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40" r:id="rId10"/>
    <p:sldId id="352" r:id="rId11"/>
    <p:sldId id="339" r:id="rId12"/>
    <p:sldId id="351" r:id="rId13"/>
    <p:sldId id="341" r:id="rId14"/>
    <p:sldId id="342" r:id="rId15"/>
    <p:sldId id="343" r:id="rId16"/>
    <p:sldId id="344" r:id="rId17"/>
    <p:sldId id="348" r:id="rId18"/>
    <p:sldId id="345" r:id="rId19"/>
    <p:sldId id="346" r:id="rId20"/>
    <p:sldId id="347" r:id="rId21"/>
    <p:sldId id="349" r:id="rId22"/>
    <p:sldId id="350" r:id="rId23"/>
    <p:sldId id="274" r:id="rId24"/>
    <p:sldId id="320" r:id="rId25"/>
    <p:sldId id="331" r:id="rId2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174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7E467-710B-4FA5-8138-A38A29994EA8}" type="datetimeFigureOut">
              <a:rPr lang="en-US" smtClean="0"/>
              <a:t>27-Jun-24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1BAC-D489-4971-992D-C3D97B1C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140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EB815A1-8EFF-416F-AFCF-AF8F28D3BAB4}" type="datetimeFigureOut">
              <a:rPr lang="en-US" smtClean="0"/>
              <a:t>27-Jun-24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1426293-3742-4EBB-BFB7-5C6F767F7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9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FC906070-BDC5-4AFA-A942-F45BC959A31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415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F9CFC5-9BC6-4545-8577-74FFCCE80B77}" type="slidenum">
              <a:rPr lang="en-US" sz="1300" smtClean="0"/>
              <a:pPr/>
              <a:t>23</a:t>
            </a:fld>
            <a:endParaRPr 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7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6070-BDC5-4AFA-A942-F45BC959A3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6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27-Jun-24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27-Jun-24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27-Jun-24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5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61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27-Jun-24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6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27-Jun-24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1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27-Jun-24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8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27-Jun-24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27-Jun-24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9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27-Jun-24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9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27-Jun-24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8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27-Jun-24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PowerPointBKGD-light.psd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15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47920"/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32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s://developers.google.com/maps/documentation/javascript/examples/places-placeid-finde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wiki.org/oakland/Traffic_Management_Cameras/_files/DSC_5388.JPG/_info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ibeld.net/trash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/>
              <a:t>Science and</a:t>
            </a:r>
            <a:br>
              <a:rPr lang="en-US" dirty="0"/>
            </a:br>
            <a:r>
              <a:rPr lang="en-US" dirty="0"/>
              <a:t>Data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Keith T. Weber, GISP</a:t>
            </a:r>
          </a:p>
          <a:p>
            <a:r>
              <a:rPr lang="en-US" dirty="0"/>
              <a:t>ISU GIS Director</a:t>
            </a:r>
          </a:p>
          <a:p>
            <a:r>
              <a:rPr lang="en-US" dirty="0"/>
              <a:t>GIS Training and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281678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6D2B-D724-4CCA-B89D-3E113D59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Needle in the Haystack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996F9-3DD8-4FF5-8C32-795AE8E57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the needle of information in a haystack of data</a:t>
            </a:r>
          </a:p>
          <a:p>
            <a:pPr lvl="1"/>
            <a:r>
              <a:rPr lang="en-US" dirty="0"/>
              <a:t>HINT: go back to KEY #1</a:t>
            </a:r>
          </a:p>
          <a:p>
            <a:pPr lvl="1"/>
            <a:r>
              <a:rPr lang="en-US" dirty="0"/>
              <a:t>Learn the structure of the data</a:t>
            </a:r>
          </a:p>
          <a:p>
            <a:pPr lvl="1"/>
            <a:r>
              <a:rPr lang="en-US" dirty="0"/>
              <a:t>Develop and further mature/evolve search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9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B1FA-B88B-4851-88E8-C369D5E9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Learning the Structure of an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22FE3-7D48-4EAA-BE54-EFCBD8F3A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3016" y="978878"/>
            <a:ext cx="5384800" cy="5210907"/>
          </a:xfrm>
        </p:spPr>
        <p:txBody>
          <a:bodyPr/>
          <a:lstStyle/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220 {smtp-server-</a:t>
            </a:r>
            <a:r>
              <a:rPr lang="en-US" sz="800" b="1" dirty="0" err="1">
                <a:latin typeface="Consolas" panose="020B0609020204030204" pitchFamily="49" charset="0"/>
              </a:rPr>
              <a:t>fqdn</a:t>
            </a:r>
            <a:r>
              <a:rPr lang="en-US" sz="800" b="1" dirty="0">
                <a:latin typeface="Consolas" panose="020B0609020204030204" pitchFamily="49" charset="0"/>
              </a:rPr>
              <a:t>} ESMTP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EHLO {</a:t>
            </a:r>
            <a:r>
              <a:rPr lang="en-US" sz="800" b="1" dirty="0" err="1">
                <a:latin typeface="Consolas" panose="020B0609020204030204" pitchFamily="49" charset="0"/>
              </a:rPr>
              <a:t>yourdomain.ext</a:t>
            </a:r>
            <a:r>
              <a:rPr lang="en-US" sz="8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{smtp-server-</a:t>
            </a:r>
            <a:r>
              <a:rPr lang="en-US" sz="800" b="1" dirty="0" err="1">
                <a:latin typeface="Consolas" panose="020B0609020204030204" pitchFamily="49" charset="0"/>
              </a:rPr>
              <a:t>fqdn</a:t>
            </a:r>
            <a:r>
              <a:rPr lang="en-US" sz="8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250-PIPELINING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250-SIZE 40960000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250-ETRN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250-STARTTLS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250-AUTH PLAIN LOGIN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250-AUTH=PLAIN LOGIN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250-ENHANCEDSTATUSCODES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 8BITMIME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HELO {</a:t>
            </a:r>
            <a:r>
              <a:rPr lang="en-US" sz="800" b="1" dirty="0" err="1">
                <a:latin typeface="Consolas" panose="020B0609020204030204" pitchFamily="49" charset="0"/>
              </a:rPr>
              <a:t>yourdomain.ext</a:t>
            </a:r>
            <a:r>
              <a:rPr lang="en-US" sz="8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 {smtp-server-</a:t>
            </a:r>
            <a:r>
              <a:rPr lang="en-US" sz="800" b="1" dirty="0" err="1">
                <a:latin typeface="Consolas" panose="020B0609020204030204" pitchFamily="49" charset="0"/>
              </a:rPr>
              <a:t>fqdn</a:t>
            </a:r>
            <a:r>
              <a:rPr lang="en-US" sz="8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AUTH LOGIN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334 VXNlcm5hbWU6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{username|base64}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334 UGFzc3dvcmQ6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{password|base64}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235 2.7.0 Authentication successful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MAIL FROM: &lt;</a:t>
            </a:r>
            <a:r>
              <a:rPr lang="en-US" sz="800" b="1" dirty="0" err="1">
                <a:latin typeface="Consolas" panose="020B0609020204030204" pitchFamily="49" charset="0"/>
              </a:rPr>
              <a:t>someone@sender-fqdn</a:t>
            </a:r>
            <a:r>
              <a:rPr lang="en-US" sz="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 2.1.0 Ok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RCPT TO: &lt;</a:t>
            </a:r>
            <a:r>
              <a:rPr lang="en-US" sz="800" b="1" dirty="0" err="1">
                <a:latin typeface="Consolas" panose="020B0609020204030204" pitchFamily="49" charset="0"/>
              </a:rPr>
              <a:t>someone@recipient-fqdn</a:t>
            </a:r>
            <a:r>
              <a:rPr lang="en-US" sz="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 2.1.5 Ok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DATA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354 End data with &lt;CR&gt;&lt;LF&gt;.&lt;CR&gt;&lt;LF&gt;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From: "{</a:t>
            </a:r>
            <a:r>
              <a:rPr lang="en-US" sz="8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VanitySenderName</a:t>
            </a: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}" &lt;</a:t>
            </a:r>
            <a:r>
              <a:rPr lang="en-US" sz="8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someone@sender-fqdn</a:t>
            </a: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To: "{</a:t>
            </a:r>
            <a:r>
              <a:rPr lang="en-US" sz="8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VanityRecipientName</a:t>
            </a: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}" &lt;</a:t>
            </a:r>
            <a:r>
              <a:rPr lang="en-US" sz="8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someone@recipient-fqdn</a:t>
            </a: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Subject: {subject}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Date: {date}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{message body}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 2.0.0 Ok: queued as {identifier}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QUIT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221 2.0.0 Bye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&lt;ctrl&gt;+&lt;c&gt;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3455C-A538-4BAE-A717-35EE55F07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716" y="1792776"/>
            <a:ext cx="5384800" cy="4525963"/>
          </a:xfrm>
        </p:spPr>
        <p:txBody>
          <a:bodyPr/>
          <a:lstStyle/>
          <a:p>
            <a:r>
              <a:rPr lang="en-US" dirty="0"/>
              <a:t>DATA is a keyword</a:t>
            </a:r>
          </a:p>
          <a:p>
            <a:pPr lvl="1"/>
            <a:r>
              <a:rPr lang="en-US" dirty="0"/>
              <a:t>Extract all text following DATA</a:t>
            </a:r>
          </a:p>
          <a:p>
            <a:pPr lvl="1"/>
            <a:r>
              <a:rPr lang="en-US" dirty="0"/>
              <a:t>FROM field (text data type)</a:t>
            </a:r>
          </a:p>
          <a:p>
            <a:pPr lvl="1"/>
            <a:r>
              <a:rPr lang="en-US" dirty="0"/>
              <a:t>TO field (text data type)</a:t>
            </a:r>
          </a:p>
          <a:p>
            <a:pPr lvl="1"/>
            <a:r>
              <a:rPr lang="en-US" dirty="0"/>
              <a:t>SUBJECT (text data type)</a:t>
            </a:r>
          </a:p>
          <a:p>
            <a:pPr lvl="1"/>
            <a:r>
              <a:rPr lang="en-US" dirty="0"/>
              <a:t>DATE (date data type)</a:t>
            </a:r>
          </a:p>
          <a:p>
            <a:pPr lvl="1"/>
            <a:r>
              <a:rPr lang="en-US" dirty="0"/>
              <a:t>Next is the body of text (text data type or CLOB data type)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10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CDAAAE-2C1C-4A09-8CA1-BE6CCD41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Emails are Not Spatial Data!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493AB-5C1D-45BF-852B-78018DF2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6" y="1236785"/>
            <a:ext cx="6805246" cy="4525963"/>
          </a:xfrm>
        </p:spPr>
        <p:txBody>
          <a:bodyPr/>
          <a:lstStyle/>
          <a:p>
            <a:r>
              <a:rPr lang="en-US" dirty="0"/>
              <a:t>Do you use a signature line?</a:t>
            </a:r>
          </a:p>
          <a:p>
            <a:r>
              <a:rPr lang="en-US" dirty="0"/>
              <a:t>Do you mention places in your emails?</a:t>
            </a:r>
          </a:p>
          <a:p>
            <a:pPr lvl="1"/>
            <a:r>
              <a:rPr lang="en-US" dirty="0"/>
              <a:t>Subject line of email </a:t>
            </a:r>
          </a:p>
          <a:p>
            <a:pPr lvl="1"/>
            <a:r>
              <a:rPr lang="en-US" dirty="0"/>
              <a:t>“Boise visit”</a:t>
            </a:r>
          </a:p>
          <a:p>
            <a:pPr lvl="1"/>
            <a:r>
              <a:rPr lang="en-US" dirty="0"/>
              <a:t>“Vacation photos from Italy”</a:t>
            </a:r>
          </a:p>
          <a:p>
            <a:pPr lvl="1"/>
            <a:r>
              <a:rPr lang="en-US" dirty="0"/>
              <a:t>Classify Text Using Deep Learning </a:t>
            </a:r>
          </a:p>
          <a:p>
            <a:r>
              <a:rPr lang="en-US" dirty="0"/>
              <a:t>Do you send emails from your smart phone?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BC6F35-8D62-432B-90A6-F9F789579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46" y="2066368"/>
            <a:ext cx="4395026" cy="27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3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5598DE-8644-4760-ABF9-6FA2D7E9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Data from Web Browsers and Smart Phones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F25F9-6654-4B72-8B48-8CAF077EC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Google (Android smart phones and ISU’s email/browser system) collects and stores a lot of data about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A351AC-31B6-4E4B-A2C1-D2E18DC41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2" y="3052497"/>
            <a:ext cx="2572109" cy="2962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1C513-EA15-4C00-B299-85A8C225A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61" y="4686241"/>
            <a:ext cx="2486372" cy="838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A211-582F-4014-9E04-BB26E6F05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79" y="4677390"/>
            <a:ext cx="2343477" cy="1162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7E4AF1-BD25-4760-8844-765D5455B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81" y="3452476"/>
            <a:ext cx="2076740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1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4F8D-7B57-4079-B12D-2372B9C1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/>
          <a:lstStyle/>
          <a:p>
            <a:r>
              <a:rPr lang="en-US" dirty="0"/>
              <a:t>Let’s look at one of these JSON files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682C7-C83B-4852-9A95-64976130A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321062" cy="4525963"/>
          </a:xfrm>
        </p:spPr>
        <p:txBody>
          <a:bodyPr/>
          <a:lstStyle/>
          <a:p>
            <a:r>
              <a:rPr lang="en-US" dirty="0"/>
              <a:t>Look for keywords or something that can be used to parse these data</a:t>
            </a:r>
          </a:p>
          <a:p>
            <a:r>
              <a:rPr lang="en-US" dirty="0"/>
              <a:t>BRAINSTORM…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5F15C-E5CA-4178-8338-D479FFF72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07" y="1183164"/>
            <a:ext cx="3131423" cy="5581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4873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8189-1DAF-4E57-ABF4-BEF0FDE8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PlaceID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67B91-9436-47DD-8CD9-99AB720ED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0924"/>
            <a:ext cx="10972800" cy="4525963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https://developers.google.com/maps/documentation/javascript/examples/places-placeid-finder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3C7C8-1E57-452A-AA99-E3DA6C69D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61" y="1606836"/>
            <a:ext cx="7143899" cy="44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5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A520-DF94-44A9-A9F3-19E95794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Accurate are </a:t>
            </a:r>
            <a:r>
              <a:rPr lang="en-US"/>
              <a:t>these Locations?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00B02-7C0C-4588-9E7B-1C3F8FBED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1262"/>
            <a:ext cx="10972800" cy="4525963"/>
          </a:xfrm>
        </p:spPr>
        <p:txBody>
          <a:bodyPr/>
          <a:lstStyle/>
          <a:p>
            <a:r>
              <a:rPr lang="en-US" dirty="0"/>
              <a:t>latitudeE7: 428614159, longitudeE7: -1124327469</a:t>
            </a:r>
          </a:p>
          <a:p>
            <a:r>
              <a:rPr lang="en-US" dirty="0"/>
              <a:t>In other words:</a:t>
            </a:r>
          </a:p>
          <a:p>
            <a:pPr lvl="1"/>
            <a:r>
              <a:rPr lang="en-US" dirty="0"/>
              <a:t>42.8761416°</a:t>
            </a:r>
          </a:p>
          <a:p>
            <a:pPr lvl="1"/>
            <a:r>
              <a:rPr lang="en-US" dirty="0"/>
              <a:t>-112.4327469°</a:t>
            </a:r>
          </a:p>
          <a:p>
            <a:r>
              <a:rPr lang="en-US" dirty="0"/>
              <a:t>Now its easy!</a:t>
            </a:r>
          </a:p>
          <a:p>
            <a:pPr lvl="1"/>
            <a:r>
              <a:rPr lang="en-US" dirty="0"/>
              <a:t>Any programmers out there?</a:t>
            </a:r>
          </a:p>
          <a:p>
            <a:pPr lvl="1"/>
            <a:r>
              <a:rPr lang="en-US" dirty="0"/>
              <a:t>MS Excel enthusiasts?</a:t>
            </a:r>
          </a:p>
          <a:p>
            <a:pPr lvl="1"/>
            <a:r>
              <a:rPr lang="en-US" dirty="0"/>
              <a:t>How about ArcGIS Pro?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65EDE-0861-4FFF-A176-62B3C38F6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94" y="2385647"/>
            <a:ext cx="4111234" cy="31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47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93FB-3698-4787-B0AD-602CA87F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Location Data in ArcGIS Pro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9E576-0C70-42B5-8837-3FE6EEF87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31" y="1283677"/>
            <a:ext cx="5867568" cy="4525963"/>
          </a:xfrm>
        </p:spPr>
      </p:pic>
    </p:spTree>
    <p:extLst>
      <p:ext uri="{BB962C8B-B14F-4D97-AF65-F5344CB8AC3E}">
        <p14:creationId xmlns:p14="http://schemas.microsoft.com/office/powerpoint/2010/main" val="31018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F6AF-6FF3-4E40-905F-0C5D74F1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C924E-342B-45E1-9D21-5B989DDC3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Everyday, everyone’s location can be tracked (well, your smartphone’s location is tracked)</a:t>
            </a:r>
          </a:p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I did not find data stored for a full 24 hrs. </a:t>
            </a:r>
          </a:p>
          <a:p>
            <a:pPr lvl="1"/>
            <a:r>
              <a:rPr lang="en-US" dirty="0"/>
              <a:t>BUT only when I had LOCATIONS turned on</a:t>
            </a:r>
          </a:p>
          <a:p>
            <a:r>
              <a:rPr lang="en-US" dirty="0"/>
              <a:t>PS- These data are stored for a long time (I got my first Android smart phone in 2013)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1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605B-6054-462A-BB5A-CE43E89D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from Imagery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AD7049-F931-40C1-9330-1D64FE321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5025" y="1417638"/>
            <a:ext cx="6831642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B51AB4-23D2-431E-87EE-FCDA6ECEFFA9}"/>
              </a:ext>
            </a:extLst>
          </p:cNvPr>
          <p:cNvSpPr txBox="1"/>
          <p:nvPr/>
        </p:nvSpPr>
        <p:spPr>
          <a:xfrm>
            <a:off x="2328486" y="5943601"/>
            <a:ext cx="68316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localwiki.org/oakland/Traffic_Management_Cameras/_files/DSC_5388.JPG/_info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0305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E020-5523-4D42-9A4C-46FA8410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2EDB-2762-486E-A548-75EAF5141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growing field</a:t>
            </a:r>
          </a:p>
          <a:p>
            <a:pPr lvl="1"/>
            <a:r>
              <a:rPr lang="en-US" dirty="0"/>
              <a:t>Interdisciplinary</a:t>
            </a:r>
          </a:p>
          <a:p>
            <a:pPr lvl="1"/>
            <a:r>
              <a:rPr lang="en-US" dirty="0"/>
              <a:t>Seeks to extract information from data</a:t>
            </a:r>
          </a:p>
          <a:p>
            <a:pPr lvl="1"/>
            <a:r>
              <a:rPr lang="en-US" dirty="0"/>
              <a:t>Born from Big Data/unstructured data</a:t>
            </a:r>
          </a:p>
          <a:p>
            <a:pPr lvl="1"/>
            <a:r>
              <a:rPr lang="en-US" dirty="0"/>
              <a:t>NOTE: 80% of data is considered unstructured data</a:t>
            </a:r>
          </a:p>
          <a:p>
            <a:r>
              <a:rPr lang="en-US" dirty="0"/>
              <a:t>Spatial Data Science</a:t>
            </a:r>
          </a:p>
          <a:p>
            <a:pPr lvl="1"/>
            <a:r>
              <a:rPr lang="en-US" dirty="0"/>
              <a:t>A more specialized sub-field of data 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48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31D-7A06-4719-9683-2A8017CC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Sensing and </a:t>
            </a:r>
            <a:r>
              <a:rPr lang="en-US" b="1" dirty="0"/>
              <a:t>The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2D9C3-A6B2-43CD-95DD-B5F95482E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93" y="1594339"/>
            <a:ext cx="7154634" cy="4525963"/>
          </a:xfrm>
        </p:spPr>
        <p:txBody>
          <a:bodyPr/>
          <a:lstStyle/>
          <a:p>
            <a:r>
              <a:rPr lang="en-US" dirty="0"/>
              <a:t>IoT is the Internet of Things</a:t>
            </a:r>
          </a:p>
          <a:p>
            <a:r>
              <a:rPr lang="en-US" dirty="0"/>
              <a:t>Object/Feature Extraction with ArcGIS Pro</a:t>
            </a:r>
          </a:p>
          <a:p>
            <a:pPr lvl="1"/>
            <a:r>
              <a:rPr lang="en-US" dirty="0"/>
              <a:t>Detect Objects Using Deep Learning</a:t>
            </a:r>
          </a:p>
          <a:p>
            <a:r>
              <a:rPr lang="en-US" dirty="0"/>
              <a:t>Map buildings</a:t>
            </a:r>
          </a:p>
          <a:p>
            <a:r>
              <a:rPr lang="en-US" dirty="0"/>
              <a:t>Identify people</a:t>
            </a:r>
          </a:p>
          <a:p>
            <a:r>
              <a:rPr lang="en-US" dirty="0"/>
              <a:t>Gait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6A21E-4596-47C0-9618-911A96EF0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40" y="1359450"/>
            <a:ext cx="3765500" cy="3196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405C49-DAA1-4DE4-BB54-2912AB04B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88" y="3569677"/>
            <a:ext cx="3805250" cy="31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A7EA-779A-41E4-80FE-F39AE4C6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Facial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B30B-3C3A-48FF-8DE8-494167220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2016, Facebook boasted its facial recognition had 98%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B1A55-2635-4875-B192-6A87899C4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36" y="2652096"/>
            <a:ext cx="5860774" cy="31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41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27D910-70EA-4C5B-85DF-03A56EF6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Data Engineering Heightens the Need for Professional Ethics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D2F83-9C0B-44F6-BF29-E083264EB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 of harvesting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6CD44-B9AD-4075-94FE-676E8867CE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Brainstorm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81D3F2-15AE-46E6-AF5A-8B6F2D811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Disadvantages of harvesting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AD2984-EC05-463E-851C-033F9D6F8F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169696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Key Concepts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554" y="1879943"/>
            <a:ext cx="11641015" cy="4343400"/>
          </a:xfrm>
        </p:spPr>
        <p:txBody>
          <a:bodyPr/>
          <a:lstStyle/>
          <a:p>
            <a:r>
              <a:rPr lang="en-US" sz="2880" dirty="0"/>
              <a:t>Gleaning information from unstructured data is an emphasis area in Data Science</a:t>
            </a:r>
          </a:p>
          <a:p>
            <a:r>
              <a:rPr lang="en-US" sz="2880" dirty="0">
                <a:cs typeface="Arial" panose="020B0604020202020204" pitchFamily="34" charset="0"/>
              </a:rPr>
              <a:t>New, powerful tools leveraging artificial intelligence algorithms are emerging and maturing</a:t>
            </a:r>
          </a:p>
          <a:p>
            <a:r>
              <a:rPr lang="en-US" sz="2880" dirty="0"/>
              <a:t>Knowing WHERE makes data much more valuable </a:t>
            </a:r>
          </a:p>
          <a:p>
            <a:r>
              <a:rPr lang="en-US" sz="2880" b="1" dirty="0"/>
              <a:t>Data</a:t>
            </a:r>
            <a:r>
              <a:rPr lang="en-US" sz="2880" dirty="0"/>
              <a:t> is considered an asset, </a:t>
            </a:r>
            <a:r>
              <a:rPr lang="en-US" sz="2880" b="1" dirty="0"/>
              <a:t>Information</a:t>
            </a:r>
            <a:r>
              <a:rPr lang="en-US" sz="2880" dirty="0"/>
              <a:t> is a valuable asset</a:t>
            </a:r>
          </a:p>
          <a:p>
            <a:r>
              <a:rPr lang="en-US" sz="2880" dirty="0">
                <a:cs typeface="Arial" panose="020B0604020202020204" pitchFamily="34" charset="0"/>
              </a:rPr>
              <a:t>High spatial and temporally resolved data requires care to avoid </a:t>
            </a:r>
            <a:r>
              <a:rPr lang="en-US" sz="2880" b="1" dirty="0">
                <a:solidFill>
                  <a:srgbClr val="FF0000"/>
                </a:solidFill>
                <a:cs typeface="Arial" panose="020B0604020202020204" pitchFamily="34" charset="0"/>
              </a:rPr>
              <a:t>unethical use </a:t>
            </a:r>
            <a:r>
              <a:rPr lang="en-US" sz="2880" dirty="0">
                <a:cs typeface="Arial" panose="020B0604020202020204" pitchFamily="34" charset="0"/>
              </a:rPr>
              <a:t>of these tools/resulting data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20484" name="Picture 4" descr="mjic1xe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228600"/>
            <a:ext cx="2560320" cy="17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316B-84C9-47A7-80FF-8A59FEB8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Hints and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F455-C6FF-4FD1-894B-55E804CA9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a great resume</a:t>
            </a:r>
          </a:p>
          <a:p>
            <a:pPr lvl="1"/>
            <a:r>
              <a:rPr lang="en-US" dirty="0"/>
              <a:t>Promote your skillset</a:t>
            </a:r>
          </a:p>
          <a:p>
            <a:pPr lvl="1"/>
            <a:r>
              <a:rPr lang="en-US" dirty="0"/>
              <a:t>Introductory sentence</a:t>
            </a:r>
          </a:p>
          <a:p>
            <a:pPr lvl="1"/>
            <a:r>
              <a:rPr lang="en-US" dirty="0"/>
              <a:t>Don’t misrepresent yourself</a:t>
            </a:r>
          </a:p>
          <a:p>
            <a:pPr lvl="1"/>
            <a:r>
              <a:rPr lang="en-US" dirty="0"/>
              <a:t>Aesthetics</a:t>
            </a:r>
          </a:p>
        </p:txBody>
      </p:sp>
    </p:spTree>
    <p:extLst>
      <p:ext uri="{BB962C8B-B14F-4D97-AF65-F5344CB8AC3E}">
        <p14:creationId xmlns:p14="http://schemas.microsoft.com/office/powerpoint/2010/main" val="3922783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743" y="1689570"/>
            <a:ext cx="3428513" cy="379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2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F6E7-FA0C-4C49-B004-B9DF0295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vs. Unstructured Data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8ADC0EB-5527-463A-9AC1-BCEC20F4C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47" y="1173075"/>
            <a:ext cx="7766904" cy="549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6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F970-3257-4CE8-A278-68F9E15C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vs. Unstructured Data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75807-15C6-44C7-AE26-76D40F170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218985" cy="4525963"/>
          </a:xfrm>
        </p:spPr>
        <p:txBody>
          <a:bodyPr/>
          <a:lstStyle/>
          <a:p>
            <a:r>
              <a:rPr lang="en-US" dirty="0"/>
              <a:t>This semester, we have focused on structured data</a:t>
            </a:r>
          </a:p>
          <a:p>
            <a:r>
              <a:rPr lang="en-US" dirty="0"/>
              <a:t>How can we work with unstructured data, especially in GIS</a:t>
            </a:r>
          </a:p>
          <a:p>
            <a:pPr lvl="1"/>
            <a:r>
              <a:rPr lang="en-US" dirty="0"/>
              <a:t>This is a task for Data Engineering tools and techniques</a:t>
            </a:r>
          </a:p>
        </p:txBody>
      </p:sp>
    </p:spTree>
    <p:extLst>
      <p:ext uri="{BB962C8B-B14F-4D97-AF65-F5344CB8AC3E}">
        <p14:creationId xmlns:p14="http://schemas.microsoft.com/office/powerpoint/2010/main" val="5210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3675-EDC1-4BE4-AC64-0D653D26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Take out the Trash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B323-626D-4FF6-8BC4-A1D505BE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data is really is trash!</a:t>
            </a:r>
          </a:p>
          <a:p>
            <a:pPr lvl="1"/>
            <a:r>
              <a:rPr lang="en-US" dirty="0"/>
              <a:t>How to identify trash</a:t>
            </a:r>
          </a:p>
          <a:p>
            <a:r>
              <a:rPr lang="en-US" dirty="0"/>
              <a:t>ROT</a:t>
            </a:r>
          </a:p>
          <a:p>
            <a:pPr lvl="1"/>
            <a:r>
              <a:rPr lang="en-US" dirty="0"/>
              <a:t>Redundant</a:t>
            </a:r>
          </a:p>
          <a:p>
            <a:pPr lvl="1"/>
            <a:r>
              <a:rPr lang="en-US" dirty="0"/>
              <a:t>Obsolete</a:t>
            </a:r>
          </a:p>
          <a:p>
            <a:pPr lvl="1"/>
            <a:r>
              <a:rPr lang="en-US" dirty="0"/>
              <a:t>Trivial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EC214-4AAA-48C2-85EB-2B1D762E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87646" y="1667897"/>
            <a:ext cx="3531052" cy="3589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45A7C-CBA0-45F3-8B2A-7738D0B9342F}"/>
              </a:ext>
            </a:extLst>
          </p:cNvPr>
          <p:cNvSpPr txBox="1"/>
          <p:nvPr/>
        </p:nvSpPr>
        <p:spPr>
          <a:xfrm>
            <a:off x="8000998" y="6315515"/>
            <a:ext cx="32176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eibeld.net/trash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7435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4F2A-D4B1-4217-BC5C-A0C39B47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Second, Use these </a:t>
            </a:r>
            <a:r>
              <a:rPr lang="en-US" b="1" dirty="0"/>
              <a:t>Keys</a:t>
            </a:r>
            <a:r>
              <a:rPr lang="en-US" dirty="0"/>
              <a:t> to Unlocking Unstructured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3743-3EF7-468B-8D8F-242FE05A2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Understand, it is not as </a:t>
            </a:r>
            <a:r>
              <a:rPr lang="en-US" i="1" dirty="0"/>
              <a:t>unstructured</a:t>
            </a:r>
            <a:r>
              <a:rPr lang="en-US" dirty="0"/>
              <a:t> as you may think</a:t>
            </a:r>
          </a:p>
          <a:p>
            <a:pPr lvl="1"/>
            <a:r>
              <a:rPr lang="en-US" dirty="0"/>
              <a:t>A social media feed is not just a collection of words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The digital file behind the scenes contains much more</a:t>
            </a:r>
          </a:p>
          <a:p>
            <a:pPr lvl="2"/>
            <a:r>
              <a:rPr lang="en-US" dirty="0"/>
              <a:t>Metadata (author and date)</a:t>
            </a:r>
          </a:p>
          <a:p>
            <a:pPr lvl="2"/>
            <a:r>
              <a:rPr lang="en-US" dirty="0"/>
              <a:t>Message Content (text, recipient, hyperlink, image, hashtag)</a:t>
            </a:r>
          </a:p>
          <a:p>
            <a:pPr lvl="2"/>
            <a:r>
              <a:rPr lang="en-US" dirty="0"/>
              <a:t>Interactions (reposts, favorites, replies)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4A7B2-A651-4A5E-87C5-6521F8FF2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71" y="2619283"/>
            <a:ext cx="5134692" cy="657317"/>
          </a:xfrm>
          <a:prstGeom prst="rect">
            <a:avLst/>
          </a:prstGeom>
        </p:spPr>
      </p:pic>
      <p:sp>
        <p:nvSpPr>
          <p:cNvPr id="6" name="AutoShape 2" descr="https://www.researchgate.net/profile/Manuel-Burghardt/publication/281785732/figure/fig10/AS:668581364776978@1536413627323/Schematic-overview-of-the-basic-structure-of-a-Tweet_W640.jpg">
            <a:extLst>
              <a:ext uri="{FF2B5EF4-FFF2-40B4-BE49-F238E27FC236}">
                <a16:creationId xmlns:a16="http://schemas.microsoft.com/office/drawing/2014/main" id="{C1761605-01B6-4582-9531-755602B838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5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B97F-04AD-4CBD-A5DA-50AB3A77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Posts </a:t>
            </a:r>
            <a:r>
              <a:rPr lang="en-US" b="1" u="sng" dirty="0"/>
              <a:t>are</a:t>
            </a:r>
            <a:r>
              <a:rPr lang="en-US" dirty="0"/>
              <a:t> Machine-Readable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0B631-7CBB-43E7-9989-B586677D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b="1" dirty="0" err="1"/>
              <a:t>Esri’s</a:t>
            </a:r>
            <a:r>
              <a:rPr lang="en-US" b="1" dirty="0"/>
              <a:t> </a:t>
            </a:r>
            <a:r>
              <a:rPr lang="en-US" b="1" dirty="0" err="1"/>
              <a:t>GeoEvent</a:t>
            </a:r>
            <a:r>
              <a:rPr lang="en-US" b="1" dirty="0"/>
              <a:t> </a:t>
            </a:r>
            <a:r>
              <a:rPr lang="en-US" dirty="0"/>
              <a:t>server, a server can read X posts </a:t>
            </a:r>
            <a:r>
              <a:rPr lang="en-US" i="1" dirty="0"/>
              <a:t>and</a:t>
            </a:r>
            <a:r>
              <a:rPr lang="en-US" dirty="0"/>
              <a:t> filter them</a:t>
            </a:r>
          </a:p>
          <a:p>
            <a:pPr lvl="1"/>
            <a:r>
              <a:rPr lang="en-US" b="1" dirty="0"/>
              <a:t>Filtering</a:t>
            </a:r>
            <a:r>
              <a:rPr lang="en-US" dirty="0"/>
              <a:t> is the second key to unlocking unstructured data</a:t>
            </a:r>
          </a:p>
          <a:p>
            <a:pPr lvl="1"/>
            <a:r>
              <a:rPr lang="en-US" dirty="0"/>
              <a:t>In other words, identify data of interest (e.g., Posts with a hashtag #</a:t>
            </a:r>
            <a:r>
              <a:rPr lang="en-US" dirty="0" err="1"/>
              <a:t>GISDay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written to a database, these data become structured</a:t>
            </a:r>
          </a:p>
        </p:txBody>
      </p:sp>
    </p:spTree>
    <p:extLst>
      <p:ext uri="{BB962C8B-B14F-4D97-AF65-F5344CB8AC3E}">
        <p14:creationId xmlns:p14="http://schemas.microsoft.com/office/powerpoint/2010/main" val="167645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3333-A456-4CE7-B61D-21D96367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Spatial Data from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E422E-BF63-4A4B-9927-AAC8DB564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6" y="1224207"/>
            <a:ext cx="10972800" cy="4824901"/>
          </a:xfrm>
        </p:spPr>
        <p:txBody>
          <a:bodyPr/>
          <a:lstStyle/>
          <a:p>
            <a:r>
              <a:rPr lang="en-US" dirty="0"/>
              <a:t>There are approximately 300 billion emails sent each day</a:t>
            </a:r>
          </a:p>
          <a:p>
            <a:r>
              <a:rPr lang="en-US" dirty="0"/>
              <a:t>Each email (without attachments) is approximately 500 bytes in size</a:t>
            </a:r>
          </a:p>
          <a:p>
            <a:pPr lvl="1"/>
            <a:r>
              <a:rPr lang="en-US" dirty="0"/>
              <a:t>150 trillion bytes</a:t>
            </a:r>
          </a:p>
          <a:p>
            <a:pPr lvl="1"/>
            <a:r>
              <a:rPr lang="en-US" dirty="0"/>
              <a:t>146 billion KB</a:t>
            </a:r>
          </a:p>
          <a:p>
            <a:pPr lvl="1"/>
            <a:r>
              <a:rPr lang="en-US" dirty="0"/>
              <a:t>136 TB</a:t>
            </a:r>
          </a:p>
          <a:p>
            <a:r>
              <a:rPr lang="en-US" dirty="0"/>
              <a:t>In one year, harvesting and storing all emails would require: </a:t>
            </a:r>
          </a:p>
          <a:p>
            <a:pPr lvl="1"/>
            <a:r>
              <a:rPr lang="en-US" dirty="0"/>
              <a:t>0.05 EB (1/10</a:t>
            </a:r>
            <a:r>
              <a:rPr lang="en-US" baseline="30000" dirty="0"/>
              <a:t>th</a:t>
            </a:r>
            <a:r>
              <a:rPr lang="en-US" dirty="0"/>
              <a:t> of an Exabyte)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0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BCC8-5FEE-49D5-A629-20FA9416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2" y="239468"/>
            <a:ext cx="11424138" cy="1143000"/>
          </a:xfrm>
        </p:spPr>
        <p:txBody>
          <a:bodyPr/>
          <a:lstStyle/>
          <a:p>
            <a:r>
              <a:rPr lang="en-US" b="1" dirty="0"/>
              <a:t>All</a:t>
            </a:r>
            <a:r>
              <a:rPr lang="en-US" dirty="0"/>
              <a:t> Emails can be stored for a very long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39A01-C49C-47DA-9697-2F627DA7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62" y="1382468"/>
            <a:ext cx="6008076" cy="4525963"/>
          </a:xfrm>
        </p:spPr>
        <p:txBody>
          <a:bodyPr/>
          <a:lstStyle/>
          <a:p>
            <a:r>
              <a:rPr lang="en-US" dirty="0"/>
              <a:t>For example, it is estimated NSA data centers can store 1 (or more) Yottabytes of data</a:t>
            </a:r>
          </a:p>
          <a:p>
            <a:pPr lvl="1"/>
            <a:r>
              <a:rPr lang="en-US" dirty="0"/>
              <a:t>Thus, a 12 EB data center can store all emails for 250 years, OR</a:t>
            </a:r>
          </a:p>
          <a:p>
            <a:pPr lvl="1"/>
            <a:r>
              <a:rPr lang="en-US" dirty="0"/>
              <a:t>Store all emails for 25 years AND</a:t>
            </a:r>
          </a:p>
          <a:p>
            <a:pPr lvl="1"/>
            <a:r>
              <a:rPr lang="en-US" dirty="0"/>
              <a:t>All social media posts for 25 years,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818B8-8BCF-4D15-9625-16AC18672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633" y="2019300"/>
            <a:ext cx="5596985" cy="27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25003"/>
      </p:ext>
    </p:extLst>
  </p:cSld>
  <p:clrMapOvr>
    <a:masterClrMapping/>
  </p:clrMapOvr>
</p:sld>
</file>

<file path=ppt/theme/theme1.xml><?xml version="1.0" encoding="utf-8"?>
<a:theme xmlns:a="http://schemas.openxmlformats.org/drawingml/2006/main" name="ISU_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U_2018" id="{BB2954DE-A078-4824-9B0E-F6E4433F6D1C}" vid="{8B6FE7E5-EC13-4137-B808-0755CCDB32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1008</Words>
  <Application>Microsoft Office PowerPoint</Application>
  <PresentationFormat>Widescreen</PresentationFormat>
  <Paragraphs>162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Arial Unicode MS</vt:lpstr>
      <vt:lpstr>Calibri</vt:lpstr>
      <vt:lpstr>Consolas</vt:lpstr>
      <vt:lpstr>Times New Roman</vt:lpstr>
      <vt:lpstr>ISU_2018</vt:lpstr>
      <vt:lpstr>Data Science and Data Engineering</vt:lpstr>
      <vt:lpstr>Data Science</vt:lpstr>
      <vt:lpstr>Structured vs. Unstructured Data</vt:lpstr>
      <vt:lpstr>Structured vs. Unstructured Data (cont’d)</vt:lpstr>
      <vt:lpstr>First, Take out the Trash</vt:lpstr>
      <vt:lpstr>Second, Use these Keys to Unlocking Unstructured Data</vt:lpstr>
      <vt:lpstr>Posts are Machine-Readable</vt:lpstr>
      <vt:lpstr>Structured Spatial Data from Email</vt:lpstr>
      <vt:lpstr>All Emails can be stored for a very long time</vt:lpstr>
      <vt:lpstr>Finding the Needle in the Haystack</vt:lpstr>
      <vt:lpstr>Learning the Structure of an Email</vt:lpstr>
      <vt:lpstr>Emails are Not Spatial Data!</vt:lpstr>
      <vt:lpstr>Spatial Data from Web Browsers and Smart Phones</vt:lpstr>
      <vt:lpstr>Let’s look at one of these JSON files</vt:lpstr>
      <vt:lpstr>What is PlaceID?</vt:lpstr>
      <vt:lpstr>How Accurate are these Locations?</vt:lpstr>
      <vt:lpstr>Google Location Data in ArcGIS Pro</vt:lpstr>
      <vt:lpstr>Location Precision</vt:lpstr>
      <vt:lpstr>Information from Imagery</vt:lpstr>
      <vt:lpstr>Remote Sensing and The IoT</vt:lpstr>
      <vt:lpstr>Facial Recognition</vt:lpstr>
      <vt:lpstr>Advanced Data Engineering Heightens the Need for Professional Ethics</vt:lpstr>
      <vt:lpstr>Key Concepts</vt:lpstr>
      <vt:lpstr>Professional Hints and Tips</vt:lpstr>
      <vt:lpstr>Questions/Discussion?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LiDAR in ArcGIS Pro</dc:title>
  <dc:creator>Keith Weber</dc:creator>
  <cp:lastModifiedBy>Keith Weber</cp:lastModifiedBy>
  <cp:revision>117</cp:revision>
  <cp:lastPrinted>2020-10-15T15:47:13Z</cp:lastPrinted>
  <dcterms:created xsi:type="dcterms:W3CDTF">2019-04-08T19:25:42Z</dcterms:created>
  <dcterms:modified xsi:type="dcterms:W3CDTF">2024-06-27T15:50:05Z</dcterms:modified>
</cp:coreProperties>
</file>