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9" r:id="rId15"/>
    <p:sldId id="288" r:id="rId16"/>
    <p:sldId id="290" r:id="rId17"/>
    <p:sldId id="292" r:id="rId18"/>
    <p:sldId id="321" r:id="rId19"/>
    <p:sldId id="291" r:id="rId20"/>
    <p:sldId id="320" r:id="rId21"/>
    <p:sldId id="276" r:id="rId22"/>
  </p:sldIdLst>
  <p:sldSz cx="9144000" cy="5715000" type="screen16x1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08" d="100"/>
          <a:sy n="208" d="100"/>
        </p:scale>
        <p:origin x="444" y="17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20AF952-C5D8-4FE9-A007-4DCA2A62B306}" type="datetimeFigureOut">
              <a:rPr lang="en-US" smtClean="0"/>
              <a:pPr/>
              <a:t>21-Oct-24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51A51A-E80A-4B65-80F1-C10647B6B2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37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13DDF17-64B4-468D-9112-9E81FA7E805E}" type="datetimeFigureOut">
              <a:rPr lang="en-US" smtClean="0"/>
              <a:pPr/>
              <a:t>21-Oct-24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720725"/>
            <a:ext cx="575945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A9848B5-CA35-432A-8C8F-EEE4FDDB7A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9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>
              <a:defRPr b="1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Swiss 721 Roman" panose="020B05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21-Oct-24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Swiss 721 Roman" panose="020B0504020202020204" pitchFamily="34" charset="0"/>
              </a:defRPr>
            </a:lvl1pPr>
            <a:lvl2pPr>
              <a:defRPr>
                <a:latin typeface="Swiss 721 Roman" panose="020B0504020202020204" pitchFamily="34" charset="0"/>
              </a:defRPr>
            </a:lvl2pPr>
            <a:lvl3pPr>
              <a:defRPr>
                <a:latin typeface="Swiss 721 Roman" panose="020B0504020202020204" pitchFamily="34" charset="0"/>
              </a:defRPr>
            </a:lvl3pPr>
            <a:lvl4pPr>
              <a:defRPr>
                <a:latin typeface="Swiss 721 Roman" panose="020B0504020202020204" pitchFamily="34" charset="0"/>
              </a:defRPr>
            </a:lvl4pPr>
            <a:lvl5pPr>
              <a:defRPr>
                <a:latin typeface="Swiss 721 Roman" panose="020B05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21-Oct-24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6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>
            <a:lvl1pPr>
              <a:defRPr>
                <a:latin typeface="Swiss 721 Roman" panose="020B0504020202020204" pitchFamily="34" charset="0"/>
              </a:defRPr>
            </a:lvl1pPr>
            <a:lvl2pPr>
              <a:defRPr>
                <a:latin typeface="Swiss 721 Roman" panose="020B0504020202020204" pitchFamily="34" charset="0"/>
              </a:defRPr>
            </a:lvl2pPr>
            <a:lvl3pPr>
              <a:defRPr>
                <a:latin typeface="Swiss 721 Roman" panose="020B0504020202020204" pitchFamily="34" charset="0"/>
              </a:defRPr>
            </a:lvl3pPr>
            <a:lvl4pPr>
              <a:defRPr>
                <a:latin typeface="Swiss 721 Roman" panose="020B0504020202020204" pitchFamily="34" charset="0"/>
              </a:defRPr>
            </a:lvl4pPr>
            <a:lvl5pPr>
              <a:defRPr>
                <a:latin typeface="Swiss 721 Roman" panose="020B05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21-Oct-24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4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  <a:lvl2pPr>
              <a:defRPr>
                <a:latin typeface="Swiss 721 Roman" panose="020B0504020202020204" pitchFamily="34" charset="0"/>
              </a:defRPr>
            </a:lvl2pPr>
            <a:lvl3pPr>
              <a:defRPr>
                <a:latin typeface="Swiss 721 Roman" panose="020B0504020202020204" pitchFamily="34" charset="0"/>
              </a:defRPr>
            </a:lvl3pPr>
            <a:lvl4pPr>
              <a:defRPr>
                <a:latin typeface="Swiss 721 Roman" panose="020B0504020202020204" pitchFamily="34" charset="0"/>
              </a:defRPr>
            </a:lvl4pPr>
            <a:lvl5pPr>
              <a:defRPr>
                <a:latin typeface="Swiss 721 Roman" panose="020B05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21-Oct-24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3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000" b="1" cap="all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Swiss 721 Roman" panose="020B05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21-Oct-24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9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100">
                <a:latin typeface="Swiss 721 Roman" panose="020B0504020202020204" pitchFamily="34" charset="0"/>
              </a:defRPr>
            </a:lvl1pPr>
            <a:lvl2pPr>
              <a:defRPr sz="1800">
                <a:latin typeface="Swiss 721 Roman" panose="020B0504020202020204" pitchFamily="34" charset="0"/>
              </a:defRPr>
            </a:lvl2pPr>
            <a:lvl3pPr>
              <a:defRPr sz="1500">
                <a:latin typeface="Swiss 721 Roman" panose="020B0504020202020204" pitchFamily="34" charset="0"/>
              </a:defRPr>
            </a:lvl3pPr>
            <a:lvl4pPr>
              <a:defRPr sz="1350">
                <a:latin typeface="Swiss 721 Roman" panose="020B0504020202020204" pitchFamily="34" charset="0"/>
              </a:defRPr>
            </a:lvl4pPr>
            <a:lvl5pPr>
              <a:defRPr sz="1350">
                <a:latin typeface="Swiss 721 Roman" panose="020B05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100">
                <a:latin typeface="Swiss 721 Roman" panose="020B0504020202020204" pitchFamily="34" charset="0"/>
              </a:defRPr>
            </a:lvl1pPr>
            <a:lvl2pPr>
              <a:defRPr sz="1800">
                <a:latin typeface="Swiss 721 Roman" panose="020B0504020202020204" pitchFamily="34" charset="0"/>
              </a:defRPr>
            </a:lvl2pPr>
            <a:lvl3pPr>
              <a:defRPr sz="1500">
                <a:latin typeface="Swiss 721 Roman" panose="020B0504020202020204" pitchFamily="34" charset="0"/>
              </a:defRPr>
            </a:lvl3pPr>
            <a:lvl4pPr>
              <a:defRPr sz="1350">
                <a:latin typeface="Swiss 721 Roman" panose="020B0504020202020204" pitchFamily="34" charset="0"/>
              </a:defRPr>
            </a:lvl4pPr>
            <a:lvl5pPr>
              <a:defRPr sz="1350">
                <a:latin typeface="Swiss 721 Roman" panose="020B0504020202020204" pitchFamily="34" charset="0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21-Oct-24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0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800" b="1">
                <a:latin typeface="Swiss 721 Roman" panose="020B05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800">
                <a:latin typeface="Swiss 721 Roman" panose="020B0504020202020204" pitchFamily="34" charset="0"/>
              </a:defRPr>
            </a:lvl1pPr>
            <a:lvl2pPr>
              <a:defRPr sz="1500">
                <a:latin typeface="Swiss 721 Roman" panose="020B0504020202020204" pitchFamily="34" charset="0"/>
              </a:defRPr>
            </a:lvl2pPr>
            <a:lvl3pPr>
              <a:defRPr sz="1350">
                <a:latin typeface="Swiss 721 Roman" panose="020B0504020202020204" pitchFamily="34" charset="0"/>
              </a:defRPr>
            </a:lvl3pPr>
            <a:lvl4pPr>
              <a:defRPr sz="1200">
                <a:latin typeface="Swiss 721 Roman" panose="020B0504020202020204" pitchFamily="34" charset="0"/>
              </a:defRPr>
            </a:lvl4pPr>
            <a:lvl5pPr>
              <a:defRPr sz="1200">
                <a:latin typeface="Swiss 721 Roman" panose="020B05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800" b="1">
                <a:latin typeface="Swiss 721 Roman" panose="020B05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800">
                <a:latin typeface="Swiss 721 Roman" panose="020B0504020202020204" pitchFamily="34" charset="0"/>
              </a:defRPr>
            </a:lvl1pPr>
            <a:lvl2pPr>
              <a:defRPr sz="1500">
                <a:latin typeface="Swiss 721 Roman" panose="020B0504020202020204" pitchFamily="34" charset="0"/>
              </a:defRPr>
            </a:lvl2pPr>
            <a:lvl3pPr>
              <a:defRPr sz="1350">
                <a:latin typeface="Swiss 721 Roman" panose="020B0504020202020204" pitchFamily="34" charset="0"/>
              </a:defRPr>
            </a:lvl3pPr>
            <a:lvl4pPr>
              <a:defRPr sz="1200">
                <a:latin typeface="Swiss 721 Roman" panose="020B0504020202020204" pitchFamily="34" charset="0"/>
              </a:defRPr>
            </a:lvl4pPr>
            <a:lvl5pPr>
              <a:defRPr sz="1200">
                <a:latin typeface="Swiss 721 Roman" panose="020B05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21-Oct-24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21-Oct-24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4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21-Oct-24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9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500" b="1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400">
                <a:latin typeface="Swiss 721 Roman" panose="020B0504020202020204" pitchFamily="34" charset="0"/>
              </a:defRPr>
            </a:lvl1pPr>
            <a:lvl2pPr>
              <a:defRPr sz="2100">
                <a:latin typeface="Swiss 721 Roman" panose="020B0504020202020204" pitchFamily="34" charset="0"/>
              </a:defRPr>
            </a:lvl2pPr>
            <a:lvl3pPr>
              <a:defRPr sz="1800">
                <a:latin typeface="Swiss 721 Roman" panose="020B0504020202020204" pitchFamily="34" charset="0"/>
              </a:defRPr>
            </a:lvl3pPr>
            <a:lvl4pPr>
              <a:defRPr sz="1500">
                <a:latin typeface="Swiss 721 Roman" panose="020B0504020202020204" pitchFamily="34" charset="0"/>
              </a:defRPr>
            </a:lvl4pPr>
            <a:lvl5pPr>
              <a:defRPr sz="1500">
                <a:latin typeface="Swiss 721 Roman" panose="020B05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050">
                <a:latin typeface="Swiss 721 Roman" panose="020B05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21-Oct-24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5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500" b="1">
                <a:latin typeface="Swiss 721 Roman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050">
                <a:latin typeface="Swiss 721 Roman" panose="020B05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792CA9-6BAA-4BA5-8895-90194CE4970A}" type="datetimeFigureOut">
              <a:rPr lang="en-US" smtClean="0"/>
              <a:t>21-Oct-24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7201CE-D355-4ADF-B2F2-AC56B2AD0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6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-PowerPointBKGD-light.psd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9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rgbClr val="F47920"/>
          </a:solidFill>
          <a:latin typeface="Swiss 721 Roman" panose="020B0504020202020204" pitchFamily="34" charset="0"/>
          <a:ea typeface="ＭＳ Ｐゴシック" pitchFamily="-110" charset="-128"/>
          <a:cs typeface="Swiss 721 Roman" panose="020B0504020202020204" pitchFamily="34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2400" kern="1200">
          <a:solidFill>
            <a:schemeClr val="bg1">
              <a:lumMod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Swiss 721 Roman" panose="020B0504020202020204" pitchFamily="34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21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–"/>
        <a:defRPr sz="15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pitchFamily="-110" charset="0"/>
        <a:buChar char="»"/>
        <a:defRPr sz="1500" kern="1200">
          <a:solidFill>
            <a:schemeClr val="tx1">
              <a:lumMod val="50000"/>
              <a:lumOff val="50000"/>
            </a:schemeClr>
          </a:solidFill>
          <a:latin typeface="Swiss 721 Roman" panose="020B0504020202020204" pitchFamily="34" charset="0"/>
          <a:ea typeface="ＭＳ Ｐゴシック" pitchFamily="-110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universetoday.com/tag/kabo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/>
              <a:t>Web Map Applications:</a:t>
            </a:r>
            <a:br>
              <a:rPr lang="en-US" sz="4000" b="1" dirty="0"/>
            </a:br>
            <a:r>
              <a:rPr lang="en-US" sz="4000" b="1" dirty="0"/>
              <a:t>The Geo-Web Revisited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19200" y="3000376"/>
            <a:ext cx="64008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defRPr>
            </a:lvl1pPr>
            <a:lvl2pPr marL="3429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2pPr>
            <a:lvl3pPr marL="6858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3pPr>
            <a:lvl4pPr marL="10287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4pPr>
            <a:lvl5pPr marL="1371600" indent="0" algn="ctr" defTabSz="3429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10" charset="-128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IT4GIS</a:t>
            </a:r>
          </a:p>
          <a:p>
            <a:r>
              <a:rPr lang="en-US" dirty="0"/>
              <a:t>Keith T. Weber, GISP</a:t>
            </a:r>
          </a:p>
          <a:p>
            <a:r>
              <a:rPr lang="en-US" dirty="0"/>
              <a:t>GIS Director</a:t>
            </a:r>
          </a:p>
          <a:p>
            <a:r>
              <a:rPr lang="en-US" dirty="0"/>
              <a:t>ISU-GIS Training and Research Center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Leverage All Our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500"/>
            <a:ext cx="8153400" cy="3771636"/>
          </a:xfrm>
        </p:spPr>
        <p:txBody>
          <a:bodyPr/>
          <a:lstStyle/>
          <a:p>
            <a:r>
              <a:rPr lang="en-US" dirty="0"/>
              <a:t>Create and store OUR big geospatial data on OUR server </a:t>
            </a:r>
          </a:p>
          <a:p>
            <a:pPr lvl="1"/>
            <a:r>
              <a:rPr lang="en-US" dirty="0"/>
              <a:t>The GIS </a:t>
            </a:r>
            <a:r>
              <a:rPr lang="en-US" dirty="0" err="1"/>
              <a:t>TReC’s</a:t>
            </a:r>
            <a:r>
              <a:rPr lang="en-US" dirty="0"/>
              <a:t> Portal</a:t>
            </a:r>
          </a:p>
          <a:p>
            <a:r>
              <a:rPr lang="en-US" dirty="0"/>
              <a:t>Create web services for these Big Data (map/image services) on OUR server</a:t>
            </a:r>
          </a:p>
          <a:p>
            <a:r>
              <a:rPr lang="en-US" dirty="0"/>
              <a:t>Share the service end-points (URL) with AGOL (</a:t>
            </a:r>
            <a:r>
              <a:rPr lang="en-US" dirty="0" err="1"/>
              <a:t>gISU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61674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57300"/>
            <a:ext cx="8229600" cy="3771636"/>
          </a:xfrm>
        </p:spPr>
        <p:txBody>
          <a:bodyPr/>
          <a:lstStyle/>
          <a:p>
            <a:r>
              <a:rPr lang="en-US" dirty="0"/>
              <a:t>AGOL– My Content– Add Item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90700"/>
            <a:ext cx="8463278" cy="2133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Freeform 4"/>
          <p:cNvSpPr/>
          <p:nvPr/>
        </p:nvSpPr>
        <p:spPr bwMode="auto">
          <a:xfrm>
            <a:off x="2133600" y="2781300"/>
            <a:ext cx="706001" cy="252083"/>
          </a:xfrm>
          <a:custGeom>
            <a:avLst/>
            <a:gdLst>
              <a:gd name="connsiteX0" fmla="*/ 531628 w 706001"/>
              <a:gd name="connsiteY0" fmla="*/ 64950 h 252083"/>
              <a:gd name="connsiteX1" fmla="*/ 510362 w 706001"/>
              <a:gd name="connsiteY1" fmla="*/ 47938 h 252083"/>
              <a:gd name="connsiteX2" fmla="*/ 472085 w 706001"/>
              <a:gd name="connsiteY2" fmla="*/ 35179 h 252083"/>
              <a:gd name="connsiteX3" fmla="*/ 425302 w 706001"/>
              <a:gd name="connsiteY3" fmla="*/ 22420 h 252083"/>
              <a:gd name="connsiteX4" fmla="*/ 387025 w 706001"/>
              <a:gd name="connsiteY4" fmla="*/ 18167 h 252083"/>
              <a:gd name="connsiteX5" fmla="*/ 374266 w 706001"/>
              <a:gd name="connsiteY5" fmla="*/ 13914 h 252083"/>
              <a:gd name="connsiteX6" fmla="*/ 242422 w 706001"/>
              <a:gd name="connsiteY6" fmla="*/ 5408 h 252083"/>
              <a:gd name="connsiteX7" fmla="*/ 110578 w 706001"/>
              <a:gd name="connsiteY7" fmla="*/ 5408 h 252083"/>
              <a:gd name="connsiteX8" fmla="*/ 68048 w 706001"/>
              <a:gd name="connsiteY8" fmla="*/ 18167 h 252083"/>
              <a:gd name="connsiteX9" fmla="*/ 42530 w 706001"/>
              <a:gd name="connsiteY9" fmla="*/ 35179 h 252083"/>
              <a:gd name="connsiteX10" fmla="*/ 17012 w 706001"/>
              <a:gd name="connsiteY10" fmla="*/ 52191 h 252083"/>
              <a:gd name="connsiteX11" fmla="*/ 8506 w 706001"/>
              <a:gd name="connsiteY11" fmla="*/ 64950 h 252083"/>
              <a:gd name="connsiteX12" fmla="*/ 0 w 706001"/>
              <a:gd name="connsiteY12" fmla="*/ 90468 h 252083"/>
              <a:gd name="connsiteX13" fmla="*/ 17012 w 706001"/>
              <a:gd name="connsiteY13" fmla="*/ 154263 h 252083"/>
              <a:gd name="connsiteX14" fmla="*/ 29771 w 706001"/>
              <a:gd name="connsiteY14" fmla="*/ 162769 h 252083"/>
              <a:gd name="connsiteX15" fmla="*/ 42530 w 706001"/>
              <a:gd name="connsiteY15" fmla="*/ 188288 h 252083"/>
              <a:gd name="connsiteX16" fmla="*/ 59542 w 706001"/>
              <a:gd name="connsiteY16" fmla="*/ 196794 h 252083"/>
              <a:gd name="connsiteX17" fmla="*/ 72301 w 706001"/>
              <a:gd name="connsiteY17" fmla="*/ 205300 h 252083"/>
              <a:gd name="connsiteX18" fmla="*/ 93566 w 706001"/>
              <a:gd name="connsiteY18" fmla="*/ 222312 h 252083"/>
              <a:gd name="connsiteX19" fmla="*/ 106325 w 706001"/>
              <a:gd name="connsiteY19" fmla="*/ 230818 h 252083"/>
              <a:gd name="connsiteX20" fmla="*/ 144602 w 706001"/>
              <a:gd name="connsiteY20" fmla="*/ 243577 h 252083"/>
              <a:gd name="connsiteX21" fmla="*/ 157361 w 706001"/>
              <a:gd name="connsiteY21" fmla="*/ 247830 h 252083"/>
              <a:gd name="connsiteX22" fmla="*/ 191386 w 706001"/>
              <a:gd name="connsiteY22" fmla="*/ 252083 h 252083"/>
              <a:gd name="connsiteX23" fmla="*/ 395531 w 706001"/>
              <a:gd name="connsiteY23" fmla="*/ 247830 h 252083"/>
              <a:gd name="connsiteX24" fmla="*/ 412543 w 706001"/>
              <a:gd name="connsiteY24" fmla="*/ 243577 h 252083"/>
              <a:gd name="connsiteX25" fmla="*/ 467832 w 706001"/>
              <a:gd name="connsiteY25" fmla="*/ 235071 h 252083"/>
              <a:gd name="connsiteX26" fmla="*/ 489097 w 706001"/>
              <a:gd name="connsiteY26" fmla="*/ 230818 h 252083"/>
              <a:gd name="connsiteX27" fmla="*/ 501856 w 706001"/>
              <a:gd name="connsiteY27" fmla="*/ 226565 h 252083"/>
              <a:gd name="connsiteX28" fmla="*/ 557146 w 706001"/>
              <a:gd name="connsiteY28" fmla="*/ 218059 h 252083"/>
              <a:gd name="connsiteX29" fmla="*/ 599676 w 706001"/>
              <a:gd name="connsiteY29" fmla="*/ 201047 h 252083"/>
              <a:gd name="connsiteX30" fmla="*/ 642206 w 706001"/>
              <a:gd name="connsiteY30" fmla="*/ 188288 h 252083"/>
              <a:gd name="connsiteX31" fmla="*/ 671977 w 706001"/>
              <a:gd name="connsiteY31" fmla="*/ 171275 h 252083"/>
              <a:gd name="connsiteX32" fmla="*/ 684736 w 706001"/>
              <a:gd name="connsiteY32" fmla="*/ 167022 h 252083"/>
              <a:gd name="connsiteX33" fmla="*/ 697495 w 706001"/>
              <a:gd name="connsiteY33" fmla="*/ 141504 h 252083"/>
              <a:gd name="connsiteX34" fmla="*/ 706001 w 706001"/>
              <a:gd name="connsiteY34" fmla="*/ 128745 h 252083"/>
              <a:gd name="connsiteX35" fmla="*/ 701748 w 706001"/>
              <a:gd name="connsiteY35" fmla="*/ 107480 h 252083"/>
              <a:gd name="connsiteX36" fmla="*/ 680483 w 706001"/>
              <a:gd name="connsiteY36" fmla="*/ 90468 h 252083"/>
              <a:gd name="connsiteX37" fmla="*/ 667724 w 706001"/>
              <a:gd name="connsiteY37" fmla="*/ 81962 h 252083"/>
              <a:gd name="connsiteX38" fmla="*/ 654965 w 706001"/>
              <a:gd name="connsiteY38" fmla="*/ 77709 h 252083"/>
              <a:gd name="connsiteX39" fmla="*/ 642206 w 706001"/>
              <a:gd name="connsiteY39" fmla="*/ 69203 h 252083"/>
              <a:gd name="connsiteX40" fmla="*/ 629447 w 706001"/>
              <a:gd name="connsiteY40" fmla="*/ 64950 h 252083"/>
              <a:gd name="connsiteX41" fmla="*/ 616688 w 706001"/>
              <a:gd name="connsiteY41" fmla="*/ 56444 h 252083"/>
              <a:gd name="connsiteX42" fmla="*/ 586917 w 706001"/>
              <a:gd name="connsiteY42" fmla="*/ 47938 h 252083"/>
              <a:gd name="connsiteX43" fmla="*/ 531628 w 706001"/>
              <a:gd name="connsiteY43" fmla="*/ 64950 h 25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06001" h="252083">
                <a:moveTo>
                  <a:pt x="531628" y="64950"/>
                </a:moveTo>
                <a:cubicBezTo>
                  <a:pt x="518869" y="64950"/>
                  <a:pt x="518481" y="51998"/>
                  <a:pt x="510362" y="47938"/>
                </a:cubicBezTo>
                <a:cubicBezTo>
                  <a:pt x="498333" y="41923"/>
                  <a:pt x="484844" y="39432"/>
                  <a:pt x="472085" y="35179"/>
                </a:cubicBezTo>
                <a:cubicBezTo>
                  <a:pt x="457433" y="30295"/>
                  <a:pt x="439692" y="24019"/>
                  <a:pt x="425302" y="22420"/>
                </a:cubicBezTo>
                <a:lnTo>
                  <a:pt x="387025" y="18167"/>
                </a:lnTo>
                <a:cubicBezTo>
                  <a:pt x="382772" y="16749"/>
                  <a:pt x="378662" y="14793"/>
                  <a:pt x="374266" y="13914"/>
                </a:cubicBezTo>
                <a:cubicBezTo>
                  <a:pt x="333695" y="5800"/>
                  <a:pt x="276679" y="6835"/>
                  <a:pt x="242422" y="5408"/>
                </a:cubicBezTo>
                <a:cubicBezTo>
                  <a:pt x="181892" y="-2158"/>
                  <a:pt x="203028" y="-1440"/>
                  <a:pt x="110578" y="5408"/>
                </a:cubicBezTo>
                <a:cubicBezTo>
                  <a:pt x="103891" y="5903"/>
                  <a:pt x="69930" y="16912"/>
                  <a:pt x="68048" y="18167"/>
                </a:cubicBezTo>
                <a:cubicBezTo>
                  <a:pt x="59542" y="23838"/>
                  <a:pt x="49759" y="27950"/>
                  <a:pt x="42530" y="35179"/>
                </a:cubicBezTo>
                <a:cubicBezTo>
                  <a:pt x="26601" y="51108"/>
                  <a:pt x="35477" y="46036"/>
                  <a:pt x="17012" y="52191"/>
                </a:cubicBezTo>
                <a:cubicBezTo>
                  <a:pt x="14177" y="56444"/>
                  <a:pt x="10582" y="60279"/>
                  <a:pt x="8506" y="64950"/>
                </a:cubicBezTo>
                <a:cubicBezTo>
                  <a:pt x="4865" y="73143"/>
                  <a:pt x="0" y="90468"/>
                  <a:pt x="0" y="90468"/>
                </a:cubicBezTo>
                <a:cubicBezTo>
                  <a:pt x="2190" y="110180"/>
                  <a:pt x="939" y="138190"/>
                  <a:pt x="17012" y="154263"/>
                </a:cubicBezTo>
                <a:cubicBezTo>
                  <a:pt x="20626" y="157877"/>
                  <a:pt x="25518" y="159934"/>
                  <a:pt x="29771" y="162769"/>
                </a:cubicBezTo>
                <a:cubicBezTo>
                  <a:pt x="32674" y="171478"/>
                  <a:pt x="34919" y="181946"/>
                  <a:pt x="42530" y="188288"/>
                </a:cubicBezTo>
                <a:cubicBezTo>
                  <a:pt x="47401" y="192347"/>
                  <a:pt x="54037" y="193648"/>
                  <a:pt x="59542" y="196794"/>
                </a:cubicBezTo>
                <a:cubicBezTo>
                  <a:pt x="63980" y="199330"/>
                  <a:pt x="68048" y="202465"/>
                  <a:pt x="72301" y="205300"/>
                </a:cubicBezTo>
                <a:cubicBezTo>
                  <a:pt x="86640" y="226808"/>
                  <a:pt x="73023" y="212041"/>
                  <a:pt x="93566" y="222312"/>
                </a:cubicBezTo>
                <a:cubicBezTo>
                  <a:pt x="98138" y="224598"/>
                  <a:pt x="101654" y="228742"/>
                  <a:pt x="106325" y="230818"/>
                </a:cubicBezTo>
                <a:lnTo>
                  <a:pt x="144602" y="243577"/>
                </a:lnTo>
                <a:cubicBezTo>
                  <a:pt x="148855" y="244995"/>
                  <a:pt x="152913" y="247274"/>
                  <a:pt x="157361" y="247830"/>
                </a:cubicBezTo>
                <a:lnTo>
                  <a:pt x="191386" y="252083"/>
                </a:lnTo>
                <a:lnTo>
                  <a:pt x="395531" y="247830"/>
                </a:lnTo>
                <a:cubicBezTo>
                  <a:pt x="401372" y="247605"/>
                  <a:pt x="406811" y="244723"/>
                  <a:pt x="412543" y="243577"/>
                </a:cubicBezTo>
                <a:cubicBezTo>
                  <a:pt x="436081" y="238869"/>
                  <a:pt x="443320" y="239156"/>
                  <a:pt x="467832" y="235071"/>
                </a:cubicBezTo>
                <a:cubicBezTo>
                  <a:pt x="474962" y="233883"/>
                  <a:pt x="482084" y="232571"/>
                  <a:pt x="489097" y="230818"/>
                </a:cubicBezTo>
                <a:cubicBezTo>
                  <a:pt x="493446" y="229731"/>
                  <a:pt x="497460" y="227444"/>
                  <a:pt x="501856" y="226565"/>
                </a:cubicBezTo>
                <a:cubicBezTo>
                  <a:pt x="515348" y="223867"/>
                  <a:pt x="543087" y="221574"/>
                  <a:pt x="557146" y="218059"/>
                </a:cubicBezTo>
                <a:cubicBezTo>
                  <a:pt x="603057" y="206581"/>
                  <a:pt x="564478" y="214246"/>
                  <a:pt x="599676" y="201047"/>
                </a:cubicBezTo>
                <a:cubicBezTo>
                  <a:pt x="613261" y="195952"/>
                  <a:pt x="629742" y="196598"/>
                  <a:pt x="642206" y="188288"/>
                </a:cubicBezTo>
                <a:cubicBezTo>
                  <a:pt x="655017" y="179747"/>
                  <a:pt x="656872" y="177749"/>
                  <a:pt x="671977" y="171275"/>
                </a:cubicBezTo>
                <a:cubicBezTo>
                  <a:pt x="676098" y="169509"/>
                  <a:pt x="680483" y="168440"/>
                  <a:pt x="684736" y="167022"/>
                </a:cubicBezTo>
                <a:cubicBezTo>
                  <a:pt x="709113" y="130456"/>
                  <a:pt x="679887" y="176720"/>
                  <a:pt x="697495" y="141504"/>
                </a:cubicBezTo>
                <a:cubicBezTo>
                  <a:pt x="699781" y="136932"/>
                  <a:pt x="703166" y="132998"/>
                  <a:pt x="706001" y="128745"/>
                </a:cubicBezTo>
                <a:cubicBezTo>
                  <a:pt x="704583" y="121657"/>
                  <a:pt x="704286" y="114248"/>
                  <a:pt x="701748" y="107480"/>
                </a:cubicBezTo>
                <a:cubicBezTo>
                  <a:pt x="695130" y="89832"/>
                  <a:pt x="694254" y="97354"/>
                  <a:pt x="680483" y="90468"/>
                </a:cubicBezTo>
                <a:cubicBezTo>
                  <a:pt x="675911" y="88182"/>
                  <a:pt x="672296" y="84248"/>
                  <a:pt x="667724" y="81962"/>
                </a:cubicBezTo>
                <a:cubicBezTo>
                  <a:pt x="663714" y="79957"/>
                  <a:pt x="658975" y="79714"/>
                  <a:pt x="654965" y="77709"/>
                </a:cubicBezTo>
                <a:cubicBezTo>
                  <a:pt x="650393" y="75423"/>
                  <a:pt x="646778" y="71489"/>
                  <a:pt x="642206" y="69203"/>
                </a:cubicBezTo>
                <a:cubicBezTo>
                  <a:pt x="638196" y="67198"/>
                  <a:pt x="633457" y="66955"/>
                  <a:pt x="629447" y="64950"/>
                </a:cubicBezTo>
                <a:cubicBezTo>
                  <a:pt x="624875" y="62664"/>
                  <a:pt x="621260" y="58730"/>
                  <a:pt x="616688" y="56444"/>
                </a:cubicBezTo>
                <a:cubicBezTo>
                  <a:pt x="612431" y="54315"/>
                  <a:pt x="589963" y="48098"/>
                  <a:pt x="586917" y="47938"/>
                </a:cubicBezTo>
                <a:cubicBezTo>
                  <a:pt x="565681" y="46820"/>
                  <a:pt x="544387" y="64950"/>
                  <a:pt x="531628" y="64950"/>
                </a:cubicBezTo>
                <a:close/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5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How to…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04900"/>
            <a:ext cx="8229600" cy="3771636"/>
          </a:xfrm>
        </p:spPr>
        <p:txBody>
          <a:bodyPr/>
          <a:lstStyle/>
          <a:p>
            <a:r>
              <a:rPr lang="en-US" dirty="0"/>
              <a:t>The ITEM URL expects a REST or SOAP end-point</a:t>
            </a:r>
          </a:p>
        </p:txBody>
      </p:sp>
      <p:pic>
        <p:nvPicPr>
          <p:cNvPr id="6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638300"/>
            <a:ext cx="4210049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227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"/>
            <a:ext cx="8915400" cy="952500"/>
          </a:xfrm>
        </p:spPr>
        <p:txBody>
          <a:bodyPr/>
          <a:lstStyle/>
          <a:p>
            <a:r>
              <a:rPr lang="en-US" sz="4000" dirty="0"/>
              <a:t>How Do I Find My End-point?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81100"/>
            <a:ext cx="5867400" cy="3429000"/>
          </a:xfrm>
        </p:spPr>
        <p:txBody>
          <a:bodyPr/>
          <a:lstStyle/>
          <a:p>
            <a:r>
              <a:rPr lang="en-US" dirty="0"/>
              <a:t>Access </a:t>
            </a:r>
            <a:r>
              <a:rPr lang="en-US" b="1" dirty="0"/>
              <a:t>Portal</a:t>
            </a:r>
            <a:r>
              <a:rPr lang="en-US" dirty="0"/>
              <a:t> from a web browser </a:t>
            </a:r>
          </a:p>
          <a:p>
            <a:pPr lvl="1"/>
            <a:r>
              <a:rPr lang="en-US" dirty="0"/>
              <a:t>Log-in</a:t>
            </a:r>
          </a:p>
          <a:p>
            <a:pPr lvl="1"/>
            <a:r>
              <a:rPr lang="en-US" dirty="0"/>
              <a:t>View your Content</a:t>
            </a:r>
          </a:p>
          <a:p>
            <a:pPr lvl="1"/>
            <a:r>
              <a:rPr lang="en-US" dirty="0"/>
              <a:t>Select the web layer of interest</a:t>
            </a:r>
          </a:p>
          <a:p>
            <a:pPr lvl="1"/>
            <a:r>
              <a:rPr lang="en-US" dirty="0"/>
              <a:t>Copy its REST end-point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33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85900"/>
            <a:ext cx="6505663" cy="3376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14300"/>
            <a:ext cx="8915400" cy="952500"/>
          </a:xfrm>
        </p:spPr>
        <p:txBody>
          <a:bodyPr/>
          <a:lstStyle/>
          <a:p>
            <a:r>
              <a:rPr lang="en-US" sz="4000" dirty="0"/>
              <a:t>How Do I Find My End-point?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76300"/>
            <a:ext cx="2895600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ight Arrow 5"/>
          <p:cNvSpPr/>
          <p:nvPr/>
        </p:nvSpPr>
        <p:spPr bwMode="auto">
          <a:xfrm>
            <a:off x="4191000" y="3009900"/>
            <a:ext cx="16764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19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Copy and Paste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75269"/>
            <a:ext cx="8229600" cy="3771636"/>
          </a:xfrm>
        </p:spPr>
        <p:txBody>
          <a:bodyPr/>
          <a:lstStyle/>
          <a:p>
            <a:r>
              <a:rPr lang="en-US" dirty="0"/>
              <a:t>Copy the REST end-point</a:t>
            </a:r>
          </a:p>
          <a:p>
            <a:r>
              <a:rPr lang="en-US" dirty="0"/>
              <a:t>Add an item and paste the REST end-point into AGOL </a:t>
            </a:r>
          </a:p>
          <a:p>
            <a:r>
              <a:rPr lang="en-US" dirty="0"/>
              <a:t>This Adds the Item to your AGOL account</a:t>
            </a:r>
          </a:p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6975" y="2628900"/>
            <a:ext cx="4210049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6768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Time to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AGOL, share your item!</a:t>
            </a:r>
          </a:p>
          <a:p>
            <a:pPr lvl="1"/>
            <a:r>
              <a:rPr lang="en-US" dirty="0"/>
              <a:t>Once you add an ITEM to AGOL you can easily share it </a:t>
            </a:r>
            <a:r>
              <a:rPr lang="en-US" b="1" dirty="0"/>
              <a:t>with others </a:t>
            </a:r>
            <a:r>
              <a:rPr lang="en-US" dirty="0"/>
              <a:t>(by named group) or with EVERYONE (public).</a:t>
            </a:r>
          </a:p>
          <a:p>
            <a:pPr lvl="1"/>
            <a:r>
              <a:rPr lang="en-US" dirty="0"/>
              <a:t>Your source service in portal must also be shared in the same way</a:t>
            </a:r>
          </a:p>
          <a:p>
            <a:pPr lvl="1"/>
            <a:r>
              <a:rPr lang="en-US" dirty="0"/>
              <a:t>Recall our discussion of permissions from the “Systems Administration” section of this class</a:t>
            </a:r>
          </a:p>
        </p:txBody>
      </p:sp>
    </p:spTree>
    <p:extLst>
      <p:ext uri="{BB962C8B-B14F-4D97-AF65-F5344CB8AC3E}">
        <p14:creationId xmlns:p14="http://schemas.microsoft.com/office/powerpoint/2010/main" val="4286467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Why not use </a:t>
            </a:r>
            <a:r>
              <a:rPr lang="en-US" sz="4000" i="1" dirty="0"/>
              <a:t>our</a:t>
            </a:r>
            <a:r>
              <a:rPr lang="en-US" sz="4000" dirty="0"/>
              <a:t> Portal Directly for Everything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Permissions and firewalls</a:t>
            </a:r>
          </a:p>
          <a:p>
            <a:r>
              <a:rPr lang="en-US" dirty="0"/>
              <a:t>Visibility and discoverability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2EC5E-09A2-4E57-919B-3D889AD8AA5F}"/>
              </a:ext>
            </a:extLst>
          </p:cNvPr>
          <p:cNvSpPr txBox="1"/>
          <p:nvPr/>
        </p:nvSpPr>
        <p:spPr>
          <a:xfrm>
            <a:off x="2514601" y="5885501"/>
            <a:ext cx="4114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www.universetoday.com/tag/kaboo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/3.0/"/>
              </a:rPr>
              <a:t>CC BY</a:t>
            </a:r>
            <a:endParaRPr lang="en-US" sz="9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1BE032F-E9CC-4ABF-AC3A-C984780A33F0}"/>
              </a:ext>
            </a:extLst>
          </p:cNvPr>
          <p:cNvGrpSpPr/>
          <p:nvPr/>
        </p:nvGrpSpPr>
        <p:grpSpPr>
          <a:xfrm>
            <a:off x="2514601" y="2248849"/>
            <a:ext cx="4158624" cy="3391558"/>
            <a:chOff x="2514601" y="2248849"/>
            <a:chExt cx="4158624" cy="339155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9954790-4464-44E0-A0F4-3C6FD8E1A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"/>
                </a:ext>
              </a:extLst>
            </a:blip>
            <a:stretch>
              <a:fillRect/>
            </a:stretch>
          </p:blipFill>
          <p:spPr>
            <a:xfrm>
              <a:off x="2514601" y="2248849"/>
              <a:ext cx="4158624" cy="335185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27D508-A98E-4712-B44E-EF4870FED295}"/>
                </a:ext>
              </a:extLst>
            </p:cNvPr>
            <p:cNvSpPr/>
            <p:nvPr/>
          </p:nvSpPr>
          <p:spPr>
            <a:xfrm>
              <a:off x="3462957" y="4686300"/>
              <a:ext cx="3166444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PORTAL </a:t>
              </a:r>
            </a:p>
            <a:p>
              <a:pPr algn="ctr"/>
              <a:r>
                <a:rPr lang="en-US" sz="28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BELOW THE RADAR</a:t>
              </a:r>
              <a:endParaRPr 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5007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7434-C743-4DAC-8F04-15B042623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Tips for Making a Great Web 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72D9F-6FA9-41D8-9BD5-B6D056004D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DON’T</a:t>
            </a:r>
          </a:p>
          <a:p>
            <a:pPr lvl="1"/>
            <a:r>
              <a:rPr lang="en-US" dirty="0"/>
              <a:t>Dump data on the consumer (less is more)</a:t>
            </a:r>
          </a:p>
          <a:p>
            <a:pPr lvl="1"/>
            <a:r>
              <a:rPr lang="en-US" dirty="0"/>
              <a:t>Include OBJECTID in the pop-up</a:t>
            </a:r>
          </a:p>
          <a:p>
            <a:pPr lvl="1"/>
            <a:r>
              <a:rPr lang="en-US" dirty="0"/>
              <a:t>Use imagery </a:t>
            </a:r>
            <a:r>
              <a:rPr lang="en-US" dirty="0" err="1"/>
              <a:t>basemaps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745080-3AA0-422E-AA3F-1D026AE9F2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DO</a:t>
            </a:r>
          </a:p>
          <a:p>
            <a:pPr lvl="1"/>
            <a:r>
              <a:rPr lang="en-US" dirty="0"/>
              <a:t>Use meaningful layer names</a:t>
            </a:r>
          </a:p>
          <a:p>
            <a:pPr lvl="1"/>
            <a:r>
              <a:rPr lang="en-US" dirty="0"/>
              <a:t>Use meaningful field names</a:t>
            </a:r>
          </a:p>
          <a:p>
            <a:pPr lvl="1"/>
            <a:r>
              <a:rPr lang="en-US" dirty="0"/>
              <a:t>Carefully craft symbology</a:t>
            </a:r>
          </a:p>
          <a:p>
            <a:pPr lvl="1"/>
            <a:r>
              <a:rPr lang="en-US" dirty="0"/>
              <a:t>Apply spatial/scale thresholds</a:t>
            </a:r>
          </a:p>
          <a:p>
            <a:pPr lvl="1"/>
            <a:r>
              <a:rPr lang="en-US" dirty="0"/>
              <a:t>Set a good initial map extent</a:t>
            </a:r>
          </a:p>
        </p:txBody>
      </p:sp>
    </p:spTree>
    <p:extLst>
      <p:ext uri="{BB962C8B-B14F-4D97-AF65-F5344CB8AC3E}">
        <p14:creationId xmlns:p14="http://schemas.microsoft.com/office/powerpoint/2010/main" val="1742563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44500"/>
            <a:ext cx="8839200" cy="952500"/>
          </a:xfrm>
        </p:spPr>
        <p:txBody>
          <a:bodyPr/>
          <a:lstStyle/>
          <a:p>
            <a:r>
              <a:rPr lang="en-US" sz="4000" dirty="0"/>
              <a:t>Now its Time for Cartography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your map using AGOL tools</a:t>
            </a:r>
          </a:p>
          <a:p>
            <a:pPr lvl="1"/>
            <a:r>
              <a:rPr lang="en-US" dirty="0"/>
              <a:t>Explore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Esri’s</a:t>
            </a:r>
            <a:r>
              <a:rPr lang="en-US" dirty="0"/>
              <a:t> new Map Viewer </a:t>
            </a:r>
          </a:p>
          <a:p>
            <a:pPr lvl="1"/>
            <a:r>
              <a:rPr lang="en-US" dirty="0"/>
              <a:t>Have fun!</a:t>
            </a:r>
          </a:p>
          <a:p>
            <a:pPr lvl="1"/>
            <a:r>
              <a:rPr lang="en-US" dirty="0"/>
              <a:t>Detailed instructions can be found in this week’s exercise document</a:t>
            </a:r>
          </a:p>
          <a:p>
            <a:r>
              <a:rPr lang="en-US" dirty="0"/>
              <a:t>Since the data are not uploaded to AGOL (it is stored on Portal and shared with AGOL), you will not use any credits!</a:t>
            </a:r>
          </a:p>
        </p:txBody>
      </p:sp>
    </p:spTree>
    <p:extLst>
      <p:ext uri="{BB962C8B-B14F-4D97-AF65-F5344CB8AC3E}">
        <p14:creationId xmlns:p14="http://schemas.microsoft.com/office/powerpoint/2010/main" val="148007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Web Map Apps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1365"/>
            <a:ext cx="7772400" cy="3429000"/>
          </a:xfrm>
        </p:spPr>
        <p:txBody>
          <a:bodyPr/>
          <a:lstStyle/>
          <a:p>
            <a:r>
              <a:rPr lang="en-US" dirty="0"/>
              <a:t>In the first part of our exercise, you visited some web map applications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3"/>
          <a:stretch/>
        </p:blipFill>
        <p:spPr>
          <a:xfrm>
            <a:off x="1422256" y="2095500"/>
            <a:ext cx="6299488" cy="32387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316B-84C9-47A7-80FF-8A59FEB8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Professional Hints and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7F455-C6FF-4FD1-894B-55E804CA9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Smarter not Harder	 with a List of Files</a:t>
            </a:r>
          </a:p>
          <a:p>
            <a:pPr lvl="1"/>
            <a:r>
              <a:rPr lang="en-US" dirty="0"/>
              <a:t>Build a batch file</a:t>
            </a:r>
          </a:p>
          <a:p>
            <a:pPr lvl="1"/>
            <a:r>
              <a:rPr lang="en-US" dirty="0"/>
              <a:t>Build a Python script</a:t>
            </a:r>
          </a:p>
          <a:p>
            <a:pPr lvl="1"/>
            <a:r>
              <a:rPr lang="en-US" dirty="0"/>
              <a:t>Build a Macro (Idrisi </a:t>
            </a:r>
            <a:r>
              <a:rPr lang="en-US" dirty="0" err="1"/>
              <a:t>TerrSet</a:t>
            </a:r>
            <a:r>
              <a:rPr lang="en-US" dirty="0"/>
              <a:t>, LAS Tools, etc.)</a:t>
            </a:r>
          </a:p>
        </p:txBody>
      </p:sp>
    </p:spTree>
    <p:extLst>
      <p:ext uri="{BB962C8B-B14F-4D97-AF65-F5344CB8AC3E}">
        <p14:creationId xmlns:p14="http://schemas.microsoft.com/office/powerpoint/2010/main" val="3922783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</a:t>
            </a:r>
          </a:p>
        </p:txBody>
      </p:sp>
      <p:pic>
        <p:nvPicPr>
          <p:cNvPr id="3" name="Picture 3" descr="j0245047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713651">
            <a:off x="3150859" y="1769519"/>
            <a:ext cx="3043238" cy="279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What’s a </a:t>
            </a:r>
            <a:r>
              <a:rPr lang="en-US" sz="4000" i="1" dirty="0"/>
              <a:t>Web Map App</a:t>
            </a:r>
            <a:r>
              <a:rPr lang="en-US" sz="4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Map Apps rely on a </a:t>
            </a:r>
            <a:r>
              <a:rPr lang="en-US" b="1" dirty="0"/>
              <a:t>browser</a:t>
            </a:r>
            <a:r>
              <a:rPr lang="en-US" dirty="0"/>
              <a:t> </a:t>
            </a:r>
            <a:r>
              <a:rPr lang="en-US" u="sng" dirty="0"/>
              <a:t>and</a:t>
            </a:r>
            <a:r>
              <a:rPr lang="en-US" dirty="0"/>
              <a:t> “</a:t>
            </a:r>
            <a:r>
              <a:rPr lang="en-US" i="1" dirty="0"/>
              <a:t>wrapper software</a:t>
            </a:r>
            <a:r>
              <a:rPr lang="en-US" dirty="0"/>
              <a:t>” to deliver GIS content to the client</a:t>
            </a:r>
          </a:p>
          <a:p>
            <a:r>
              <a:rPr lang="en-US" dirty="0"/>
              <a:t>It is the </a:t>
            </a:r>
            <a:r>
              <a:rPr lang="en-US" b="1" dirty="0"/>
              <a:t>browser</a:t>
            </a:r>
            <a:r>
              <a:rPr lang="en-US" dirty="0"/>
              <a:t> that “</a:t>
            </a:r>
            <a:r>
              <a:rPr lang="en-US" i="1" dirty="0"/>
              <a:t>consumes</a:t>
            </a:r>
            <a:r>
              <a:rPr lang="en-US" dirty="0"/>
              <a:t>” the web map service</a:t>
            </a:r>
          </a:p>
          <a:p>
            <a:r>
              <a:rPr lang="en-US" dirty="0"/>
              <a:t>Web Map Apps are frequently “mash-ups” of various web map and web image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40005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Wrapper software </a:t>
            </a:r>
            <a:r>
              <a:rPr lang="en-US" dirty="0"/>
              <a:t>is a generic term referring here to software like ArcGIS Portal that uses Java Scripts to draw maps and provide map content</a:t>
            </a:r>
          </a:p>
        </p:txBody>
      </p:sp>
    </p:spTree>
    <p:extLst>
      <p:ext uri="{BB962C8B-B14F-4D97-AF65-F5344CB8AC3E}">
        <p14:creationId xmlns:p14="http://schemas.microsoft.com/office/powerpoint/2010/main" val="49053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24" y="114300"/>
            <a:ext cx="7772400" cy="952500"/>
          </a:xfrm>
        </p:spPr>
        <p:txBody>
          <a:bodyPr/>
          <a:lstStyle/>
          <a:p>
            <a:r>
              <a:rPr lang="en-US" sz="4000" dirty="0"/>
              <a:t>Service Architecture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43" y="876300"/>
            <a:ext cx="3363361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6700"/>
            <a:ext cx="8763000" cy="952500"/>
          </a:xfrm>
        </p:spPr>
        <p:txBody>
          <a:bodyPr/>
          <a:lstStyle/>
          <a:p>
            <a:r>
              <a:rPr lang="en-US" sz="4000" dirty="0"/>
              <a:t>Putting Smart Maps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815" y="1028700"/>
            <a:ext cx="8610600" cy="3429000"/>
          </a:xfrm>
        </p:spPr>
        <p:txBody>
          <a:bodyPr/>
          <a:lstStyle/>
          <a:p>
            <a:r>
              <a:rPr lang="en-US" sz="2800" dirty="0"/>
              <a:t>Browsers (</a:t>
            </a:r>
            <a:r>
              <a:rPr lang="en-US" sz="2800" dirty="0" err="1"/>
              <a:t>FireFox</a:t>
            </a:r>
            <a:r>
              <a:rPr lang="en-US" sz="2800" dirty="0"/>
              <a:t>, Edge, Chrome, etc.) cannot consume map services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directly</a:t>
            </a:r>
          </a:p>
          <a:p>
            <a:r>
              <a:rPr lang="en-US" sz="2800" dirty="0"/>
              <a:t>They need something (wrapper software) to prepare these data for consumption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225" y="2933700"/>
            <a:ext cx="647775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229100"/>
            <a:ext cx="723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8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Which Wrapper…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88699"/>
            <a:ext cx="5943600" cy="3771636"/>
          </a:xfrm>
        </p:spPr>
        <p:txBody>
          <a:bodyPr/>
          <a:lstStyle/>
          <a:p>
            <a:r>
              <a:rPr lang="en-US" dirty="0"/>
              <a:t>Which Environment will we use?</a:t>
            </a:r>
          </a:p>
          <a:p>
            <a:pPr lvl="1"/>
            <a:r>
              <a:rPr lang="en-US" strike="sngStrike" dirty="0">
                <a:solidFill>
                  <a:schemeClr val="bg1">
                    <a:lumMod val="65000"/>
                  </a:schemeClr>
                </a:solidFill>
              </a:rPr>
              <a:t>Adobe Flex</a:t>
            </a:r>
          </a:p>
          <a:p>
            <a:pPr lvl="1"/>
            <a:r>
              <a:rPr lang="en-US" strike="sngStrike" dirty="0">
                <a:solidFill>
                  <a:schemeClr val="bg1">
                    <a:lumMod val="65000"/>
                  </a:schemeClr>
                </a:solidFill>
              </a:rPr>
              <a:t>MS Silverlight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JavaScript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HTML 5</a:t>
            </a:r>
          </a:p>
          <a:p>
            <a:pPr lvl="1"/>
            <a:r>
              <a:rPr lang="en-US" dirty="0"/>
              <a:t>Portal (aka, ArcGIS Online (AGOL))</a:t>
            </a:r>
          </a:p>
        </p:txBody>
      </p:sp>
      <p:sp>
        <p:nvSpPr>
          <p:cNvPr id="4" name="Curved Up Arrow 3"/>
          <p:cNvSpPr/>
          <p:nvPr/>
        </p:nvSpPr>
        <p:spPr>
          <a:xfrm rot="15741635" flipV="1">
            <a:off x="583978" y="2630238"/>
            <a:ext cx="1129206" cy="936158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AGOL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AGOL is a cloud resource</a:t>
            </a:r>
          </a:p>
          <a:p>
            <a:pPr lvl="1"/>
            <a:r>
              <a:rPr lang="en-US" dirty="0"/>
              <a:t>ISU’s AGOL presence is called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gISU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r>
              <a:rPr lang="en-US" dirty="0"/>
              <a:t>Each of you already has a user account on </a:t>
            </a:r>
            <a:r>
              <a:rPr lang="en-US" dirty="0" err="1"/>
              <a:t>gISU</a:t>
            </a:r>
            <a:endParaRPr lang="en-US" dirty="0"/>
          </a:p>
          <a:p>
            <a:pPr lvl="1"/>
            <a:r>
              <a:rPr lang="en-US" dirty="0" err="1"/>
              <a:t>gISU</a:t>
            </a:r>
            <a:r>
              <a:rPr lang="en-US" dirty="0"/>
              <a:t> is allowed 50,000 user accounts</a:t>
            </a:r>
          </a:p>
          <a:p>
            <a:pPr lvl="1"/>
            <a:r>
              <a:rPr lang="en-US" dirty="0" err="1"/>
              <a:t>gISU</a:t>
            </a:r>
            <a:r>
              <a:rPr lang="en-US" dirty="0"/>
              <a:t> is allowed 5,000,000 credits under our site license</a:t>
            </a:r>
          </a:p>
        </p:txBody>
      </p:sp>
    </p:spTree>
    <p:extLst>
      <p:ext uri="{BB962C8B-B14F-4D97-AF65-F5344CB8AC3E}">
        <p14:creationId xmlns:p14="http://schemas.microsoft.com/office/powerpoint/2010/main" val="537613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Credits: Things you Need to Know!</a:t>
            </a: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/>
          <a:stretch/>
        </p:blipFill>
        <p:spPr>
          <a:xfrm>
            <a:off x="610799" y="1104900"/>
            <a:ext cx="7922401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3494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Credits: Things you Need to Know!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Storing geospatial data in the AGOL cloud costs credits</a:t>
            </a:r>
          </a:p>
          <a:p>
            <a:r>
              <a:rPr lang="en-US" dirty="0"/>
              <a:t>Creating and storing TILES in the AGOL cloud costs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LOTS</a:t>
            </a:r>
            <a:r>
              <a:rPr lang="en-US" dirty="0"/>
              <a:t> of credits</a:t>
            </a:r>
          </a:p>
          <a:p>
            <a:r>
              <a:rPr lang="en-US" dirty="0"/>
              <a:t>Raster layers are not allowed in AGOL (based on ISU’s license agreement)</a:t>
            </a:r>
          </a:p>
          <a:p>
            <a:r>
              <a:rPr lang="en-US" dirty="0"/>
              <a:t>What do we do???</a:t>
            </a:r>
          </a:p>
        </p:txBody>
      </p:sp>
    </p:spTree>
    <p:extLst>
      <p:ext uri="{BB962C8B-B14F-4D97-AF65-F5344CB8AC3E}">
        <p14:creationId xmlns:p14="http://schemas.microsoft.com/office/powerpoint/2010/main" val="1855537611"/>
      </p:ext>
    </p:extLst>
  </p:cSld>
  <p:clrMapOvr>
    <a:masterClrMapping/>
  </p:clrMapOvr>
</p:sld>
</file>

<file path=ppt/theme/theme1.xml><?xml version="1.0" encoding="utf-8"?>
<a:theme xmlns:a="http://schemas.openxmlformats.org/drawingml/2006/main" name="ISU_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SU_2018" id="{BB2954DE-A078-4824-9B0E-F6E4433F6D1C}" vid="{8B6FE7E5-EC13-4137-B808-0755CCDB32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ISU_2018</Template>
  <TotalTime>560</TotalTime>
  <Words>630</Words>
  <Application>Microsoft Office PowerPoint</Application>
  <PresentationFormat>On-screen Show (16:10)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Calibri</vt:lpstr>
      <vt:lpstr>Swiss 721 Roman</vt:lpstr>
      <vt:lpstr>Times New Roman</vt:lpstr>
      <vt:lpstr>ISU_2018</vt:lpstr>
      <vt:lpstr>Web Map Applications: The Geo-Web Revisited</vt:lpstr>
      <vt:lpstr>Web Map Apps</vt:lpstr>
      <vt:lpstr>What’s a Web Map App?</vt:lpstr>
      <vt:lpstr>Service Architecture</vt:lpstr>
      <vt:lpstr>Putting Smart Maps on the Web</vt:lpstr>
      <vt:lpstr>Which Wrapper…</vt:lpstr>
      <vt:lpstr>AGOL Architecture</vt:lpstr>
      <vt:lpstr>Credits: Things you Need to Know!</vt:lpstr>
      <vt:lpstr>Credits: Things you Need to Know!</vt:lpstr>
      <vt:lpstr>Leverage All Our Resources</vt:lpstr>
      <vt:lpstr>How?</vt:lpstr>
      <vt:lpstr>How to…</vt:lpstr>
      <vt:lpstr>How Do I Find My End-point?</vt:lpstr>
      <vt:lpstr>How Do I Find My End-point?</vt:lpstr>
      <vt:lpstr>Copy and Paste</vt:lpstr>
      <vt:lpstr>Time to Share</vt:lpstr>
      <vt:lpstr>Why not use our Portal Directly for Everything</vt:lpstr>
      <vt:lpstr>Tips for Making a Great Web Map</vt:lpstr>
      <vt:lpstr>Now its Time for Cartography</vt:lpstr>
      <vt:lpstr>Professional Hints and Tips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 and GIS</dc:title>
  <dc:creator>Keith T. Weber</dc:creator>
  <cp:lastModifiedBy>Keith Weber</cp:lastModifiedBy>
  <cp:revision>59</cp:revision>
  <cp:lastPrinted>2019-08-09T16:17:16Z</cp:lastPrinted>
  <dcterms:created xsi:type="dcterms:W3CDTF">2010-11-19T19:21:45Z</dcterms:created>
  <dcterms:modified xsi:type="dcterms:W3CDTF">2024-10-21T17:59:18Z</dcterms:modified>
</cp:coreProperties>
</file>