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2" r:id="rId1"/>
  </p:sldMasterIdLst>
  <p:notesMasterIdLst>
    <p:notesMasterId r:id="rId34"/>
  </p:notesMasterIdLst>
  <p:handoutMasterIdLst>
    <p:handoutMasterId r:id="rId35"/>
  </p:handoutMasterIdLst>
  <p:sldIdLst>
    <p:sldId id="256" r:id="rId2"/>
    <p:sldId id="275" r:id="rId3"/>
    <p:sldId id="276" r:id="rId4"/>
    <p:sldId id="277" r:id="rId5"/>
    <p:sldId id="278" r:id="rId6"/>
    <p:sldId id="279" r:id="rId7"/>
    <p:sldId id="318" r:id="rId8"/>
    <p:sldId id="310" r:id="rId9"/>
    <p:sldId id="319" r:id="rId10"/>
    <p:sldId id="316" r:id="rId11"/>
    <p:sldId id="317" r:id="rId12"/>
    <p:sldId id="283" r:id="rId13"/>
    <p:sldId id="289" r:id="rId14"/>
    <p:sldId id="290" r:id="rId15"/>
    <p:sldId id="291" r:id="rId16"/>
    <p:sldId id="292" r:id="rId17"/>
    <p:sldId id="296" r:id="rId18"/>
    <p:sldId id="313" r:id="rId19"/>
    <p:sldId id="314" r:id="rId20"/>
    <p:sldId id="294" r:id="rId21"/>
    <p:sldId id="295" r:id="rId22"/>
    <p:sldId id="307" r:id="rId23"/>
    <p:sldId id="305" r:id="rId24"/>
    <p:sldId id="306" r:id="rId25"/>
    <p:sldId id="315" r:id="rId26"/>
    <p:sldId id="312" r:id="rId27"/>
    <p:sldId id="300" r:id="rId28"/>
    <p:sldId id="309" r:id="rId29"/>
    <p:sldId id="311" r:id="rId30"/>
    <p:sldId id="272" r:id="rId31"/>
    <p:sldId id="320" r:id="rId32"/>
    <p:sldId id="273" r:id="rId33"/>
  </p:sldIdLst>
  <p:sldSz cx="9144000" cy="5715000" type="screen16x1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66"/>
    <a:srgbClr val="6666FF"/>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587" autoAdjust="0"/>
  </p:normalViewPr>
  <p:slideViewPr>
    <p:cSldViewPr>
      <p:cViewPr varScale="1">
        <p:scale>
          <a:sx n="117" d="100"/>
          <a:sy n="117" d="100"/>
        </p:scale>
        <p:origin x="1434" y="102"/>
      </p:cViewPr>
      <p:guideLst>
        <p:guide orient="horz" pos="180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1" y="1"/>
            <a:ext cx="3170238" cy="481013"/>
          </a:xfrm>
          <a:prstGeom prst="rect">
            <a:avLst/>
          </a:prstGeom>
          <a:noFill/>
          <a:ln w="9525">
            <a:noFill/>
            <a:miter lim="800000"/>
            <a:headEnd/>
            <a:tailEnd/>
          </a:ln>
          <a:effectLst/>
        </p:spPr>
        <p:txBody>
          <a:bodyPr vert="horz" wrap="square" lIns="96645" tIns="48323" rIns="96645" bIns="48323" numCol="1" anchor="t" anchorCtr="0" compatLnSpc="1">
            <a:prstTxWarp prst="textNoShape">
              <a:avLst/>
            </a:prstTxWarp>
          </a:bodyPr>
          <a:lstStyle>
            <a:lvl1pPr defTabSz="966561" eaLnBrk="0" hangingPunct="0">
              <a:defRPr sz="1300"/>
            </a:lvl1pPr>
          </a:lstStyle>
          <a:p>
            <a:pPr>
              <a:defRPr/>
            </a:pPr>
            <a:endParaRPr lang="en-US"/>
          </a:p>
        </p:txBody>
      </p:sp>
      <p:sp>
        <p:nvSpPr>
          <p:cNvPr id="15363" name="Rectangle 3"/>
          <p:cNvSpPr>
            <a:spLocks noGrp="1" noChangeArrowheads="1"/>
          </p:cNvSpPr>
          <p:nvPr>
            <p:ph type="dt" sz="quarter" idx="1"/>
          </p:nvPr>
        </p:nvSpPr>
        <p:spPr bwMode="auto">
          <a:xfrm>
            <a:off x="4144964" y="1"/>
            <a:ext cx="3170237" cy="481013"/>
          </a:xfrm>
          <a:prstGeom prst="rect">
            <a:avLst/>
          </a:prstGeom>
          <a:noFill/>
          <a:ln w="9525">
            <a:noFill/>
            <a:miter lim="800000"/>
            <a:headEnd/>
            <a:tailEnd/>
          </a:ln>
          <a:effectLst/>
        </p:spPr>
        <p:txBody>
          <a:bodyPr vert="horz" wrap="square" lIns="96645" tIns="48323" rIns="96645" bIns="48323" numCol="1" anchor="t" anchorCtr="0" compatLnSpc="1">
            <a:prstTxWarp prst="textNoShape">
              <a:avLst/>
            </a:prstTxWarp>
          </a:bodyPr>
          <a:lstStyle>
            <a:lvl1pPr algn="r" defTabSz="966561" eaLnBrk="0" hangingPunct="0">
              <a:defRPr sz="1300"/>
            </a:lvl1pPr>
          </a:lstStyle>
          <a:p>
            <a:pPr>
              <a:defRPr/>
            </a:pPr>
            <a:endParaRPr lang="en-US"/>
          </a:p>
        </p:txBody>
      </p:sp>
      <p:sp>
        <p:nvSpPr>
          <p:cNvPr id="15364" name="Rectangle 4"/>
          <p:cNvSpPr>
            <a:spLocks noGrp="1" noChangeArrowheads="1"/>
          </p:cNvSpPr>
          <p:nvPr>
            <p:ph type="ftr" sz="quarter" idx="2"/>
          </p:nvPr>
        </p:nvSpPr>
        <p:spPr bwMode="auto">
          <a:xfrm>
            <a:off x="1" y="9120188"/>
            <a:ext cx="3170238" cy="481012"/>
          </a:xfrm>
          <a:prstGeom prst="rect">
            <a:avLst/>
          </a:prstGeom>
          <a:noFill/>
          <a:ln w="9525">
            <a:noFill/>
            <a:miter lim="800000"/>
            <a:headEnd/>
            <a:tailEnd/>
          </a:ln>
          <a:effectLst/>
        </p:spPr>
        <p:txBody>
          <a:bodyPr vert="horz" wrap="square" lIns="96645" tIns="48323" rIns="96645" bIns="48323" numCol="1" anchor="b" anchorCtr="0" compatLnSpc="1">
            <a:prstTxWarp prst="textNoShape">
              <a:avLst/>
            </a:prstTxWarp>
          </a:bodyPr>
          <a:lstStyle>
            <a:lvl1pPr defTabSz="966561" eaLnBrk="0" hangingPunct="0">
              <a:defRPr sz="1300"/>
            </a:lvl1pPr>
          </a:lstStyle>
          <a:p>
            <a:pPr>
              <a:defRPr/>
            </a:pPr>
            <a:endParaRPr lang="en-US"/>
          </a:p>
        </p:txBody>
      </p:sp>
      <p:sp>
        <p:nvSpPr>
          <p:cNvPr id="15365" name="Rectangle 5"/>
          <p:cNvSpPr>
            <a:spLocks noGrp="1" noChangeArrowheads="1"/>
          </p:cNvSpPr>
          <p:nvPr>
            <p:ph type="sldNum" sz="quarter" idx="3"/>
          </p:nvPr>
        </p:nvSpPr>
        <p:spPr bwMode="auto">
          <a:xfrm>
            <a:off x="4144964" y="9120188"/>
            <a:ext cx="3170237" cy="481012"/>
          </a:xfrm>
          <a:prstGeom prst="rect">
            <a:avLst/>
          </a:prstGeom>
          <a:noFill/>
          <a:ln w="9525">
            <a:noFill/>
            <a:miter lim="800000"/>
            <a:headEnd/>
            <a:tailEnd/>
          </a:ln>
          <a:effectLst/>
        </p:spPr>
        <p:txBody>
          <a:bodyPr vert="horz" wrap="square" lIns="96645" tIns="48323" rIns="96645" bIns="48323" numCol="1" anchor="b" anchorCtr="0" compatLnSpc="1">
            <a:prstTxWarp prst="textNoShape">
              <a:avLst/>
            </a:prstTxWarp>
          </a:bodyPr>
          <a:lstStyle>
            <a:lvl1pPr algn="r" defTabSz="966561" eaLnBrk="0" hangingPunct="0">
              <a:defRPr sz="1300"/>
            </a:lvl1pPr>
          </a:lstStyle>
          <a:p>
            <a:pPr>
              <a:defRPr/>
            </a:pPr>
            <a:fld id="{1FB3045F-F909-4A92-BCC0-1952B023CEC9}" type="slidenum">
              <a:rPr lang="en-US"/>
              <a:pPr>
                <a:defRPr/>
              </a:pPr>
              <a:t>‹#›</a:t>
            </a:fld>
            <a:endParaRPr lang="en-US"/>
          </a:p>
        </p:txBody>
      </p:sp>
    </p:spTree>
    <p:extLst>
      <p:ext uri="{BB962C8B-B14F-4D97-AF65-F5344CB8AC3E}">
        <p14:creationId xmlns:p14="http://schemas.microsoft.com/office/powerpoint/2010/main" val="2274521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1" y="1"/>
            <a:ext cx="3170238" cy="481013"/>
          </a:xfrm>
          <a:prstGeom prst="rect">
            <a:avLst/>
          </a:prstGeom>
          <a:noFill/>
          <a:ln w="9525">
            <a:noFill/>
            <a:miter lim="800000"/>
            <a:headEnd/>
            <a:tailEnd/>
          </a:ln>
          <a:effectLst/>
        </p:spPr>
        <p:txBody>
          <a:bodyPr vert="horz" wrap="square" lIns="96645" tIns="48323" rIns="96645" bIns="48323" numCol="1" anchor="t" anchorCtr="0" compatLnSpc="1">
            <a:prstTxWarp prst="textNoShape">
              <a:avLst/>
            </a:prstTxWarp>
          </a:bodyPr>
          <a:lstStyle>
            <a:lvl1pPr defTabSz="966561" eaLnBrk="0" hangingPunct="0">
              <a:defRPr sz="1300"/>
            </a:lvl1pPr>
          </a:lstStyle>
          <a:p>
            <a:pPr>
              <a:defRPr/>
            </a:pPr>
            <a:endParaRPr lang="en-US"/>
          </a:p>
        </p:txBody>
      </p:sp>
      <p:sp>
        <p:nvSpPr>
          <p:cNvPr id="21507" name="Rectangle 3"/>
          <p:cNvSpPr>
            <a:spLocks noGrp="1" noChangeArrowheads="1"/>
          </p:cNvSpPr>
          <p:nvPr>
            <p:ph type="dt" idx="1"/>
          </p:nvPr>
        </p:nvSpPr>
        <p:spPr bwMode="auto">
          <a:xfrm>
            <a:off x="4143375" y="1"/>
            <a:ext cx="3170238" cy="481013"/>
          </a:xfrm>
          <a:prstGeom prst="rect">
            <a:avLst/>
          </a:prstGeom>
          <a:noFill/>
          <a:ln w="9525">
            <a:noFill/>
            <a:miter lim="800000"/>
            <a:headEnd/>
            <a:tailEnd/>
          </a:ln>
          <a:effectLst/>
        </p:spPr>
        <p:txBody>
          <a:bodyPr vert="horz" wrap="square" lIns="96645" tIns="48323" rIns="96645" bIns="48323" numCol="1" anchor="t" anchorCtr="0" compatLnSpc="1">
            <a:prstTxWarp prst="textNoShape">
              <a:avLst/>
            </a:prstTxWarp>
          </a:bodyPr>
          <a:lstStyle>
            <a:lvl1pPr algn="r" defTabSz="966561" eaLnBrk="0" hangingPunct="0">
              <a:defRPr sz="1300"/>
            </a:lvl1pPr>
          </a:lstStyle>
          <a:p>
            <a:pPr>
              <a:defRPr/>
            </a:pPr>
            <a:endParaRPr lang="en-US"/>
          </a:p>
        </p:txBody>
      </p:sp>
      <p:sp>
        <p:nvSpPr>
          <p:cNvPr id="30724" name="Rectangle 4"/>
          <p:cNvSpPr>
            <a:spLocks noGrp="1" noRot="1" noChangeAspect="1" noChangeArrowheads="1" noTextEdit="1"/>
          </p:cNvSpPr>
          <p:nvPr>
            <p:ph type="sldImg" idx="2"/>
          </p:nvPr>
        </p:nvSpPr>
        <p:spPr bwMode="auto">
          <a:xfrm>
            <a:off x="777875" y="719138"/>
            <a:ext cx="5759450" cy="3600450"/>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731839" y="4560889"/>
            <a:ext cx="5851525" cy="4321175"/>
          </a:xfrm>
          <a:prstGeom prst="rect">
            <a:avLst/>
          </a:prstGeom>
          <a:noFill/>
          <a:ln w="9525">
            <a:noFill/>
            <a:miter lim="800000"/>
            <a:headEnd/>
            <a:tailEnd/>
          </a:ln>
          <a:effectLst/>
        </p:spPr>
        <p:txBody>
          <a:bodyPr vert="horz" wrap="square" lIns="96645" tIns="48323" rIns="96645" bIns="4832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p:cNvSpPr>
            <a:spLocks noGrp="1" noChangeArrowheads="1"/>
          </p:cNvSpPr>
          <p:nvPr>
            <p:ph type="ftr" sz="quarter" idx="4"/>
          </p:nvPr>
        </p:nvSpPr>
        <p:spPr bwMode="auto">
          <a:xfrm>
            <a:off x="1" y="9118601"/>
            <a:ext cx="3170238" cy="481013"/>
          </a:xfrm>
          <a:prstGeom prst="rect">
            <a:avLst/>
          </a:prstGeom>
          <a:noFill/>
          <a:ln w="9525">
            <a:noFill/>
            <a:miter lim="800000"/>
            <a:headEnd/>
            <a:tailEnd/>
          </a:ln>
          <a:effectLst/>
        </p:spPr>
        <p:txBody>
          <a:bodyPr vert="horz" wrap="square" lIns="96645" tIns="48323" rIns="96645" bIns="48323" numCol="1" anchor="b" anchorCtr="0" compatLnSpc="1">
            <a:prstTxWarp prst="textNoShape">
              <a:avLst/>
            </a:prstTxWarp>
          </a:bodyPr>
          <a:lstStyle>
            <a:lvl1pPr defTabSz="966561" eaLnBrk="0" hangingPunct="0">
              <a:defRPr sz="1300"/>
            </a:lvl1pPr>
          </a:lstStyle>
          <a:p>
            <a:pPr>
              <a:defRPr/>
            </a:pPr>
            <a:endParaRPr lang="en-US"/>
          </a:p>
        </p:txBody>
      </p:sp>
      <p:sp>
        <p:nvSpPr>
          <p:cNvPr id="21511" name="Rectangle 7"/>
          <p:cNvSpPr>
            <a:spLocks noGrp="1" noChangeArrowheads="1"/>
          </p:cNvSpPr>
          <p:nvPr>
            <p:ph type="sldNum" sz="quarter" idx="5"/>
          </p:nvPr>
        </p:nvSpPr>
        <p:spPr bwMode="auto">
          <a:xfrm>
            <a:off x="4143375" y="9118601"/>
            <a:ext cx="3170238" cy="481013"/>
          </a:xfrm>
          <a:prstGeom prst="rect">
            <a:avLst/>
          </a:prstGeom>
          <a:noFill/>
          <a:ln w="9525">
            <a:noFill/>
            <a:miter lim="800000"/>
            <a:headEnd/>
            <a:tailEnd/>
          </a:ln>
          <a:effectLst/>
        </p:spPr>
        <p:txBody>
          <a:bodyPr vert="horz" wrap="square" lIns="96645" tIns="48323" rIns="96645" bIns="48323" numCol="1" anchor="b" anchorCtr="0" compatLnSpc="1">
            <a:prstTxWarp prst="textNoShape">
              <a:avLst/>
            </a:prstTxWarp>
          </a:bodyPr>
          <a:lstStyle>
            <a:lvl1pPr algn="r" defTabSz="966561" eaLnBrk="0" hangingPunct="0">
              <a:defRPr sz="1300"/>
            </a:lvl1pPr>
          </a:lstStyle>
          <a:p>
            <a:pPr>
              <a:defRPr/>
            </a:pPr>
            <a:fld id="{55EA7FA5-D1C7-47AA-B9BF-7B5BB8B5849F}" type="slidenum">
              <a:rPr lang="en-US"/>
              <a:pPr>
                <a:defRPr/>
              </a:pPr>
              <a:t>‹#›</a:t>
            </a:fld>
            <a:endParaRPr lang="en-US"/>
          </a:p>
        </p:txBody>
      </p:sp>
    </p:spTree>
    <p:extLst>
      <p:ext uri="{BB962C8B-B14F-4D97-AF65-F5344CB8AC3E}">
        <p14:creationId xmlns:p14="http://schemas.microsoft.com/office/powerpoint/2010/main" val="13550635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opengis.org/"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pPr defTabSz="965058"/>
            <a:fld id="{93F9B5FB-FB3A-4B86-A292-2AFD499E8D02}" type="slidenum">
              <a:rPr lang="en-US" smtClean="0"/>
              <a:pPr defTabSz="965058"/>
              <a:t>1</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505259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65058"/>
            <a:fld id="{9BAEBF5F-116A-4437-87B3-908DCA46B1EA}" type="slidenum">
              <a:rPr lang="en-US" smtClean="0"/>
              <a:pPr defTabSz="965058"/>
              <a:t>30</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925723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965058"/>
            <a:fld id="{BE35BDBC-DF83-476D-9ECE-CF5008769E77}" type="slidenum">
              <a:rPr lang="en-US" smtClean="0"/>
              <a:pPr defTabSz="965058"/>
              <a:t>32</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marL="238090" indent="-238090"/>
            <a:r>
              <a:rPr lang="en-US" dirty="0"/>
              <a:t>Assignment</a:t>
            </a:r>
          </a:p>
          <a:p>
            <a:pPr marL="238090" indent="-238090">
              <a:buFontTx/>
              <a:buAutoNum type="arabicParenR"/>
            </a:pPr>
            <a:r>
              <a:rPr lang="en-US" dirty="0"/>
              <a:t>Use this weeks exercise guide</a:t>
            </a:r>
          </a:p>
          <a:p>
            <a:pPr marL="238090" indent="-238090">
              <a:buFontTx/>
              <a:buAutoNum type="arabicParenR"/>
            </a:pPr>
            <a:r>
              <a:rPr lang="en-US"/>
              <a:t>Tour </a:t>
            </a:r>
            <a:r>
              <a:rPr lang="en-US" dirty="0"/>
              <a:t>a sophisticated customized site</a:t>
            </a:r>
          </a:p>
          <a:p>
            <a:pPr marL="238090" indent="-238090">
              <a:buFontTx/>
              <a:buAutoNum type="arabicParenR"/>
            </a:pPr>
            <a:r>
              <a:rPr lang="en-US" dirty="0"/>
              <a:t>Visit other sites</a:t>
            </a:r>
          </a:p>
          <a:p>
            <a:pPr marL="238090" indent="-238090">
              <a:buFontTx/>
              <a:buAutoNum type="arabicParenR"/>
            </a:pPr>
            <a:r>
              <a:rPr lang="en-US" dirty="0"/>
              <a:t>Build your own basic (no customization) site…this part is due on the week when we go into customization.</a:t>
            </a:r>
          </a:p>
        </p:txBody>
      </p:sp>
    </p:spTree>
    <p:extLst>
      <p:ext uri="{BB962C8B-B14F-4D97-AF65-F5344CB8AC3E}">
        <p14:creationId xmlns:p14="http://schemas.microsoft.com/office/powerpoint/2010/main" val="3389468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pPr defTabSz="965058"/>
            <a:fld id="{3CE8F344-40B6-4FF2-9447-5FE5235108EB}" type="slidenum">
              <a:rPr lang="en-US" smtClean="0"/>
              <a:pPr defTabSz="965058"/>
              <a:t>2</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180233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r>
              <a:rPr lang="en-US"/>
              <a:t>We applied a hierarchical, centralized model to GIS.  It was easy.  Just like a business or a government, someone needed to be in charge and take custodianship for all this data.  So, official clearinghouses were selected and the National Spatial Data Infrastructure was born which required that data comply to a set of standards and the NODE where the data resided needed to be approved and follow a specific structure.</a:t>
            </a:r>
          </a:p>
        </p:txBody>
      </p:sp>
      <p:sp>
        <p:nvSpPr>
          <p:cNvPr id="33796" name="Slide Number Placeholder 3"/>
          <p:cNvSpPr>
            <a:spLocks noGrp="1"/>
          </p:cNvSpPr>
          <p:nvPr>
            <p:ph type="sldNum" sz="quarter" idx="5"/>
          </p:nvPr>
        </p:nvSpPr>
        <p:spPr>
          <a:noFill/>
        </p:spPr>
        <p:txBody>
          <a:bodyPr/>
          <a:lstStyle/>
          <a:p>
            <a:pPr defTabSz="965058"/>
            <a:fld id="{7A5AAE81-8DB1-4242-A0FB-5A43F108D7CB}" type="slidenum">
              <a:rPr lang="en-US" smtClean="0"/>
              <a:pPr defTabSz="965058"/>
              <a:t>4</a:t>
            </a:fld>
            <a:endParaRPr lang="en-US"/>
          </a:p>
        </p:txBody>
      </p:sp>
    </p:spTree>
    <p:extLst>
      <p:ext uri="{BB962C8B-B14F-4D97-AF65-F5344CB8AC3E}">
        <p14:creationId xmlns:p14="http://schemas.microsoft.com/office/powerpoint/2010/main" val="2106421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a:t>ADF = Application Developers Framework</a:t>
            </a:r>
          </a:p>
        </p:txBody>
      </p:sp>
      <p:sp>
        <p:nvSpPr>
          <p:cNvPr id="34820" name="Slide Number Placeholder 3"/>
          <p:cNvSpPr>
            <a:spLocks noGrp="1"/>
          </p:cNvSpPr>
          <p:nvPr>
            <p:ph type="sldNum" sz="quarter" idx="5"/>
          </p:nvPr>
        </p:nvSpPr>
        <p:spPr>
          <a:noFill/>
        </p:spPr>
        <p:txBody>
          <a:bodyPr/>
          <a:lstStyle/>
          <a:p>
            <a:pPr defTabSz="965058"/>
            <a:fld id="{9BBD8CC6-5526-4235-B8ED-4D9855A522B9}" type="slidenum">
              <a:rPr lang="en-US" smtClean="0"/>
              <a:pPr defTabSz="965058"/>
              <a:t>16</a:t>
            </a:fld>
            <a:endParaRPr lang="en-US"/>
          </a:p>
        </p:txBody>
      </p:sp>
    </p:spTree>
    <p:extLst>
      <p:ext uri="{BB962C8B-B14F-4D97-AF65-F5344CB8AC3E}">
        <p14:creationId xmlns:p14="http://schemas.microsoft.com/office/powerpoint/2010/main" val="3154490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pPr defTabSz="965058"/>
            <a:fld id="{2991EF7B-918E-4B47-BCDD-1480F880E0BA}" type="slidenum">
              <a:rPr lang="en-US" smtClean="0"/>
              <a:pPr defTabSz="965058"/>
              <a:t>17</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04875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a:t>ADF = Application Developers Framework</a:t>
            </a:r>
          </a:p>
        </p:txBody>
      </p:sp>
      <p:sp>
        <p:nvSpPr>
          <p:cNvPr id="34820" name="Slide Number Placeholder 3"/>
          <p:cNvSpPr>
            <a:spLocks noGrp="1"/>
          </p:cNvSpPr>
          <p:nvPr>
            <p:ph type="sldNum" sz="quarter" idx="5"/>
          </p:nvPr>
        </p:nvSpPr>
        <p:spPr>
          <a:noFill/>
        </p:spPr>
        <p:txBody>
          <a:bodyPr/>
          <a:lstStyle/>
          <a:p>
            <a:pPr defTabSz="965058"/>
            <a:fld id="{9BBD8CC6-5526-4235-B8ED-4D9855A522B9}" type="slidenum">
              <a:rPr lang="en-US" smtClean="0"/>
              <a:pPr defTabSz="965058"/>
              <a:t>18</a:t>
            </a:fld>
            <a:endParaRPr lang="en-US"/>
          </a:p>
        </p:txBody>
      </p:sp>
    </p:spTree>
    <p:extLst>
      <p:ext uri="{BB962C8B-B14F-4D97-AF65-F5344CB8AC3E}">
        <p14:creationId xmlns:p14="http://schemas.microsoft.com/office/powerpoint/2010/main" val="789357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pPr defTabSz="965058"/>
            <a:fld id="{2BFA669A-83C2-4455-A53A-E7E0D998048A}" type="slidenum">
              <a:rPr lang="en-US" smtClean="0"/>
              <a:pPr defTabSz="965058"/>
              <a:t>20</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352601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pPr defTabSz="965058"/>
            <a:fld id="{BF3F4D7B-7A6A-43A0-9D59-7437FEBB1B65}" type="slidenum">
              <a:rPr lang="en-US" smtClean="0"/>
              <a:pPr defTabSz="965058"/>
              <a:t>21</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r>
              <a:rPr lang="en-US"/>
              <a:t>WMS is an internet mapping protocol published by the </a:t>
            </a:r>
            <a:r>
              <a:rPr lang="en-US">
                <a:hlinkClick r:id="rId3"/>
              </a:rPr>
              <a:t>OpenGIS Consortium</a:t>
            </a:r>
            <a:r>
              <a:rPr lang="en-US"/>
              <a:t>. WMS servers publish map images to remote clients using standard internet technologies. There are WMS servers for LandSat data, USGS DOQ photos, bathymetry, and many other data types. </a:t>
            </a:r>
          </a:p>
          <a:p>
            <a:r>
              <a:rPr lang="en-US"/>
              <a:t>Web Map Services</a:t>
            </a:r>
          </a:p>
          <a:p>
            <a:endParaRPr lang="en-US"/>
          </a:p>
          <a:p>
            <a:r>
              <a:rPr lang="en-US" b="1"/>
              <a:t>KML, or Keyhole Markup Language , is an XML grammar and file format for modeling and storing geographic features such as points, lines, images, polygons, and models for display in Google Earth and Google Maps</a:t>
            </a:r>
            <a:endParaRPr lang="en-US"/>
          </a:p>
        </p:txBody>
      </p:sp>
    </p:spTree>
    <p:extLst>
      <p:ext uri="{BB962C8B-B14F-4D97-AF65-F5344CB8AC3E}">
        <p14:creationId xmlns:p14="http://schemas.microsoft.com/office/powerpoint/2010/main" val="2841036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pPr defTabSz="965058"/>
            <a:fld id="{A1B4024B-DA57-4F08-BEAE-6453B9B91EFF}" type="slidenum">
              <a:rPr lang="en-US" smtClean="0"/>
              <a:pPr defTabSz="965058"/>
              <a:t>27</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983203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lvl1pPr>
              <a:defRPr b="1">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latin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5/31/2024</a:t>
            </a:fld>
            <a:endParaRPr lang="en-US"/>
          </a:p>
        </p:txBody>
      </p:sp>
      <p:sp>
        <p:nvSpPr>
          <p:cNvPr id="5"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26819579"/>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5/31/2024</a:t>
            </a:fld>
            <a:endParaRPr lang="en-US"/>
          </a:p>
        </p:txBody>
      </p:sp>
      <p:sp>
        <p:nvSpPr>
          <p:cNvPr id="5"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896675339"/>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lvl1pPr>
              <a:defRPr>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28866"/>
            <a:ext cx="6019800" cy="4876271"/>
          </a:xfrm>
        </p:spPr>
        <p:txBody>
          <a:bodyPr vert="eaVert"/>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5/31/2024</a:t>
            </a:fld>
            <a:endParaRPr lang="en-US"/>
          </a:p>
        </p:txBody>
      </p:sp>
      <p:sp>
        <p:nvSpPr>
          <p:cNvPr id="5"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730666165"/>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44500"/>
            <a:ext cx="7772400" cy="952500"/>
          </a:xfrm>
        </p:spPr>
        <p:txBody>
          <a:bodyPr/>
          <a:lstStyle/>
          <a:p>
            <a:r>
              <a:rPr lang="en-US"/>
              <a:t>Click to edit Master title style</a:t>
            </a:r>
          </a:p>
        </p:txBody>
      </p:sp>
      <p:sp>
        <p:nvSpPr>
          <p:cNvPr id="3" name="Text Placeholder 2"/>
          <p:cNvSpPr>
            <a:spLocks noGrp="1"/>
          </p:cNvSpPr>
          <p:nvPr>
            <p:ph type="body" sz="half" idx="1"/>
          </p:nvPr>
        </p:nvSpPr>
        <p:spPr>
          <a:xfrm>
            <a:off x="685800" y="1651000"/>
            <a:ext cx="381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51000"/>
            <a:ext cx="3810000" cy="165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429000"/>
            <a:ext cx="3810000" cy="165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7335466"/>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444500"/>
            <a:ext cx="7772400" cy="952500"/>
          </a:xfrm>
        </p:spPr>
        <p:txBody>
          <a:bodyPr/>
          <a:lstStyle/>
          <a:p>
            <a:r>
              <a:rPr lang="en-US"/>
              <a:t>Click to edit Master title style</a:t>
            </a:r>
          </a:p>
        </p:txBody>
      </p:sp>
      <p:sp>
        <p:nvSpPr>
          <p:cNvPr id="3" name="Content Placeholder 2"/>
          <p:cNvSpPr>
            <a:spLocks noGrp="1"/>
          </p:cNvSpPr>
          <p:nvPr>
            <p:ph sz="quarter" idx="1"/>
          </p:nvPr>
        </p:nvSpPr>
        <p:spPr>
          <a:xfrm>
            <a:off x="685800" y="1651000"/>
            <a:ext cx="3810000" cy="165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51000"/>
            <a:ext cx="3810000" cy="165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3429000"/>
            <a:ext cx="3810000" cy="165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429000"/>
            <a:ext cx="3810000" cy="165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1115228"/>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5/31/2024</a:t>
            </a:fld>
            <a:endParaRPr lang="en-US"/>
          </a:p>
        </p:txBody>
      </p:sp>
      <p:sp>
        <p:nvSpPr>
          <p:cNvPr id="5"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3763714475"/>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000" b="1"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500">
                <a:solidFill>
                  <a:schemeClr val="tx1">
                    <a:tint val="75000"/>
                  </a:schemeClr>
                </a:solidFill>
                <a:latin typeface="Arial" panose="020B06040202020202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5/31/2024</a:t>
            </a:fld>
            <a:endParaRPr lang="en-US"/>
          </a:p>
        </p:txBody>
      </p:sp>
      <p:sp>
        <p:nvSpPr>
          <p:cNvPr id="5"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271277767"/>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333501"/>
            <a:ext cx="4038600" cy="3771636"/>
          </a:xfrm>
        </p:spPr>
        <p:txBody>
          <a:bodyPr/>
          <a:lstStyle>
            <a:lvl1pPr>
              <a:defRPr sz="2100">
                <a:latin typeface="Arial" panose="020B0604020202020204" pitchFamily="34" charset="0"/>
              </a:defRPr>
            </a:lvl1pPr>
            <a:lvl2pPr>
              <a:defRPr sz="1800">
                <a:latin typeface="Arial" panose="020B0604020202020204" pitchFamily="34" charset="0"/>
              </a:defRPr>
            </a:lvl2pPr>
            <a:lvl3pPr>
              <a:defRPr sz="1500">
                <a:latin typeface="Arial" panose="020B0604020202020204" pitchFamily="34" charset="0"/>
              </a:defRPr>
            </a:lvl3pPr>
            <a:lvl4pPr>
              <a:defRPr sz="1350">
                <a:latin typeface="Arial" panose="020B0604020202020204" pitchFamily="34" charset="0"/>
              </a:defRPr>
            </a:lvl4pPr>
            <a:lvl5pPr>
              <a:defRPr sz="1350">
                <a:latin typeface="Arial" panose="020B0604020202020204" pitchFamily="34" charset="0"/>
              </a:defRPr>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333501"/>
            <a:ext cx="4038600" cy="3771636"/>
          </a:xfrm>
        </p:spPr>
        <p:txBody>
          <a:bodyPr/>
          <a:lstStyle>
            <a:lvl1pPr>
              <a:defRPr sz="2100">
                <a:latin typeface="Arial" panose="020B0604020202020204" pitchFamily="34" charset="0"/>
              </a:defRPr>
            </a:lvl1pPr>
            <a:lvl2pPr>
              <a:defRPr sz="1800">
                <a:latin typeface="Arial" panose="020B0604020202020204" pitchFamily="34" charset="0"/>
              </a:defRPr>
            </a:lvl2pPr>
            <a:lvl3pPr>
              <a:defRPr sz="1500">
                <a:latin typeface="Arial" panose="020B0604020202020204" pitchFamily="34" charset="0"/>
              </a:defRPr>
            </a:lvl3pPr>
            <a:lvl4pPr>
              <a:defRPr sz="1350">
                <a:latin typeface="Arial" panose="020B0604020202020204" pitchFamily="34" charset="0"/>
              </a:defRPr>
            </a:lvl4pPr>
            <a:lvl5pPr>
              <a:defRPr sz="1350">
                <a:latin typeface="Arial" panose="020B0604020202020204" pitchFamily="34" charset="0"/>
              </a:defRPr>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5/31/2024</a:t>
            </a:fld>
            <a:endParaRPr lang="en-US"/>
          </a:p>
        </p:txBody>
      </p:sp>
      <p:sp>
        <p:nvSpPr>
          <p:cNvPr id="6"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7"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1914497135"/>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1800" b="1">
                <a:latin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457200" y="1812396"/>
            <a:ext cx="4040188" cy="3292740"/>
          </a:xfrm>
        </p:spPr>
        <p:txBody>
          <a:bodyPr/>
          <a:lstStyle>
            <a:lvl1pPr>
              <a:defRPr sz="1800">
                <a:latin typeface="Arial" panose="020B0604020202020204" pitchFamily="34" charset="0"/>
              </a:defRPr>
            </a:lvl1pPr>
            <a:lvl2pPr>
              <a:defRPr sz="1500">
                <a:latin typeface="Arial" panose="020B0604020202020204" pitchFamily="34" charset="0"/>
              </a:defRPr>
            </a:lvl2pPr>
            <a:lvl3pPr>
              <a:defRPr sz="1350">
                <a:latin typeface="Arial" panose="020B0604020202020204" pitchFamily="34" charset="0"/>
              </a:defRPr>
            </a:lvl3pPr>
            <a:lvl4pPr>
              <a:defRPr sz="1200">
                <a:latin typeface="Arial" panose="020B0604020202020204" pitchFamily="34" charset="0"/>
              </a:defRPr>
            </a:lvl4pPr>
            <a:lvl5pPr>
              <a:defRPr sz="1200">
                <a:latin typeface="Arial" panose="020B0604020202020204" pitchFamily="34" charset="0"/>
              </a:defRPr>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1800" b="1">
                <a:latin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1800">
                <a:latin typeface="Arial" panose="020B0604020202020204" pitchFamily="34" charset="0"/>
              </a:defRPr>
            </a:lvl1pPr>
            <a:lvl2pPr>
              <a:defRPr sz="1500">
                <a:latin typeface="Arial" panose="020B0604020202020204" pitchFamily="34" charset="0"/>
              </a:defRPr>
            </a:lvl2pPr>
            <a:lvl3pPr>
              <a:defRPr sz="1350">
                <a:latin typeface="Arial" panose="020B0604020202020204" pitchFamily="34" charset="0"/>
              </a:defRPr>
            </a:lvl3pPr>
            <a:lvl4pPr>
              <a:defRPr sz="1200">
                <a:latin typeface="Arial" panose="020B0604020202020204" pitchFamily="34" charset="0"/>
              </a:defRPr>
            </a:lvl4pPr>
            <a:lvl5pPr>
              <a:defRPr sz="1200">
                <a:latin typeface="Arial" panose="020B0604020202020204" pitchFamily="34" charset="0"/>
              </a:defRPr>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5/31/2024</a:t>
            </a:fld>
            <a:endParaRPr lang="en-US"/>
          </a:p>
        </p:txBody>
      </p:sp>
      <p:sp>
        <p:nvSpPr>
          <p:cNvPr id="8"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9"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1188655356"/>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a:t>Click to edit Master title style</a:t>
            </a:r>
          </a:p>
        </p:txBody>
      </p:sp>
      <p:sp>
        <p:nvSpPr>
          <p:cNvPr id="3"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5/31/2024</a:t>
            </a:fld>
            <a:endParaRPr lang="en-US"/>
          </a:p>
        </p:txBody>
      </p:sp>
      <p:sp>
        <p:nvSpPr>
          <p:cNvPr id="4"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5"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4069863815"/>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5/31/2024</a:t>
            </a:fld>
            <a:endParaRPr lang="en-US"/>
          </a:p>
        </p:txBody>
      </p:sp>
      <p:sp>
        <p:nvSpPr>
          <p:cNvPr id="3"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4"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1286228852"/>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500" b="1">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27543"/>
            <a:ext cx="5111750" cy="4877594"/>
          </a:xfrm>
        </p:spPr>
        <p:txBody>
          <a:bodyPr/>
          <a:lstStyle>
            <a:lvl1pPr>
              <a:defRPr sz="2400">
                <a:latin typeface="Arial" panose="020B0604020202020204" pitchFamily="34" charset="0"/>
              </a:defRPr>
            </a:lvl1pPr>
            <a:lvl2pPr>
              <a:defRPr sz="2100">
                <a:latin typeface="Arial" panose="020B0604020202020204" pitchFamily="34" charset="0"/>
              </a:defRPr>
            </a:lvl2pPr>
            <a:lvl3pPr>
              <a:defRPr sz="1800">
                <a:latin typeface="Arial" panose="020B0604020202020204" pitchFamily="34" charset="0"/>
              </a:defRPr>
            </a:lvl3pPr>
            <a:lvl4pPr>
              <a:defRPr sz="1500">
                <a:latin typeface="Arial" panose="020B0604020202020204" pitchFamily="34" charset="0"/>
              </a:defRPr>
            </a:lvl4pPr>
            <a:lvl5pPr>
              <a:defRPr sz="1500">
                <a:latin typeface="Arial" panose="020B0604020202020204" pitchFamily="34" charset="0"/>
              </a:defRPr>
            </a:lvl5pPr>
            <a:lvl6pPr>
              <a:defRPr sz="1500"/>
            </a:lvl6pPr>
            <a:lvl7pPr>
              <a:defRPr sz="1500"/>
            </a:lvl7pPr>
            <a:lvl8pPr>
              <a:defRPr sz="1500"/>
            </a:lvl8pPr>
            <a:lvl9pPr>
              <a:defRPr sz="15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195918"/>
            <a:ext cx="3008313" cy="3909219"/>
          </a:xfrm>
        </p:spPr>
        <p:txBody>
          <a:bodyPr/>
          <a:lstStyle>
            <a:lvl1pPr marL="0" indent="0">
              <a:buNone/>
              <a:defRPr sz="1050">
                <a:latin typeface="Arial" panose="020B060402020202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Edit Master text styles</a:t>
            </a:r>
          </a:p>
        </p:txBody>
      </p:sp>
      <p:sp>
        <p:nvSpPr>
          <p:cNvPr id="5"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5/31/2024</a:t>
            </a:fld>
            <a:endParaRPr lang="en-US"/>
          </a:p>
        </p:txBody>
      </p:sp>
      <p:sp>
        <p:nvSpPr>
          <p:cNvPr id="6"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7"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3520005974"/>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500" b="1">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510646"/>
            <a:ext cx="5486400" cy="34290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050">
                <a:latin typeface="Arial" panose="020B060402020202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Edit Master text styles</a:t>
            </a:r>
          </a:p>
        </p:txBody>
      </p:sp>
      <p:sp>
        <p:nvSpPr>
          <p:cNvPr id="5"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5/31/2024</a:t>
            </a:fld>
            <a:endParaRPr lang="en-US"/>
          </a:p>
        </p:txBody>
      </p:sp>
      <p:sp>
        <p:nvSpPr>
          <p:cNvPr id="6"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7"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3575291383"/>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New-PowerPointBKGD-light.psd"/>
          <p:cNvPicPr>
            <a:picLocks noChangeAspect="1"/>
          </p:cNvPicPr>
          <p:nvPr/>
        </p:nvPicPr>
        <p:blipFill>
          <a:blip r:embed="rId15"/>
          <a:stretch>
            <a:fillRect/>
          </a:stretch>
        </p:blipFill>
        <p:spPr>
          <a:xfrm>
            <a:off x="0" y="0"/>
            <a:ext cx="9144000" cy="5715000"/>
          </a:xfrm>
          <a:prstGeom prst="rect">
            <a:avLst/>
          </a:prstGeom>
        </p:spPr>
      </p:pic>
      <p:sp>
        <p:nvSpPr>
          <p:cNvPr id="1027" name="Title Placeholder 1"/>
          <p:cNvSpPr>
            <a:spLocks noGrp="1"/>
          </p:cNvSpPr>
          <p:nvPr>
            <p:ph type="title"/>
          </p:nvPr>
        </p:nvSpPr>
        <p:spPr bwMode="auto">
          <a:xfrm>
            <a:off x="457200" y="228865"/>
            <a:ext cx="82296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457200" y="1333501"/>
            <a:ext cx="8229600" cy="37716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401286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Lst>
  <p:transition>
    <p:fade thruBlk="1"/>
  </p:transition>
  <p:txStyles>
    <p:titleStyle>
      <a:lvl1pPr algn="ctr" defTabSz="342900" rtl="0" eaLnBrk="1" fontAlgn="base" hangingPunct="1">
        <a:spcBef>
          <a:spcPct val="0"/>
        </a:spcBef>
        <a:spcAft>
          <a:spcPct val="0"/>
        </a:spcAft>
        <a:defRPr sz="3300" kern="1200">
          <a:solidFill>
            <a:srgbClr val="F47920"/>
          </a:solidFill>
          <a:latin typeface="Arial" panose="020B0604020202020204" pitchFamily="34" charset="0"/>
          <a:ea typeface="ＭＳ Ｐゴシック" pitchFamily="-110" charset="-128"/>
          <a:cs typeface="Arial" panose="020B0604020202020204" pitchFamily="34" charset="0"/>
        </a:defRPr>
      </a:lvl1pPr>
      <a:lvl2pPr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2pPr>
      <a:lvl3pPr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3pPr>
      <a:lvl4pPr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4pPr>
      <a:lvl5pPr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5pPr>
      <a:lvl6pPr marL="342900"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6pPr>
      <a:lvl7pPr marL="685800"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7pPr>
      <a:lvl8pPr marL="1028700"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8pPr>
      <a:lvl9pPr marL="1371600"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9pPr>
    </p:titleStyle>
    <p:bodyStyle>
      <a:lvl1pPr marL="257175" indent="-257175" algn="l" defTabSz="342900" rtl="0" eaLnBrk="1" fontAlgn="base" hangingPunct="1">
        <a:spcBef>
          <a:spcPct val="20000"/>
        </a:spcBef>
        <a:spcAft>
          <a:spcPct val="0"/>
        </a:spcAft>
        <a:buFont typeface="Arial" pitchFamily="-110" charset="0"/>
        <a:buChar char="•"/>
        <a:defRPr sz="2400" kern="1200">
          <a:solidFill>
            <a:schemeClr val="bg1">
              <a:lumMod val="50000"/>
            </a:schemeClr>
          </a:solidFill>
          <a:latin typeface="Arial" panose="020B0604020202020204" pitchFamily="34" charset="0"/>
          <a:ea typeface="ＭＳ Ｐゴシック" pitchFamily="-110" charset="-128"/>
          <a:cs typeface="Arial" panose="020B0604020202020204" pitchFamily="34" charset="0"/>
        </a:defRPr>
      </a:lvl1pPr>
      <a:lvl2pPr marL="557213" indent="-214313" algn="l" defTabSz="342900" rtl="0" eaLnBrk="1" fontAlgn="base" hangingPunct="1">
        <a:spcBef>
          <a:spcPct val="20000"/>
        </a:spcBef>
        <a:spcAft>
          <a:spcPct val="0"/>
        </a:spcAft>
        <a:buFont typeface="Arial" pitchFamily="-110" charset="0"/>
        <a:buChar char="–"/>
        <a:defRPr sz="2100" kern="1200">
          <a:solidFill>
            <a:schemeClr val="tx1">
              <a:lumMod val="50000"/>
              <a:lumOff val="50000"/>
            </a:schemeClr>
          </a:solidFill>
          <a:latin typeface="Arial" panose="020B0604020202020204" pitchFamily="34" charset="0"/>
          <a:ea typeface="ＭＳ Ｐゴシック" pitchFamily="-110" charset="-128"/>
          <a:cs typeface="+mn-cs"/>
        </a:defRPr>
      </a:lvl2pPr>
      <a:lvl3pPr marL="857250" indent="-171450" algn="l" defTabSz="342900" rtl="0" eaLnBrk="1" fontAlgn="base" hangingPunct="1">
        <a:spcBef>
          <a:spcPct val="20000"/>
        </a:spcBef>
        <a:spcAft>
          <a:spcPct val="0"/>
        </a:spcAft>
        <a:buFont typeface="Arial" pitchFamily="-110" charset="0"/>
        <a:buChar char="•"/>
        <a:defRPr sz="1800" kern="1200">
          <a:solidFill>
            <a:schemeClr val="tx1">
              <a:lumMod val="50000"/>
              <a:lumOff val="50000"/>
            </a:schemeClr>
          </a:solidFill>
          <a:latin typeface="Arial" panose="020B0604020202020204" pitchFamily="34" charset="0"/>
          <a:ea typeface="ＭＳ Ｐゴシック" pitchFamily="-110" charset="-128"/>
          <a:cs typeface="+mn-cs"/>
        </a:defRPr>
      </a:lvl3pPr>
      <a:lvl4pPr marL="1200150" indent="-171450" algn="l" defTabSz="342900" rtl="0" eaLnBrk="1" fontAlgn="base" hangingPunct="1">
        <a:spcBef>
          <a:spcPct val="20000"/>
        </a:spcBef>
        <a:spcAft>
          <a:spcPct val="0"/>
        </a:spcAft>
        <a:buFont typeface="Arial" pitchFamily="-110" charset="0"/>
        <a:buChar char="–"/>
        <a:defRPr sz="1500" kern="1200">
          <a:solidFill>
            <a:schemeClr val="tx1">
              <a:lumMod val="50000"/>
              <a:lumOff val="50000"/>
            </a:schemeClr>
          </a:solidFill>
          <a:latin typeface="Arial" panose="020B0604020202020204" pitchFamily="34" charset="0"/>
          <a:ea typeface="ＭＳ Ｐゴシック" pitchFamily="-110" charset="-128"/>
          <a:cs typeface="+mn-cs"/>
        </a:defRPr>
      </a:lvl4pPr>
      <a:lvl5pPr marL="1543050" indent="-171450" algn="l" defTabSz="342900" rtl="0" eaLnBrk="1" fontAlgn="base" hangingPunct="1">
        <a:spcBef>
          <a:spcPct val="20000"/>
        </a:spcBef>
        <a:spcAft>
          <a:spcPct val="0"/>
        </a:spcAft>
        <a:buFont typeface="Arial" pitchFamily="-110" charset="0"/>
        <a:buChar char="»"/>
        <a:defRPr sz="1500" kern="1200">
          <a:solidFill>
            <a:schemeClr val="tx1">
              <a:lumMod val="50000"/>
              <a:lumOff val="50000"/>
            </a:schemeClr>
          </a:solidFill>
          <a:latin typeface="Arial" panose="020B0604020202020204" pitchFamily="34" charset="0"/>
          <a:ea typeface="ＭＳ Ｐゴシック" pitchFamily="-110"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tmp"/></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6.tmp"/><Relationship Id="rId1" Type="http://schemas.openxmlformats.org/officeDocument/2006/relationships/slideLayout" Target="../slideLayouts/slideLayout5.xml"/><Relationship Id="rId5" Type="http://schemas.openxmlformats.org/officeDocument/2006/relationships/image" Target="../media/image19.tmp"/><Relationship Id="rId4" Type="http://schemas.openxmlformats.org/officeDocument/2006/relationships/image" Target="../media/image18.tm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2.wmf"/><Relationship Id="rId4" Type="http://schemas.openxmlformats.org/officeDocument/2006/relationships/image" Target="../media/image21.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a:defRPr/>
            </a:pPr>
            <a:r>
              <a:rPr lang="en-US" sz="4000" b="1" dirty="0"/>
              <a:t>The Geo-Web: Enabling GIS on the Internet</a:t>
            </a:r>
          </a:p>
        </p:txBody>
      </p:sp>
      <p:sp>
        <p:nvSpPr>
          <p:cNvPr id="5" name="Rectangle 3"/>
          <p:cNvSpPr txBox="1">
            <a:spLocks noChangeArrowheads="1"/>
          </p:cNvSpPr>
          <p:nvPr/>
        </p:nvSpPr>
        <p:spPr bwMode="auto">
          <a:xfrm>
            <a:off x="1371600" y="3013667"/>
            <a:ext cx="6400800" cy="1460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defTabSz="342900" rtl="0" eaLnBrk="1" fontAlgn="base" hangingPunct="1">
              <a:spcBef>
                <a:spcPct val="20000"/>
              </a:spcBef>
              <a:spcAft>
                <a:spcPct val="0"/>
              </a:spcAft>
              <a:buFont typeface="Arial" pitchFamily="-110" charset="0"/>
              <a:buNone/>
              <a:defRPr sz="2400" kern="1200">
                <a:solidFill>
                  <a:schemeClr val="tx1">
                    <a:tint val="75000"/>
                  </a:schemeClr>
                </a:solidFill>
                <a:latin typeface="+mn-lt"/>
                <a:ea typeface="ＭＳ Ｐゴシック" pitchFamily="-110" charset="-128"/>
                <a:cs typeface="ＭＳ Ｐゴシック" pitchFamily="-110" charset="-128"/>
              </a:defRPr>
            </a:lvl1pPr>
            <a:lvl2pPr marL="342900" indent="0" algn="ctr" defTabSz="342900" rtl="0" eaLnBrk="1" fontAlgn="base" hangingPunct="1">
              <a:spcBef>
                <a:spcPct val="20000"/>
              </a:spcBef>
              <a:spcAft>
                <a:spcPct val="0"/>
              </a:spcAft>
              <a:buFont typeface="Arial" pitchFamily="-110" charset="0"/>
              <a:buNone/>
              <a:defRPr sz="2100" kern="1200">
                <a:solidFill>
                  <a:schemeClr val="tx1">
                    <a:tint val="75000"/>
                  </a:schemeClr>
                </a:solidFill>
                <a:latin typeface="+mn-lt"/>
                <a:ea typeface="ＭＳ Ｐゴシック" pitchFamily="-110" charset="-128"/>
                <a:cs typeface="+mn-cs"/>
              </a:defRPr>
            </a:lvl2pPr>
            <a:lvl3pPr marL="685800" indent="0" algn="ctr" defTabSz="342900" rtl="0" eaLnBrk="1" fontAlgn="base" hangingPunct="1">
              <a:spcBef>
                <a:spcPct val="20000"/>
              </a:spcBef>
              <a:spcAft>
                <a:spcPct val="0"/>
              </a:spcAft>
              <a:buFont typeface="Arial" pitchFamily="-110" charset="0"/>
              <a:buNone/>
              <a:defRPr sz="1800" kern="1200">
                <a:solidFill>
                  <a:schemeClr val="tx1">
                    <a:tint val="75000"/>
                  </a:schemeClr>
                </a:solidFill>
                <a:latin typeface="+mn-lt"/>
                <a:ea typeface="ＭＳ Ｐゴシック" pitchFamily="-110" charset="-128"/>
                <a:cs typeface="+mn-cs"/>
              </a:defRPr>
            </a:lvl3pPr>
            <a:lvl4pPr marL="1028700" indent="0" algn="ctr" defTabSz="342900" rtl="0" eaLnBrk="1" fontAlgn="base" hangingPunct="1">
              <a:spcBef>
                <a:spcPct val="20000"/>
              </a:spcBef>
              <a:spcAft>
                <a:spcPct val="0"/>
              </a:spcAft>
              <a:buFont typeface="Arial" pitchFamily="-110" charset="0"/>
              <a:buNone/>
              <a:defRPr sz="1500" kern="1200">
                <a:solidFill>
                  <a:schemeClr val="tx1">
                    <a:tint val="75000"/>
                  </a:schemeClr>
                </a:solidFill>
                <a:latin typeface="+mn-lt"/>
                <a:ea typeface="ＭＳ Ｐゴシック" pitchFamily="-110" charset="-128"/>
                <a:cs typeface="+mn-cs"/>
              </a:defRPr>
            </a:lvl4pPr>
            <a:lvl5pPr marL="1371600" indent="0" algn="ctr" defTabSz="342900" rtl="0" eaLnBrk="1" fontAlgn="base" hangingPunct="1">
              <a:spcBef>
                <a:spcPct val="20000"/>
              </a:spcBef>
              <a:spcAft>
                <a:spcPct val="0"/>
              </a:spcAft>
              <a:buFont typeface="Arial" pitchFamily="-110" charset="0"/>
              <a:buNone/>
              <a:defRPr sz="1500" kern="1200">
                <a:solidFill>
                  <a:schemeClr val="tx1">
                    <a:tint val="75000"/>
                  </a:schemeClr>
                </a:solidFill>
                <a:latin typeface="+mn-lt"/>
                <a:ea typeface="ＭＳ Ｐゴシック" pitchFamily="-110" charset="-128"/>
                <a:cs typeface="+mn-cs"/>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r>
              <a:rPr lang="en-US" dirty="0"/>
              <a:t>IT4GIS</a:t>
            </a:r>
          </a:p>
          <a:p>
            <a:r>
              <a:rPr lang="en-US" dirty="0"/>
              <a:t>Keith T. Weber, GISP</a:t>
            </a:r>
          </a:p>
          <a:p>
            <a:r>
              <a:rPr lang="en-US" dirty="0"/>
              <a:t>GIS Director</a:t>
            </a:r>
          </a:p>
          <a:p>
            <a:r>
              <a:rPr lang="en-US" dirty="0"/>
              <a:t>ISU-GIS Training and Research Center</a:t>
            </a: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Might Web 3.0 Work?</a:t>
            </a:r>
          </a:p>
        </p:txBody>
      </p:sp>
      <p:pic>
        <p:nvPicPr>
          <p:cNvPr id="7" name="Picture 6"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3467100"/>
            <a:ext cx="3401528" cy="21083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Content Placeholder 5"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1485900"/>
            <a:ext cx="5791200" cy="25500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50651700"/>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Esri’s </a:t>
            </a:r>
            <a:r>
              <a:rPr lang="en-US" dirty="0" err="1"/>
              <a:t>GeoEvent</a:t>
            </a:r>
            <a:r>
              <a:rPr lang="en-US" dirty="0"/>
              <a:t> Server</a:t>
            </a:r>
          </a:p>
        </p:txBody>
      </p:sp>
      <p:sp>
        <p:nvSpPr>
          <p:cNvPr id="3" name="Content Placeholder 2"/>
          <p:cNvSpPr>
            <a:spLocks noGrp="1"/>
          </p:cNvSpPr>
          <p:nvPr>
            <p:ph idx="1"/>
          </p:nvPr>
        </p:nvSpPr>
        <p:spPr>
          <a:xfrm>
            <a:off x="381000" y="1181365"/>
            <a:ext cx="8229600" cy="2971799"/>
          </a:xfrm>
        </p:spPr>
        <p:txBody>
          <a:bodyPr/>
          <a:lstStyle/>
          <a:p>
            <a:r>
              <a:rPr lang="en-US" b="1" dirty="0"/>
              <a:t>Unstructured data </a:t>
            </a:r>
            <a:r>
              <a:rPr lang="en-US" dirty="0"/>
              <a:t>is streamed into an ArcGIS </a:t>
            </a:r>
            <a:r>
              <a:rPr lang="en-US" dirty="0" err="1"/>
              <a:t>GeoEvent</a:t>
            </a:r>
            <a:r>
              <a:rPr lang="en-US" dirty="0"/>
              <a:t> server</a:t>
            </a:r>
          </a:p>
          <a:p>
            <a:r>
              <a:rPr lang="en-US" dirty="0"/>
              <a:t>These data are filtered</a:t>
            </a:r>
          </a:p>
          <a:p>
            <a:pPr lvl="1"/>
            <a:r>
              <a:rPr lang="en-US" dirty="0"/>
              <a:t>Location</a:t>
            </a:r>
          </a:p>
          <a:p>
            <a:pPr lvl="1"/>
            <a:r>
              <a:rPr lang="en-US" dirty="0"/>
              <a:t>Place</a:t>
            </a:r>
          </a:p>
          <a:p>
            <a:pPr lvl="1"/>
            <a:r>
              <a:rPr lang="en-US" dirty="0"/>
              <a:t>Other data (keywords)</a:t>
            </a:r>
          </a:p>
          <a:p>
            <a:r>
              <a:rPr lang="en-US" dirty="0"/>
              <a:t>Resulting records are mapped and can be stored</a:t>
            </a:r>
            <a:r>
              <a:rPr lang="en-US" baseline="30000" dirty="0"/>
              <a:t>1</a:t>
            </a:r>
            <a:r>
              <a:rPr lang="en-US" dirty="0"/>
              <a:t> in a geodatabase</a:t>
            </a:r>
          </a:p>
        </p:txBody>
      </p:sp>
      <p:sp>
        <p:nvSpPr>
          <p:cNvPr id="4" name="TextBox 3"/>
          <p:cNvSpPr txBox="1"/>
          <p:nvPr/>
        </p:nvSpPr>
        <p:spPr>
          <a:xfrm>
            <a:off x="457200" y="4762500"/>
            <a:ext cx="6477000" cy="338554"/>
          </a:xfrm>
          <a:prstGeom prst="rect">
            <a:avLst/>
          </a:prstGeom>
          <a:noFill/>
        </p:spPr>
        <p:txBody>
          <a:bodyPr wrap="square" rtlCol="0">
            <a:spAutoFit/>
          </a:bodyPr>
          <a:lstStyle/>
          <a:p>
            <a:r>
              <a:rPr lang="en-US" sz="1600" dirty="0"/>
              <a:t>1- Based on Service Level Agreement (SLA) or Licensing Agreement</a:t>
            </a:r>
          </a:p>
        </p:txBody>
      </p:sp>
    </p:spTree>
    <p:extLst>
      <p:ext uri="{BB962C8B-B14F-4D97-AF65-F5344CB8AC3E}">
        <p14:creationId xmlns:p14="http://schemas.microsoft.com/office/powerpoint/2010/main" val="1907808897"/>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A Grand Experiment</a:t>
            </a:r>
          </a:p>
        </p:txBody>
      </p:sp>
      <p:sp>
        <p:nvSpPr>
          <p:cNvPr id="12291" name="Content Placeholder 2"/>
          <p:cNvSpPr>
            <a:spLocks noGrp="1"/>
          </p:cNvSpPr>
          <p:nvPr>
            <p:ph idx="1"/>
          </p:nvPr>
        </p:nvSpPr>
        <p:spPr>
          <a:xfrm>
            <a:off x="228600" y="1181365"/>
            <a:ext cx="8695108" cy="3771636"/>
          </a:xfrm>
        </p:spPr>
        <p:txBody>
          <a:bodyPr/>
          <a:lstStyle/>
          <a:p>
            <a:r>
              <a:rPr lang="en-US" dirty="0"/>
              <a:t>Can the current Web 2.0 and future 3.0 concepts be applied to GIS and spatial analysis… spatial problems?</a:t>
            </a:r>
          </a:p>
          <a:p>
            <a:r>
              <a:rPr lang="en-US" dirty="0"/>
              <a:t>Can the </a:t>
            </a:r>
            <a:r>
              <a:rPr lang="en-US" dirty="0" err="1"/>
              <a:t>GeoWeb</a:t>
            </a:r>
            <a:r>
              <a:rPr lang="en-US" dirty="0"/>
              <a:t> be built and leveraged to provide </a:t>
            </a:r>
            <a:r>
              <a:rPr lang="en-US" u="sng" dirty="0"/>
              <a:t>real-time</a:t>
            </a:r>
            <a:r>
              <a:rPr lang="en-US" dirty="0"/>
              <a:t> decision support?</a:t>
            </a: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The Role of GIS</a:t>
            </a:r>
          </a:p>
        </p:txBody>
      </p:sp>
      <p:sp>
        <p:nvSpPr>
          <p:cNvPr id="14339" name="Content Placeholder 2"/>
          <p:cNvSpPr>
            <a:spLocks noGrp="1"/>
          </p:cNvSpPr>
          <p:nvPr>
            <p:ph idx="1"/>
          </p:nvPr>
        </p:nvSpPr>
        <p:spPr>
          <a:xfrm>
            <a:off x="266700" y="1333500"/>
            <a:ext cx="8610600" cy="3302000"/>
          </a:xfrm>
        </p:spPr>
        <p:txBody>
          <a:bodyPr/>
          <a:lstStyle/>
          <a:p>
            <a:r>
              <a:rPr lang="en-US" sz="2800" dirty="0"/>
              <a:t>What are we GOOD at?</a:t>
            </a:r>
          </a:p>
          <a:p>
            <a:pPr lvl="1"/>
            <a:r>
              <a:rPr lang="en-US" sz="2500" dirty="0"/>
              <a:t>Collect spatial data</a:t>
            </a:r>
          </a:p>
          <a:p>
            <a:pPr lvl="1"/>
            <a:r>
              <a:rPr lang="en-US" sz="2500" dirty="0"/>
              <a:t>Prepare maps and spatial analysis models</a:t>
            </a:r>
          </a:p>
          <a:p>
            <a:pPr lvl="1"/>
            <a:r>
              <a:rPr lang="en-US" sz="2500" dirty="0"/>
              <a:t>Perform spatial analyses to discover trends, patterns, and relationships</a:t>
            </a:r>
          </a:p>
        </p:txBody>
      </p:sp>
      <p:sp>
        <p:nvSpPr>
          <p:cNvPr id="14340" name="Slide Number Placeholder 4"/>
          <p:cNvSpPr>
            <a:spLocks noGrp="1"/>
          </p:cNvSpPr>
          <p:nvPr>
            <p:ph type="sldNum" sz="quarter" idx="12"/>
          </p:nvPr>
        </p:nvSpPr>
        <p:spPr bwMode="auto">
          <a:xfrm>
            <a:off x="6781800" y="5207000"/>
            <a:ext cx="1905000" cy="381000"/>
          </a:xfrm>
          <a:prstGeom prst="rect">
            <a:avLst/>
          </a:prstGeom>
          <a:noFill/>
          <a:ln>
            <a:miter lim="800000"/>
            <a:headEnd/>
            <a:tailEnd/>
          </a:ln>
        </p:spPr>
        <p:txBody>
          <a:bodyPr/>
          <a:lstStyle/>
          <a:p>
            <a:pPr eaLnBrk="0" hangingPunct="0"/>
            <a:fld id="{318EBE19-6F81-42C1-B7F1-CD0A8A1529EA}" type="slidenum">
              <a:rPr lang="en-US"/>
              <a:pPr eaLnBrk="0" hangingPunct="0"/>
              <a:t>13</a:t>
            </a:fld>
            <a:endParaRPr lang="en-US"/>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The Role of GIS (cont’d)</a:t>
            </a:r>
          </a:p>
        </p:txBody>
      </p:sp>
      <p:sp>
        <p:nvSpPr>
          <p:cNvPr id="15363" name="Content Placeholder 2"/>
          <p:cNvSpPr>
            <a:spLocks noGrp="1"/>
          </p:cNvSpPr>
          <p:nvPr>
            <p:ph idx="1"/>
          </p:nvPr>
        </p:nvSpPr>
        <p:spPr>
          <a:xfrm>
            <a:off x="304800" y="1651000"/>
            <a:ext cx="8382000" cy="3429000"/>
          </a:xfrm>
        </p:spPr>
        <p:txBody>
          <a:bodyPr/>
          <a:lstStyle/>
          <a:p>
            <a:r>
              <a:rPr lang="en-US" dirty="0"/>
              <a:t>Use ArcGIS and web services to make geo-spatial data </a:t>
            </a:r>
            <a:r>
              <a:rPr lang="en-US" u="sng" dirty="0"/>
              <a:t>available</a:t>
            </a:r>
            <a:r>
              <a:rPr lang="en-US" dirty="0"/>
              <a:t> to </a:t>
            </a:r>
            <a:r>
              <a:rPr lang="en-US" b="1" dirty="0"/>
              <a:t>everyone</a:t>
            </a:r>
          </a:p>
          <a:p>
            <a:r>
              <a:rPr lang="en-US" dirty="0"/>
              <a:t>Transform these data into </a:t>
            </a:r>
            <a:r>
              <a:rPr lang="en-US" i="1" dirty="0"/>
              <a:t>actionable information </a:t>
            </a:r>
            <a:r>
              <a:rPr lang="en-US" dirty="0"/>
              <a:t>to </a:t>
            </a:r>
            <a:r>
              <a:rPr lang="en-US" u="sng" dirty="0"/>
              <a:t>communicate</a:t>
            </a:r>
            <a:r>
              <a:rPr lang="en-US" dirty="0"/>
              <a:t> with </a:t>
            </a:r>
            <a:r>
              <a:rPr lang="en-US" b="1" dirty="0"/>
              <a:t>everyone</a:t>
            </a:r>
          </a:p>
          <a:p>
            <a:pPr marL="0" indent="0">
              <a:buNone/>
            </a:pPr>
            <a:r>
              <a:rPr lang="en-US" dirty="0">
                <a:solidFill>
                  <a:srgbClr val="FF0000"/>
                </a:solidFill>
              </a:rPr>
              <a:t>[Just because data is available does not make it meaningful information]</a:t>
            </a:r>
            <a:r>
              <a:rPr lang="en-US" dirty="0"/>
              <a:t> </a:t>
            </a:r>
          </a:p>
          <a:p>
            <a:r>
              <a:rPr lang="en-US" dirty="0"/>
              <a:t>Help build the Geo-Web</a:t>
            </a:r>
          </a:p>
        </p:txBody>
      </p:sp>
      <p:sp>
        <p:nvSpPr>
          <p:cNvPr id="15364" name="Slide Number Placeholder 4"/>
          <p:cNvSpPr>
            <a:spLocks noGrp="1"/>
          </p:cNvSpPr>
          <p:nvPr>
            <p:ph type="sldNum" sz="quarter" idx="12"/>
          </p:nvPr>
        </p:nvSpPr>
        <p:spPr bwMode="auto">
          <a:xfrm>
            <a:off x="6781800" y="5207000"/>
            <a:ext cx="1905000" cy="381000"/>
          </a:xfrm>
          <a:prstGeom prst="rect">
            <a:avLst/>
          </a:prstGeom>
          <a:noFill/>
          <a:ln>
            <a:miter lim="800000"/>
            <a:headEnd/>
            <a:tailEnd/>
          </a:ln>
        </p:spPr>
        <p:txBody>
          <a:bodyPr/>
          <a:lstStyle/>
          <a:p>
            <a:pPr eaLnBrk="0" hangingPunct="0"/>
            <a:fld id="{200E72DC-1E8B-4CFD-ADFB-501F847C9800}" type="slidenum">
              <a:rPr lang="en-US"/>
              <a:pPr eaLnBrk="0" hangingPunct="0"/>
              <a:t>14</a:t>
            </a:fld>
            <a:endParaRPr lang="en-US"/>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Focusing our Role in IT4GIS</a:t>
            </a:r>
          </a:p>
        </p:txBody>
      </p:sp>
      <p:sp>
        <p:nvSpPr>
          <p:cNvPr id="16387" name="Content Placeholder 2"/>
          <p:cNvSpPr>
            <a:spLocks noGrp="1"/>
          </p:cNvSpPr>
          <p:nvPr>
            <p:ph idx="1"/>
          </p:nvPr>
        </p:nvSpPr>
        <p:spPr/>
        <p:txBody>
          <a:bodyPr/>
          <a:lstStyle/>
          <a:p>
            <a:r>
              <a:rPr lang="en-US" dirty="0"/>
              <a:t>ArcGIS and web services</a:t>
            </a:r>
          </a:p>
        </p:txBody>
      </p:sp>
      <p:pic>
        <p:nvPicPr>
          <p:cNvPr id="4" name="Picture 4" descr="http://www.esri.com/software/arcgis/arcgisserver/graphics/overview-diagr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599" y="1790700"/>
            <a:ext cx="5334987" cy="2819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sz="4000" dirty="0"/>
              <a:t>ArcGIS Enterprise: Architecture</a:t>
            </a:r>
          </a:p>
        </p:txBody>
      </p:sp>
      <p:sp>
        <p:nvSpPr>
          <p:cNvPr id="18435" name="Content Placeholder 5"/>
          <p:cNvSpPr>
            <a:spLocks noGrp="1"/>
          </p:cNvSpPr>
          <p:nvPr>
            <p:ph idx="1"/>
          </p:nvPr>
        </p:nvSpPr>
        <p:spPr>
          <a:xfrm>
            <a:off x="2286000" y="1485900"/>
            <a:ext cx="5607124" cy="3429000"/>
          </a:xfrm>
        </p:spPr>
        <p:txBody>
          <a:bodyPr/>
          <a:lstStyle/>
          <a:p>
            <a:r>
              <a:rPr lang="en-US" dirty="0"/>
              <a:t>Requirements:</a:t>
            </a:r>
          </a:p>
          <a:p>
            <a:pPr lvl="1"/>
            <a:r>
              <a:rPr lang="en-US" dirty="0"/>
              <a:t>Network connectivity</a:t>
            </a:r>
          </a:p>
          <a:p>
            <a:pPr lvl="1"/>
            <a:r>
              <a:rPr lang="en-US" dirty="0"/>
              <a:t>64-bit Windows Server OS</a:t>
            </a:r>
          </a:p>
          <a:p>
            <a:pPr lvl="1"/>
            <a:r>
              <a:rPr lang="en-US" dirty="0"/>
              <a:t>ArcGIS Desktop software</a:t>
            </a:r>
          </a:p>
          <a:p>
            <a:pPr lvl="1"/>
            <a:r>
              <a:rPr lang="en-US" b="1" dirty="0"/>
              <a:t>ArcGIS for Server </a:t>
            </a:r>
            <a:r>
              <a:rPr lang="en-US" dirty="0"/>
              <a:t>software</a:t>
            </a:r>
          </a:p>
          <a:p>
            <a:pPr lvl="1"/>
            <a:endParaRPr lang="en-US" dirty="0"/>
          </a:p>
          <a:p>
            <a:endParaRPr lang="en-US" dirty="0"/>
          </a:p>
          <a:p>
            <a:pPr lvl="1"/>
            <a:endParaRPr lang="en-US" dirty="0"/>
          </a:p>
        </p:txBody>
      </p:sp>
      <p:pic>
        <p:nvPicPr>
          <p:cNvPr id="1026" name="Picture 2" descr="C:\Users\Administrator\AppData\Local\Microsoft\Windows\Temporary Internet Files\Content.IE5\5QZX427Z\MC90043524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85900"/>
            <a:ext cx="1810094" cy="3581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defRPr/>
            </a:pPr>
            <a:r>
              <a:rPr lang="en-US" sz="4000" dirty="0"/>
              <a:t>ArcGIS Enterprise Requires…</a:t>
            </a:r>
          </a:p>
        </p:txBody>
      </p:sp>
      <p:sp>
        <p:nvSpPr>
          <p:cNvPr id="21507" name="Rectangle 3"/>
          <p:cNvSpPr>
            <a:spLocks noGrp="1" noChangeArrowheads="1"/>
          </p:cNvSpPr>
          <p:nvPr>
            <p:ph idx="1"/>
          </p:nvPr>
        </p:nvSpPr>
        <p:spPr>
          <a:xfrm>
            <a:off x="2209800" y="1333501"/>
            <a:ext cx="6477000" cy="3771636"/>
          </a:xfrm>
        </p:spPr>
        <p:txBody>
          <a:bodyPr/>
          <a:lstStyle/>
          <a:p>
            <a:r>
              <a:rPr lang="en-US" dirty="0"/>
              <a:t>Server hardware</a:t>
            </a:r>
          </a:p>
          <a:p>
            <a:pPr lvl="1"/>
            <a:r>
              <a:rPr lang="en-US" dirty="0"/>
              <a:t>Sufficient hard drive space</a:t>
            </a:r>
          </a:p>
          <a:p>
            <a:pPr lvl="1"/>
            <a:r>
              <a:rPr lang="en-US" dirty="0"/>
              <a:t>Consider number of expected hits (transactions) when selecting CPU and cache</a:t>
            </a:r>
          </a:p>
        </p:txBody>
      </p:sp>
      <p:pic>
        <p:nvPicPr>
          <p:cNvPr id="4" name="Picture 2" descr="C:\Users\Administrator\AppData\Local\Microsoft\Windows\Temporary Internet Files\Content.IE5\5QZX427Z\MC90043524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85900"/>
            <a:ext cx="1810094" cy="3581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4718" y="228865"/>
            <a:ext cx="8780682" cy="952500"/>
          </a:xfrm>
        </p:spPr>
        <p:txBody>
          <a:bodyPr/>
          <a:lstStyle/>
          <a:p>
            <a:pPr>
              <a:defRPr/>
            </a:pPr>
            <a:r>
              <a:rPr lang="en-US" sz="4000" dirty="0"/>
              <a:t>ArcGIS Enterprise: Architecture (cont’d)</a:t>
            </a:r>
          </a:p>
        </p:txBody>
      </p:sp>
      <p:sp>
        <p:nvSpPr>
          <p:cNvPr id="18435" name="Content Placeholder 5"/>
          <p:cNvSpPr>
            <a:spLocks noGrp="1"/>
          </p:cNvSpPr>
          <p:nvPr>
            <p:ph idx="1"/>
          </p:nvPr>
        </p:nvSpPr>
        <p:spPr>
          <a:xfrm>
            <a:off x="2141398" y="1625425"/>
            <a:ext cx="5021402" cy="3429000"/>
          </a:xfrm>
        </p:spPr>
        <p:txBody>
          <a:bodyPr/>
          <a:lstStyle/>
          <a:p>
            <a:r>
              <a:rPr lang="en-US" dirty="0"/>
              <a:t>ArcGIS Pro and ArcGIS Enterprise</a:t>
            </a:r>
          </a:p>
          <a:p>
            <a:pPr lvl="1"/>
            <a:r>
              <a:rPr lang="en-US" b="1" dirty="0"/>
              <a:t>ArcGIS Pro </a:t>
            </a:r>
            <a:r>
              <a:rPr lang="en-US" dirty="0"/>
              <a:t>is your </a:t>
            </a:r>
            <a:r>
              <a:rPr lang="en-US" i="1" dirty="0"/>
              <a:t>desktop</a:t>
            </a:r>
            <a:r>
              <a:rPr lang="en-US" dirty="0"/>
              <a:t> software</a:t>
            </a:r>
          </a:p>
          <a:p>
            <a:pPr lvl="1"/>
            <a:r>
              <a:rPr lang="en-US" b="1" dirty="0"/>
              <a:t>ArcGIS Enterprise </a:t>
            </a:r>
            <a:r>
              <a:rPr lang="en-US" dirty="0"/>
              <a:t>is your s</a:t>
            </a:r>
            <a:r>
              <a:rPr lang="en-US" i="1" dirty="0"/>
              <a:t>erver</a:t>
            </a:r>
            <a:r>
              <a:rPr lang="en-US" dirty="0"/>
              <a:t> software</a:t>
            </a:r>
          </a:p>
          <a:p>
            <a:pPr lvl="1"/>
            <a:r>
              <a:rPr lang="en-US" dirty="0"/>
              <a:t>These software technologies are connected via </a:t>
            </a:r>
            <a:r>
              <a:rPr lang="en-US" b="1" dirty="0"/>
              <a:t>ArcGIS Portal</a:t>
            </a:r>
          </a:p>
          <a:p>
            <a:pPr lvl="1"/>
            <a:endParaRPr lang="en-US" dirty="0"/>
          </a:p>
          <a:p>
            <a:endParaRPr lang="en-US" dirty="0"/>
          </a:p>
          <a:p>
            <a:pPr lvl="1"/>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1409700"/>
            <a:ext cx="1930225" cy="1930225"/>
          </a:xfrm>
          <a:prstGeom prst="rect">
            <a:avLst/>
          </a:prstGeom>
        </p:spPr>
      </p:pic>
      <p:pic>
        <p:nvPicPr>
          <p:cNvPr id="3" name="Picture 2"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718" y="1409700"/>
            <a:ext cx="2006680" cy="2095500"/>
          </a:xfrm>
          <a:prstGeom prst="rect">
            <a:avLst/>
          </a:prstGeom>
        </p:spPr>
      </p:pic>
    </p:spTree>
    <p:extLst>
      <p:ext uri="{BB962C8B-B14F-4D97-AF65-F5344CB8AC3E}">
        <p14:creationId xmlns:p14="http://schemas.microsoft.com/office/powerpoint/2010/main" val="994632854"/>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ArcGIS Portal</a:t>
            </a:r>
          </a:p>
        </p:txBody>
      </p:sp>
      <p:sp>
        <p:nvSpPr>
          <p:cNvPr id="3" name="Content Placeholder 2"/>
          <p:cNvSpPr>
            <a:spLocks noGrp="1"/>
          </p:cNvSpPr>
          <p:nvPr>
            <p:ph idx="1"/>
          </p:nvPr>
        </p:nvSpPr>
        <p:spPr/>
        <p:txBody>
          <a:bodyPr/>
          <a:lstStyle/>
          <a:p>
            <a:r>
              <a:rPr lang="en-US" dirty="0"/>
              <a:t>Server software providing a user interface</a:t>
            </a:r>
          </a:p>
          <a:p>
            <a:pPr lvl="1"/>
            <a:r>
              <a:rPr lang="en-US" dirty="0"/>
              <a:t>AGOL is an instance of Portal</a:t>
            </a:r>
          </a:p>
          <a:p>
            <a:r>
              <a:rPr lang="en-US" dirty="0"/>
              <a:t>Installed and configured as part of ArcGIS Enterprise</a:t>
            </a:r>
          </a:p>
          <a:p>
            <a:pPr lvl="1"/>
            <a:r>
              <a:rPr lang="en-US" dirty="0"/>
              <a:t>(TIP: Use </a:t>
            </a:r>
            <a:r>
              <a:rPr lang="en-US" dirty="0" err="1"/>
              <a:t>Esri’s</a:t>
            </a:r>
            <a:r>
              <a:rPr lang="en-US" dirty="0"/>
              <a:t> Builder tool to make your first installation/setup easier)</a:t>
            </a:r>
          </a:p>
          <a:p>
            <a:r>
              <a:rPr lang="en-US" dirty="0"/>
              <a:t>Designed to support the GIS demands of </a:t>
            </a:r>
            <a:r>
              <a:rPr lang="en-US" i="1" dirty="0"/>
              <a:t>your</a:t>
            </a:r>
            <a:r>
              <a:rPr lang="en-US" dirty="0"/>
              <a:t> enterprise</a:t>
            </a:r>
          </a:p>
        </p:txBody>
      </p:sp>
    </p:spTree>
    <p:extLst>
      <p:ext uri="{BB962C8B-B14F-4D97-AF65-F5344CB8AC3E}">
        <p14:creationId xmlns:p14="http://schemas.microsoft.com/office/powerpoint/2010/main" val="1368905408"/>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pPr>
              <a:defRPr/>
            </a:pPr>
            <a:r>
              <a:rPr lang="en-US" sz="4000" dirty="0"/>
              <a:t>In the Beginning</a:t>
            </a:r>
          </a:p>
        </p:txBody>
      </p:sp>
      <p:sp>
        <p:nvSpPr>
          <p:cNvPr id="4100" name="Rectangle 3"/>
          <p:cNvSpPr>
            <a:spLocks noGrp="1" noChangeArrowheads="1"/>
          </p:cNvSpPr>
          <p:nvPr>
            <p:ph idx="1"/>
          </p:nvPr>
        </p:nvSpPr>
        <p:spPr>
          <a:xfrm>
            <a:off x="1447800" y="1485900"/>
            <a:ext cx="6629400" cy="3873500"/>
          </a:xfrm>
        </p:spPr>
        <p:txBody>
          <a:bodyPr/>
          <a:lstStyle/>
          <a:p>
            <a:r>
              <a:rPr lang="en-US" dirty="0"/>
              <a:t>GIS was independent</a:t>
            </a:r>
          </a:p>
          <a:p>
            <a:r>
              <a:rPr lang="en-US" dirty="0"/>
              <a:t>The GIS analyst or manager was typically a one-person shop</a:t>
            </a:r>
          </a:p>
          <a:p>
            <a:r>
              <a:rPr lang="en-US" dirty="0"/>
              <a:t>He/she created the data, analyzed the data, and printed the maps</a:t>
            </a:r>
          </a:p>
        </p:txBody>
      </p:sp>
      <p:sp>
        <p:nvSpPr>
          <p:cNvPr id="4098" name="Slide Number Placeholder 5"/>
          <p:cNvSpPr>
            <a:spLocks noGrp="1"/>
          </p:cNvSpPr>
          <p:nvPr>
            <p:ph type="sldNum" sz="quarter" idx="12"/>
          </p:nvPr>
        </p:nvSpPr>
        <p:spPr bwMode="auto">
          <a:xfrm>
            <a:off x="6781800" y="5207000"/>
            <a:ext cx="1905000" cy="381000"/>
          </a:xfrm>
          <a:prstGeom prst="rect">
            <a:avLst/>
          </a:prstGeom>
          <a:noFill/>
          <a:ln>
            <a:miter lim="800000"/>
            <a:headEnd/>
            <a:tailEnd/>
          </a:ln>
        </p:spPr>
        <p:txBody>
          <a:bodyPr/>
          <a:lstStyle/>
          <a:p>
            <a:pPr eaLnBrk="0" hangingPunct="0"/>
            <a:fld id="{A2DD6890-58FD-4B24-8C6D-5F1260889769}" type="slidenum">
              <a:rPr lang="en-US"/>
              <a:pPr eaLnBrk="0" hangingPunct="0"/>
              <a:t>2</a:t>
            </a:fld>
            <a:endParaRPr lang="en-US"/>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defRPr/>
            </a:pPr>
            <a:r>
              <a:rPr lang="en-US" sz="4000" dirty="0"/>
              <a:t>ArcGIS Server is…</a:t>
            </a:r>
          </a:p>
        </p:txBody>
      </p:sp>
      <p:sp>
        <p:nvSpPr>
          <p:cNvPr id="19459" name="Rectangle 3"/>
          <p:cNvSpPr>
            <a:spLocks noGrp="1" noChangeArrowheads="1"/>
          </p:cNvSpPr>
          <p:nvPr>
            <p:ph idx="1"/>
          </p:nvPr>
        </p:nvSpPr>
        <p:spPr/>
        <p:txBody>
          <a:bodyPr/>
          <a:lstStyle/>
          <a:p>
            <a:r>
              <a:rPr lang="en-US" dirty="0"/>
              <a:t>Another part of ArcGIS Enterprise</a:t>
            </a:r>
          </a:p>
          <a:p>
            <a:r>
              <a:rPr lang="en-US" dirty="0"/>
              <a:t>Scalable</a:t>
            </a:r>
          </a:p>
          <a:p>
            <a:r>
              <a:rPr lang="en-US" dirty="0"/>
              <a:t>Flexible (variety of SDK’s, e.g., Java)</a:t>
            </a:r>
          </a:p>
          <a:p>
            <a:r>
              <a:rPr lang="en-US" dirty="0"/>
              <a:t>Resulting services are easy for clients to use (</a:t>
            </a:r>
            <a:r>
              <a:rPr lang="en-US" i="1" dirty="0"/>
              <a:t>easier</a:t>
            </a:r>
            <a:r>
              <a:rPr lang="en-US" dirty="0"/>
              <a:t> than ArcGIS Desktop)</a:t>
            </a:r>
          </a:p>
          <a:p>
            <a:r>
              <a:rPr lang="en-US" dirty="0"/>
              <a:t>Supports Portal for ArcGIS</a:t>
            </a:r>
          </a:p>
          <a:p>
            <a:endParaRPr lang="en-US" dirty="0"/>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defRPr/>
            </a:pPr>
            <a:r>
              <a:rPr lang="en-US" sz="4000" dirty="0"/>
              <a:t>ArcGIS Server can deliver…</a:t>
            </a:r>
          </a:p>
        </p:txBody>
      </p:sp>
      <p:sp>
        <p:nvSpPr>
          <p:cNvPr id="20483" name="Rectangle 3"/>
          <p:cNvSpPr>
            <a:spLocks noGrp="1" noChangeArrowheads="1"/>
          </p:cNvSpPr>
          <p:nvPr>
            <p:ph idx="1"/>
          </p:nvPr>
        </p:nvSpPr>
        <p:spPr>
          <a:xfrm>
            <a:off x="228600" y="1100365"/>
            <a:ext cx="8839200" cy="3429000"/>
          </a:xfrm>
        </p:spPr>
        <p:txBody>
          <a:bodyPr/>
          <a:lstStyle/>
          <a:p>
            <a:pPr>
              <a:lnSpc>
                <a:spcPct val="90000"/>
              </a:lnSpc>
            </a:pPr>
            <a:r>
              <a:rPr lang="en-US" b="1" dirty="0"/>
              <a:t>Image services</a:t>
            </a:r>
          </a:p>
          <a:p>
            <a:pPr>
              <a:lnSpc>
                <a:spcPct val="90000"/>
              </a:lnSpc>
            </a:pPr>
            <a:r>
              <a:rPr lang="en-US" dirty="0" err="1"/>
              <a:t>Geodata</a:t>
            </a:r>
            <a:r>
              <a:rPr lang="en-US" dirty="0"/>
              <a:t> services</a:t>
            </a:r>
          </a:p>
          <a:p>
            <a:pPr>
              <a:lnSpc>
                <a:spcPct val="90000"/>
              </a:lnSpc>
            </a:pPr>
            <a:r>
              <a:rPr lang="en-US" b="1" dirty="0"/>
              <a:t>Map services </a:t>
            </a:r>
          </a:p>
          <a:p>
            <a:pPr>
              <a:lnSpc>
                <a:spcPct val="90000"/>
              </a:lnSpc>
            </a:pPr>
            <a:r>
              <a:rPr lang="en-US" dirty="0"/>
              <a:t>Geocoding services</a:t>
            </a:r>
          </a:p>
          <a:p>
            <a:pPr>
              <a:lnSpc>
                <a:spcPct val="90000"/>
              </a:lnSpc>
            </a:pPr>
            <a:r>
              <a:rPr lang="en-US" dirty="0"/>
              <a:t>Indexing/Search services</a:t>
            </a:r>
          </a:p>
          <a:p>
            <a:pPr>
              <a:lnSpc>
                <a:spcPct val="90000"/>
              </a:lnSpc>
            </a:pPr>
            <a:r>
              <a:rPr lang="en-US" dirty="0"/>
              <a:t>WMS Services</a:t>
            </a:r>
          </a:p>
          <a:p>
            <a:pPr>
              <a:lnSpc>
                <a:spcPct val="90000"/>
              </a:lnSpc>
            </a:pPr>
            <a:r>
              <a:rPr lang="en-US" dirty="0"/>
              <a:t>KML Services</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4778" y="1185635"/>
            <a:ext cx="2473552" cy="17861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6961" y="3143530"/>
            <a:ext cx="2499839" cy="990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6" name="Elbow Connector 5"/>
          <p:cNvCxnSpPr>
            <a:cxnSpLocks/>
          </p:cNvCxnSpPr>
          <p:nvPr/>
        </p:nvCxnSpPr>
        <p:spPr>
          <a:xfrm flipV="1">
            <a:off x="2743200" y="1790700"/>
            <a:ext cx="3352800" cy="288017"/>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Elbow Connector 7"/>
          <p:cNvCxnSpPr>
            <a:cxnSpLocks/>
          </p:cNvCxnSpPr>
          <p:nvPr/>
        </p:nvCxnSpPr>
        <p:spPr>
          <a:xfrm>
            <a:off x="2743200" y="2171700"/>
            <a:ext cx="3352800" cy="1371600"/>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Using a Mash-up of Services…</a:t>
            </a:r>
          </a:p>
        </p:txBody>
      </p:sp>
      <p:sp>
        <p:nvSpPr>
          <p:cNvPr id="3" name="Content Placeholder 2"/>
          <p:cNvSpPr>
            <a:spLocks noGrp="1"/>
          </p:cNvSpPr>
          <p:nvPr>
            <p:ph idx="1"/>
          </p:nvPr>
        </p:nvSpPr>
        <p:spPr>
          <a:xfrm>
            <a:off x="152400" y="1104900"/>
            <a:ext cx="8839200" cy="3429000"/>
          </a:xfrm>
        </p:spPr>
        <p:txBody>
          <a:bodyPr/>
          <a:lstStyle/>
          <a:p>
            <a:r>
              <a:rPr lang="en-US" b="1" dirty="0">
                <a:solidFill>
                  <a:srgbClr val="FF0000"/>
                </a:solidFill>
              </a:rPr>
              <a:t>Web Layers </a:t>
            </a:r>
            <a:r>
              <a:rPr lang="en-US" dirty="0"/>
              <a:t>are used to create </a:t>
            </a:r>
            <a:r>
              <a:rPr lang="en-US" b="1" dirty="0">
                <a:solidFill>
                  <a:srgbClr val="0070C0"/>
                </a:solidFill>
              </a:rPr>
              <a:t>Web Maps</a:t>
            </a:r>
          </a:p>
          <a:p>
            <a:r>
              <a:rPr lang="en-US" b="1" dirty="0">
                <a:solidFill>
                  <a:srgbClr val="0070C0"/>
                </a:solidFill>
              </a:rPr>
              <a:t>Web Maps </a:t>
            </a:r>
            <a:r>
              <a:rPr lang="en-US" dirty="0"/>
              <a:t>can be used to deliver </a:t>
            </a:r>
            <a:r>
              <a:rPr lang="en-US" b="1" dirty="0">
                <a:solidFill>
                  <a:srgbClr val="92D050"/>
                </a:solidFill>
              </a:rPr>
              <a:t>Web Map Applications</a:t>
            </a:r>
          </a:p>
        </p:txBody>
      </p:sp>
      <p:pic>
        <p:nvPicPr>
          <p:cNvPr id="6" name="Picture 5" descr="Idaho Lidar Web Viewer 2.0 - Google Chrome">
            <a:extLst>
              <a:ext uri="{FF2B5EF4-FFF2-40B4-BE49-F238E27FC236}">
                <a16:creationId xmlns:a16="http://schemas.microsoft.com/office/drawing/2014/main" id="{DB0E61B0-F403-41BF-B6C2-41C71678B8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2030314"/>
            <a:ext cx="2286000" cy="3558919"/>
          </a:xfrm>
          <a:prstGeom prst="rect">
            <a:avLst/>
          </a:prstGeom>
        </p:spPr>
      </p:pic>
      <p:pic>
        <p:nvPicPr>
          <p:cNvPr id="8" name="Picture 7" descr="Completed Lidar Collections - Google Chrome">
            <a:extLst>
              <a:ext uri="{FF2B5EF4-FFF2-40B4-BE49-F238E27FC236}">
                <a16:creationId xmlns:a16="http://schemas.microsoft.com/office/drawing/2014/main" id="{F90F1B66-9FC4-44BD-A672-C7CF320053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993" y="2034919"/>
            <a:ext cx="4456386" cy="3558919"/>
          </a:xfrm>
          <a:prstGeom prst="rect">
            <a:avLst/>
          </a:prstGeom>
        </p:spPr>
      </p:pic>
    </p:spTree>
    <p:extLst>
      <p:ext uri="{BB962C8B-B14F-4D97-AF65-F5344CB8AC3E}">
        <p14:creationId xmlns:p14="http://schemas.microsoft.com/office/powerpoint/2010/main" val="2574802842"/>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Image Services</a:t>
            </a:r>
          </a:p>
        </p:txBody>
      </p:sp>
      <p:sp>
        <p:nvSpPr>
          <p:cNvPr id="4" name="Text Placeholder 3"/>
          <p:cNvSpPr>
            <a:spLocks noGrp="1"/>
          </p:cNvSpPr>
          <p:nvPr>
            <p:ph type="body" idx="1"/>
          </p:nvPr>
        </p:nvSpPr>
        <p:spPr>
          <a:xfrm>
            <a:off x="76200" y="1000130"/>
            <a:ext cx="4268788" cy="533135"/>
          </a:xfrm>
        </p:spPr>
        <p:txBody>
          <a:bodyPr/>
          <a:lstStyle/>
          <a:p>
            <a:r>
              <a:rPr lang="en-US" sz="2800" dirty="0"/>
              <a:t>Best Practices</a:t>
            </a:r>
          </a:p>
        </p:txBody>
      </p:sp>
      <p:sp>
        <p:nvSpPr>
          <p:cNvPr id="3" name="Content Placeholder 2"/>
          <p:cNvSpPr>
            <a:spLocks noGrp="1"/>
          </p:cNvSpPr>
          <p:nvPr>
            <p:ph sz="half" idx="2"/>
          </p:nvPr>
        </p:nvSpPr>
        <p:spPr>
          <a:xfrm>
            <a:off x="113666" y="1714500"/>
            <a:ext cx="4419600" cy="3292740"/>
          </a:xfrm>
        </p:spPr>
        <p:txBody>
          <a:bodyPr/>
          <a:lstStyle/>
          <a:p>
            <a:pPr marL="342900" lvl="1" indent="-342900">
              <a:buFontTx/>
              <a:buChar char="•"/>
            </a:pPr>
            <a:r>
              <a:rPr lang="en-US" sz="2400" dirty="0"/>
              <a:t>Serve either a:</a:t>
            </a:r>
          </a:p>
          <a:p>
            <a:pPr marL="642937" lvl="2" indent="-342900">
              <a:buFontTx/>
              <a:buChar char="•"/>
            </a:pPr>
            <a:r>
              <a:rPr lang="en-US" sz="2250" dirty="0"/>
              <a:t>Single image file (e.g., </a:t>
            </a:r>
            <a:r>
              <a:rPr lang="en-US" sz="2250" dirty="0" err="1"/>
              <a:t>GeoTIFF</a:t>
            </a:r>
            <a:r>
              <a:rPr lang="en-US" sz="2250" dirty="0"/>
              <a:t>), or</a:t>
            </a:r>
          </a:p>
          <a:p>
            <a:pPr marL="642937" lvl="2" indent="-342900">
              <a:buFontTx/>
              <a:buChar char="•"/>
            </a:pPr>
            <a:r>
              <a:rPr lang="en-US" sz="2400" dirty="0"/>
              <a:t>Raster mosaic dataset w/</a:t>
            </a:r>
            <a:r>
              <a:rPr lang="en-US" sz="2400" dirty="0" err="1"/>
              <a:t>i</a:t>
            </a:r>
            <a:r>
              <a:rPr lang="en-US" sz="2400" dirty="0"/>
              <a:t> </a:t>
            </a:r>
            <a:r>
              <a:rPr lang="en-US" sz="2400" dirty="0" err="1"/>
              <a:t>fGDB</a:t>
            </a:r>
            <a:endParaRPr lang="en-US" sz="2400" dirty="0"/>
          </a:p>
          <a:p>
            <a:endParaRPr lang="en-US" dirty="0"/>
          </a:p>
          <a:p>
            <a:pPr lvl="1"/>
            <a:endParaRPr lang="en-US" dirty="0"/>
          </a:p>
          <a:p>
            <a:pPr lvl="1"/>
            <a:endParaRPr lang="en-US"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1256866"/>
            <a:ext cx="2806136" cy="1790929"/>
          </a:xfrm>
          <a:prstGeom prst="rect">
            <a:avLst/>
          </a:prstGeom>
          <a:ln>
            <a:solidFill>
              <a:schemeClr val="tx1"/>
            </a:solidFill>
          </a:ln>
          <a:effectLst>
            <a:outerShdw blurRad="50800" dist="38100" dir="2700000" algn="tl" rotWithShape="0">
              <a:prstClr val="black">
                <a:alpha val="40000"/>
              </a:prstClr>
            </a:outerShdw>
          </a:effectLst>
        </p:spPr>
      </p:pic>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1322" y="1747364"/>
            <a:ext cx="2548155" cy="1114331"/>
          </a:xfrm>
          <a:prstGeom prst="rect">
            <a:avLst/>
          </a:prstGeom>
          <a:ln>
            <a:solidFill>
              <a:schemeClr val="tx1"/>
            </a:solidFill>
          </a:ln>
          <a:effectLst>
            <a:outerShdw blurRad="50800" dist="38100" dir="2700000" algn="tl" rotWithShape="0">
              <a:prstClr val="black">
                <a:alpha val="40000"/>
              </a:prstClr>
            </a:outerShdw>
          </a:effectLst>
        </p:spPr>
      </p:pic>
      <p:grpSp>
        <p:nvGrpSpPr>
          <p:cNvPr id="9" name="Group 8"/>
          <p:cNvGrpSpPr/>
          <p:nvPr/>
        </p:nvGrpSpPr>
        <p:grpSpPr>
          <a:xfrm>
            <a:off x="4592313" y="3238500"/>
            <a:ext cx="4358684" cy="1861790"/>
            <a:chOff x="4592313" y="3238500"/>
            <a:chExt cx="4358684" cy="1861790"/>
          </a:xfrm>
        </p:grpSpPr>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2073" y="3238500"/>
              <a:ext cx="2748924" cy="1542201"/>
            </a:xfrm>
            <a:prstGeom prst="rect">
              <a:avLst/>
            </a:prstGeom>
            <a:ln>
              <a:solidFill>
                <a:schemeClr val="tx1"/>
              </a:solidFill>
            </a:ln>
            <a:effectLst>
              <a:outerShdw blurRad="50800" dist="38100" dir="2700000" algn="tl" rotWithShape="0">
                <a:prstClr val="black">
                  <a:alpha val="40000"/>
                </a:prstClr>
              </a:outerShdw>
            </a:effectLst>
          </p:spPr>
        </p:pic>
        <p:pic>
          <p:nvPicPr>
            <p:cNvPr id="8" name="Picture 7"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2313" y="3646304"/>
              <a:ext cx="1867224" cy="1453986"/>
            </a:xfrm>
            <a:prstGeom prst="rect">
              <a:avLst/>
            </a:prstGeom>
            <a:ln>
              <a:solidFill>
                <a:schemeClr val="tx1"/>
              </a:solidFill>
            </a:ln>
            <a:effectLst>
              <a:outerShdw blurRad="50800" dist="38100" dir="2700000" algn="tl" rotWithShape="0">
                <a:prstClr val="black">
                  <a:alpha val="40000"/>
                </a:prstClr>
              </a:outerShdw>
            </a:effectLst>
          </p:spPr>
        </p:pic>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000" dirty="0"/>
              <a:t>Raster Mosaic Datasets</a:t>
            </a:r>
          </a:p>
        </p:txBody>
      </p:sp>
      <p:sp>
        <p:nvSpPr>
          <p:cNvPr id="8" name="Content Placeholder 7"/>
          <p:cNvSpPr>
            <a:spLocks noGrp="1"/>
          </p:cNvSpPr>
          <p:nvPr>
            <p:ph idx="1"/>
          </p:nvPr>
        </p:nvSpPr>
        <p:spPr/>
        <p:txBody>
          <a:bodyPr/>
          <a:lstStyle/>
          <a:p>
            <a:r>
              <a:rPr lang="en-US" dirty="0"/>
              <a:t>A great solution to serve raster data</a:t>
            </a:r>
          </a:p>
          <a:p>
            <a:r>
              <a:rPr lang="en-US" dirty="0"/>
              <a:t>Performance</a:t>
            </a:r>
          </a:p>
          <a:p>
            <a:pPr lvl="1"/>
            <a:r>
              <a:rPr lang="en-US" dirty="0"/>
              <a:t>Response</a:t>
            </a:r>
          </a:p>
          <a:p>
            <a:pPr lvl="1"/>
            <a:r>
              <a:rPr lang="en-US" dirty="0">
                <a:solidFill>
                  <a:schemeClr val="bg1">
                    <a:lumMod val="75000"/>
                  </a:schemeClr>
                </a:solidFill>
              </a:rPr>
              <a:t>Cache (no longer needed/used)</a:t>
            </a:r>
          </a:p>
          <a:p>
            <a:pPr marL="342900" lvl="1" indent="0">
              <a:buNone/>
            </a:pPr>
            <a:r>
              <a:rPr lang="en-US" dirty="0">
                <a:solidFill>
                  <a:schemeClr val="bg1">
                    <a:lumMod val="50000"/>
                  </a:schemeClr>
                </a:solidFill>
              </a:rPr>
              <a:t>Do you understand client-side caching?</a:t>
            </a:r>
          </a:p>
          <a:p>
            <a:pPr lvl="1"/>
            <a:r>
              <a:rPr lang="en-US" dirty="0"/>
              <a:t>Overview size</a:t>
            </a:r>
          </a:p>
          <a:p>
            <a:pPr lvl="1"/>
            <a:r>
              <a:rPr lang="en-US" dirty="0"/>
              <a:t>Developing a map service from these data</a:t>
            </a:r>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Web Image Layers</a:t>
            </a:r>
          </a:p>
        </p:txBody>
      </p:sp>
      <p:sp>
        <p:nvSpPr>
          <p:cNvPr id="3" name="Content Placeholder 2"/>
          <p:cNvSpPr>
            <a:spLocks noGrp="1"/>
          </p:cNvSpPr>
          <p:nvPr>
            <p:ph idx="1"/>
          </p:nvPr>
        </p:nvSpPr>
        <p:spPr/>
        <p:txBody>
          <a:bodyPr/>
          <a:lstStyle/>
          <a:p>
            <a:r>
              <a:rPr lang="en-US" dirty="0"/>
              <a:t>Service produced when publishing raster data from ArcGIS Pro</a:t>
            </a:r>
          </a:p>
          <a:p>
            <a:r>
              <a:rPr lang="en-US" dirty="0"/>
              <a:t>AKA “Image Service”</a:t>
            </a:r>
          </a:p>
          <a:p>
            <a:endParaRPr lang="en-US" dirty="0"/>
          </a:p>
        </p:txBody>
      </p:sp>
    </p:spTree>
    <p:extLst>
      <p:ext uri="{BB962C8B-B14F-4D97-AF65-F5344CB8AC3E}">
        <p14:creationId xmlns:p14="http://schemas.microsoft.com/office/powerpoint/2010/main" val="3201019916"/>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Map Services</a:t>
            </a:r>
          </a:p>
        </p:txBody>
      </p:sp>
      <p:sp>
        <p:nvSpPr>
          <p:cNvPr id="3" name="Content Placeholder 2"/>
          <p:cNvSpPr>
            <a:spLocks noGrp="1"/>
          </p:cNvSpPr>
          <p:nvPr>
            <p:ph idx="1"/>
          </p:nvPr>
        </p:nvSpPr>
        <p:spPr/>
        <p:txBody>
          <a:bodyPr/>
          <a:lstStyle/>
          <a:p>
            <a:r>
              <a:rPr lang="en-US" dirty="0"/>
              <a:t>Effectively, Map Services (Web Maps or Web Layers) are a type of web service to display an ArcGIS Pro map</a:t>
            </a:r>
          </a:p>
          <a:p>
            <a:r>
              <a:rPr lang="en-US" dirty="0"/>
              <a:t>Advantages</a:t>
            </a:r>
          </a:p>
          <a:p>
            <a:pPr lvl="1"/>
            <a:r>
              <a:rPr lang="en-US" dirty="0"/>
              <a:t>Can include numerous layers</a:t>
            </a:r>
          </a:p>
          <a:p>
            <a:pPr lvl="1"/>
            <a:r>
              <a:rPr lang="en-US" dirty="0"/>
              <a:t>Raster and Vector (based on licensing, raster data may not be supported in your AGOL)</a:t>
            </a:r>
          </a:p>
          <a:p>
            <a:pPr lvl="1"/>
            <a:r>
              <a:rPr lang="en-US" dirty="0"/>
              <a:t>Retains symbology, scale thresholds, and other settings</a:t>
            </a:r>
          </a:p>
          <a:p>
            <a:pPr marL="342900" lvl="1" indent="0">
              <a:buNone/>
            </a:pPr>
            <a:r>
              <a:rPr lang="en-US" dirty="0"/>
              <a:t>(note: images with </a:t>
            </a:r>
            <a:r>
              <a:rPr lang="en-US" b="1" dirty="0" err="1"/>
              <a:t>ColorMaps</a:t>
            </a:r>
            <a:r>
              <a:rPr lang="en-US" dirty="0"/>
              <a:t>, served as Image Services, will retain symbology also)</a:t>
            </a:r>
          </a:p>
        </p:txBody>
      </p:sp>
    </p:spTree>
    <p:extLst>
      <p:ext uri="{BB962C8B-B14F-4D97-AF65-F5344CB8AC3E}">
        <p14:creationId xmlns:p14="http://schemas.microsoft.com/office/powerpoint/2010/main" val="1565100816"/>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28600" y="444500"/>
            <a:ext cx="8610600" cy="952500"/>
          </a:xfrm>
        </p:spPr>
        <p:txBody>
          <a:bodyPr/>
          <a:lstStyle/>
          <a:p>
            <a:pPr>
              <a:defRPr/>
            </a:pPr>
            <a:r>
              <a:rPr lang="en-US" sz="4000" dirty="0"/>
              <a:t>Process of creating an ArcGIS Web Map and App</a:t>
            </a:r>
          </a:p>
        </p:txBody>
      </p:sp>
      <p:sp>
        <p:nvSpPr>
          <p:cNvPr id="27651" name="Rectangle 3"/>
          <p:cNvSpPr>
            <a:spLocks noGrp="1" noChangeArrowheads="1"/>
          </p:cNvSpPr>
          <p:nvPr>
            <p:ph type="body" sz="half" idx="1"/>
          </p:nvPr>
        </p:nvSpPr>
        <p:spPr>
          <a:xfrm>
            <a:off x="1676400" y="1524000"/>
            <a:ext cx="6934200" cy="3429000"/>
          </a:xfrm>
        </p:spPr>
        <p:txBody>
          <a:bodyPr/>
          <a:lstStyle/>
          <a:p>
            <a:r>
              <a:rPr lang="en-US" sz="2800" dirty="0"/>
              <a:t>Author a map</a:t>
            </a:r>
          </a:p>
          <a:p>
            <a:pPr lvl="1"/>
            <a:r>
              <a:rPr lang="en-US" sz="2400" dirty="0"/>
              <a:t>Using ArcGIS Pro</a:t>
            </a:r>
          </a:p>
          <a:p>
            <a:pPr lvl="1">
              <a:buFontTx/>
              <a:buNone/>
            </a:pPr>
            <a:endParaRPr lang="en-US" sz="2400" dirty="0"/>
          </a:p>
          <a:p>
            <a:r>
              <a:rPr lang="en-US" sz="2800" dirty="0"/>
              <a:t>Share </a:t>
            </a:r>
            <a:r>
              <a:rPr lang="en-US" sz="2800" i="1" dirty="0"/>
              <a:t>your</a:t>
            </a:r>
            <a:r>
              <a:rPr lang="en-US" sz="2800" dirty="0"/>
              <a:t> project’s </a:t>
            </a:r>
            <a:r>
              <a:rPr lang="en-US" sz="2800" u="sng" dirty="0"/>
              <a:t>Web Map or Web Layer Service</a:t>
            </a:r>
          </a:p>
          <a:p>
            <a:pPr>
              <a:buFontTx/>
              <a:buNone/>
            </a:pPr>
            <a:endParaRPr lang="en-US" sz="2800" u="sng" dirty="0"/>
          </a:p>
          <a:p>
            <a:r>
              <a:rPr lang="en-US" sz="2800" dirty="0"/>
              <a:t>Create a Web application</a:t>
            </a:r>
          </a:p>
        </p:txBody>
      </p:sp>
      <p:pic>
        <p:nvPicPr>
          <p:cNvPr id="27652" name="Picture 4" descr="MCSY01847_0000[1]"/>
          <p:cNvPicPr>
            <a:picLocks noGrp="1" noChangeAspect="1" noChangeArrowheads="1"/>
          </p:cNvPicPr>
          <p:nvPr>
            <p:ph sz="quarter" idx="2"/>
          </p:nvPr>
        </p:nvPicPr>
        <p:blipFill>
          <a:blip r:embed="rId3" cstate="print"/>
          <a:srcRect/>
          <a:stretch>
            <a:fillRect/>
          </a:stretch>
        </p:blipFill>
        <p:spPr>
          <a:xfrm>
            <a:off x="685800" y="1397000"/>
            <a:ext cx="1427163" cy="1152525"/>
          </a:xfrm>
        </p:spPr>
      </p:pic>
      <p:pic>
        <p:nvPicPr>
          <p:cNvPr id="27653" name="Picture 6" descr="MCSY01111_0000[1]"/>
          <p:cNvPicPr>
            <a:picLocks noGrp="1" noChangeAspect="1" noChangeArrowheads="1"/>
          </p:cNvPicPr>
          <p:nvPr>
            <p:ph sz="quarter" idx="3"/>
          </p:nvPr>
        </p:nvPicPr>
        <p:blipFill>
          <a:blip r:embed="rId4" cstate="print"/>
          <a:srcRect/>
          <a:stretch>
            <a:fillRect/>
          </a:stretch>
        </p:blipFill>
        <p:spPr>
          <a:xfrm>
            <a:off x="1219200" y="2857500"/>
            <a:ext cx="839788" cy="825500"/>
          </a:xfrm>
        </p:spPr>
      </p:pic>
      <p:pic>
        <p:nvPicPr>
          <p:cNvPr id="27654" name="Picture 8" descr="MCSY00374_0000[1]"/>
          <p:cNvPicPr>
            <a:picLocks noChangeAspect="1" noChangeArrowheads="1"/>
          </p:cNvPicPr>
          <p:nvPr/>
        </p:nvPicPr>
        <p:blipFill>
          <a:blip r:embed="rId5" cstate="print"/>
          <a:srcRect/>
          <a:stretch>
            <a:fillRect/>
          </a:stretch>
        </p:blipFill>
        <p:spPr bwMode="auto">
          <a:xfrm>
            <a:off x="1066800" y="4229100"/>
            <a:ext cx="887413" cy="739775"/>
          </a:xfrm>
          <a:prstGeom prst="rect">
            <a:avLst/>
          </a:prstGeom>
          <a:noFill/>
          <a:ln w="9525">
            <a:noFill/>
            <a:miter lim="800000"/>
            <a:headEnd/>
            <a:tailEnd/>
          </a:ln>
        </p:spPr>
      </p:pic>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In IT4GIS…</a:t>
            </a:r>
          </a:p>
        </p:txBody>
      </p:sp>
      <p:sp>
        <p:nvSpPr>
          <p:cNvPr id="3" name="Content Placeholder 2"/>
          <p:cNvSpPr>
            <a:spLocks noGrp="1"/>
          </p:cNvSpPr>
          <p:nvPr>
            <p:ph idx="1"/>
          </p:nvPr>
        </p:nvSpPr>
        <p:spPr/>
        <p:txBody>
          <a:bodyPr/>
          <a:lstStyle/>
          <a:p>
            <a:r>
              <a:rPr lang="en-US" dirty="0"/>
              <a:t>The exercise will give you hands-on experience with:</a:t>
            </a:r>
          </a:p>
          <a:p>
            <a:pPr lvl="1"/>
            <a:r>
              <a:rPr lang="en-US" dirty="0"/>
              <a:t>Image services</a:t>
            </a:r>
          </a:p>
          <a:p>
            <a:pPr lvl="1"/>
            <a:r>
              <a:rPr lang="en-US" dirty="0"/>
              <a:t>Map services</a:t>
            </a:r>
          </a:p>
          <a:p>
            <a:pPr lvl="1"/>
            <a:r>
              <a:rPr lang="en-US" dirty="0"/>
              <a:t>And later, Web Map Applications</a:t>
            </a:r>
          </a:p>
        </p:txBody>
      </p:sp>
    </p:spTree>
    <p:extLst>
      <p:ext uri="{BB962C8B-B14F-4D97-AF65-F5344CB8AC3E}">
        <p14:creationId xmlns:p14="http://schemas.microsoft.com/office/powerpoint/2010/main" val="3740411079"/>
      </p:ext>
    </p:ext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Web 2.0 and 3.0 Revisited</a:t>
            </a:r>
          </a:p>
        </p:txBody>
      </p:sp>
      <p:sp>
        <p:nvSpPr>
          <p:cNvPr id="3" name="Content Placeholder 2"/>
          <p:cNvSpPr>
            <a:spLocks noGrp="1"/>
          </p:cNvSpPr>
          <p:nvPr>
            <p:ph idx="1"/>
          </p:nvPr>
        </p:nvSpPr>
        <p:spPr/>
        <p:txBody>
          <a:bodyPr/>
          <a:lstStyle/>
          <a:p>
            <a:r>
              <a:rPr lang="en-US" dirty="0"/>
              <a:t>It should be clear how the </a:t>
            </a:r>
            <a:r>
              <a:rPr lang="en-US" dirty="0" err="1"/>
              <a:t>GeoWeb</a:t>
            </a:r>
            <a:r>
              <a:rPr lang="en-US" dirty="0"/>
              <a:t> fits and supports the concept of Web 2.0</a:t>
            </a:r>
          </a:p>
          <a:p>
            <a:r>
              <a:rPr lang="en-US" dirty="0"/>
              <a:t>How might it support the semantic web? (Web 3.0)</a:t>
            </a:r>
          </a:p>
          <a:p>
            <a:pPr lvl="1"/>
            <a:r>
              <a:rPr lang="en-US" dirty="0"/>
              <a:t> Two minute write!</a:t>
            </a:r>
          </a:p>
        </p:txBody>
      </p:sp>
    </p:spTree>
    <p:extLst>
      <p:ext uri="{BB962C8B-B14F-4D97-AF65-F5344CB8AC3E}">
        <p14:creationId xmlns:p14="http://schemas.microsoft.com/office/powerpoint/2010/main" val="376914714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80">
                                          <p:stCondLst>
                                            <p:cond delay="0"/>
                                          </p:stCondLst>
                                        </p:cTn>
                                        <p:tgtEl>
                                          <p:spTgt spid="3">
                                            <p:txEl>
                                              <p:pRg st="2" end="2"/>
                                            </p:txEl>
                                          </p:spTgt>
                                        </p:tgtEl>
                                      </p:cBhvr>
                                    </p:animEffect>
                                    <p:anim calcmode="lin" valueType="num">
                                      <p:cBhvr>
                                        <p:cTn id="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2" end="2"/>
                                            </p:txEl>
                                          </p:spTgt>
                                        </p:tgtEl>
                                      </p:cBhvr>
                                      <p:to x="100000" y="60000"/>
                                    </p:animScale>
                                    <p:animScale>
                                      <p:cBhvr>
                                        <p:cTn id="14" dur="166" decel="50000">
                                          <p:stCondLst>
                                            <p:cond delay="676"/>
                                          </p:stCondLst>
                                        </p:cTn>
                                        <p:tgtEl>
                                          <p:spTgt spid="3">
                                            <p:txEl>
                                              <p:pRg st="2" end="2"/>
                                            </p:txEl>
                                          </p:spTgt>
                                        </p:tgtEl>
                                      </p:cBhvr>
                                      <p:to x="100000" y="100000"/>
                                    </p:animScale>
                                    <p:animScale>
                                      <p:cBhvr>
                                        <p:cTn id="15" dur="26">
                                          <p:stCondLst>
                                            <p:cond delay="1312"/>
                                          </p:stCondLst>
                                        </p:cTn>
                                        <p:tgtEl>
                                          <p:spTgt spid="3">
                                            <p:txEl>
                                              <p:pRg st="2" end="2"/>
                                            </p:txEl>
                                          </p:spTgt>
                                        </p:tgtEl>
                                      </p:cBhvr>
                                      <p:to x="100000" y="80000"/>
                                    </p:animScale>
                                    <p:animScale>
                                      <p:cBhvr>
                                        <p:cTn id="16" dur="166" decel="50000">
                                          <p:stCondLst>
                                            <p:cond delay="1338"/>
                                          </p:stCondLst>
                                        </p:cTn>
                                        <p:tgtEl>
                                          <p:spTgt spid="3">
                                            <p:txEl>
                                              <p:pRg st="2" end="2"/>
                                            </p:txEl>
                                          </p:spTgt>
                                        </p:tgtEl>
                                      </p:cBhvr>
                                      <p:to x="100000" y="100000"/>
                                    </p:animScale>
                                    <p:animScale>
                                      <p:cBhvr>
                                        <p:cTn id="17" dur="26">
                                          <p:stCondLst>
                                            <p:cond delay="1642"/>
                                          </p:stCondLst>
                                        </p:cTn>
                                        <p:tgtEl>
                                          <p:spTgt spid="3">
                                            <p:txEl>
                                              <p:pRg st="2" end="2"/>
                                            </p:txEl>
                                          </p:spTgt>
                                        </p:tgtEl>
                                      </p:cBhvr>
                                      <p:to x="100000" y="90000"/>
                                    </p:animScale>
                                    <p:animScale>
                                      <p:cBhvr>
                                        <p:cTn id="18" dur="166" decel="50000">
                                          <p:stCondLst>
                                            <p:cond delay="1668"/>
                                          </p:stCondLst>
                                        </p:cTn>
                                        <p:tgtEl>
                                          <p:spTgt spid="3">
                                            <p:txEl>
                                              <p:pRg st="2" end="2"/>
                                            </p:txEl>
                                          </p:spTgt>
                                        </p:tgtEl>
                                      </p:cBhvr>
                                      <p:to x="100000" y="100000"/>
                                    </p:animScale>
                                    <p:animScale>
                                      <p:cBhvr>
                                        <p:cTn id="19" dur="26">
                                          <p:stCondLst>
                                            <p:cond delay="1808"/>
                                          </p:stCondLst>
                                        </p:cTn>
                                        <p:tgtEl>
                                          <p:spTgt spid="3">
                                            <p:txEl>
                                              <p:pRg st="2" end="2"/>
                                            </p:txEl>
                                          </p:spTgt>
                                        </p:tgtEl>
                                      </p:cBhvr>
                                      <p:to x="100000" y="95000"/>
                                    </p:animScale>
                                    <p:animScale>
                                      <p:cBhvr>
                                        <p:cTn id="20"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Along Came the Internet</a:t>
            </a:r>
          </a:p>
        </p:txBody>
      </p:sp>
      <p:sp>
        <p:nvSpPr>
          <p:cNvPr id="3" name="Content Placeholder 2"/>
          <p:cNvSpPr>
            <a:spLocks noGrp="1"/>
          </p:cNvSpPr>
          <p:nvPr>
            <p:ph idx="1"/>
          </p:nvPr>
        </p:nvSpPr>
        <p:spPr>
          <a:xfrm>
            <a:off x="685799" y="1416182"/>
            <a:ext cx="5986463" cy="3556000"/>
          </a:xfrm>
        </p:spPr>
        <p:txBody>
          <a:bodyPr/>
          <a:lstStyle/>
          <a:p>
            <a:r>
              <a:rPr lang="en-US" dirty="0"/>
              <a:t>The proliferation of networks and the Internet caused a chain-reaction</a:t>
            </a:r>
          </a:p>
          <a:p>
            <a:pPr lvl="1"/>
            <a:r>
              <a:rPr lang="en-US" dirty="0"/>
              <a:t>GIS data became </a:t>
            </a:r>
            <a:r>
              <a:rPr lang="en-US" i="1" dirty="0"/>
              <a:t>easier</a:t>
            </a:r>
            <a:r>
              <a:rPr lang="en-US" dirty="0"/>
              <a:t> to share</a:t>
            </a:r>
          </a:p>
          <a:p>
            <a:pPr lvl="1"/>
            <a:r>
              <a:rPr lang="en-US" dirty="0"/>
              <a:t>Faster networks with larger bandwidth led to increasingly </a:t>
            </a:r>
            <a:r>
              <a:rPr lang="en-US" i="1" dirty="0"/>
              <a:t>larger</a:t>
            </a:r>
            <a:r>
              <a:rPr lang="en-US" dirty="0"/>
              <a:t> datasets being shared</a:t>
            </a:r>
          </a:p>
          <a:p>
            <a:pPr lvl="1"/>
            <a:r>
              <a:rPr lang="en-US" dirty="0"/>
              <a:t>Yet, GIS data was stored using a self-service model on the network</a:t>
            </a:r>
          </a:p>
        </p:txBody>
      </p:sp>
      <p:sp>
        <p:nvSpPr>
          <p:cNvPr id="5123" name="Slide Number Placeholder 4"/>
          <p:cNvSpPr>
            <a:spLocks noGrp="1"/>
          </p:cNvSpPr>
          <p:nvPr>
            <p:ph type="sldNum" sz="quarter" idx="12"/>
          </p:nvPr>
        </p:nvSpPr>
        <p:spPr bwMode="auto">
          <a:xfrm>
            <a:off x="6781800" y="5207000"/>
            <a:ext cx="1905000" cy="381000"/>
          </a:xfrm>
          <a:prstGeom prst="rect">
            <a:avLst/>
          </a:prstGeom>
          <a:noFill/>
          <a:ln>
            <a:miter lim="800000"/>
            <a:headEnd/>
            <a:tailEnd/>
          </a:ln>
        </p:spPr>
        <p:txBody>
          <a:bodyPr/>
          <a:lstStyle/>
          <a:p>
            <a:pPr eaLnBrk="0" hangingPunct="0"/>
            <a:fld id="{D85CE0AF-8C41-4BF2-A958-204673C82A68}" type="slidenum">
              <a:rPr lang="en-US"/>
              <a:pPr eaLnBrk="0" hangingPunct="0"/>
              <a:t>3</a:t>
            </a:fld>
            <a:endParaRPr lang="en-US"/>
          </a:p>
        </p:txBody>
      </p:sp>
      <p:pic>
        <p:nvPicPr>
          <p:cNvPr id="5124" name="Picture 2" descr="C:\Documents and Settings\Administrator\Local Settings\Temporary Internet Files\Content.IE5\791O5KJ7\MCj03909160000[1].wmf"/>
          <p:cNvPicPr>
            <a:picLocks noChangeAspect="1" noChangeArrowheads="1"/>
          </p:cNvPicPr>
          <p:nvPr/>
        </p:nvPicPr>
        <p:blipFill>
          <a:blip r:embed="rId2" cstate="print"/>
          <a:srcRect/>
          <a:stretch>
            <a:fillRect/>
          </a:stretch>
        </p:blipFill>
        <p:spPr bwMode="auto">
          <a:xfrm>
            <a:off x="6705600" y="1104900"/>
            <a:ext cx="1947863" cy="21951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914400" y="438944"/>
            <a:ext cx="7772400" cy="952500"/>
          </a:xfrm>
        </p:spPr>
        <p:txBody>
          <a:bodyPr/>
          <a:lstStyle/>
          <a:p>
            <a:pPr>
              <a:defRPr/>
            </a:pPr>
            <a:r>
              <a:rPr lang="en-US" sz="4000" dirty="0"/>
              <a:t>Key Concepts</a:t>
            </a:r>
          </a:p>
        </p:txBody>
      </p:sp>
      <p:sp>
        <p:nvSpPr>
          <p:cNvPr id="27651" name="Rectangle 3"/>
          <p:cNvSpPr>
            <a:spLocks noGrp="1" noChangeArrowheads="1"/>
          </p:cNvSpPr>
          <p:nvPr>
            <p:ph type="body" sz="half" idx="1"/>
          </p:nvPr>
        </p:nvSpPr>
        <p:spPr>
          <a:xfrm>
            <a:off x="838200" y="1485900"/>
            <a:ext cx="7543800" cy="3429000"/>
          </a:xfrm>
        </p:spPr>
        <p:txBody>
          <a:bodyPr/>
          <a:lstStyle/>
          <a:p>
            <a:r>
              <a:rPr lang="en-US" sz="2800" dirty="0"/>
              <a:t>GIS is everywhere</a:t>
            </a:r>
          </a:p>
          <a:p>
            <a:r>
              <a:rPr lang="en-US" sz="2800" dirty="0"/>
              <a:t>The Internet is a great way to deliver GIS</a:t>
            </a:r>
          </a:p>
          <a:p>
            <a:r>
              <a:rPr lang="en-US" sz="2800" dirty="0"/>
              <a:t>Today –and in the future- web enabled GIS will be increasingly important</a:t>
            </a:r>
          </a:p>
          <a:p>
            <a:r>
              <a:rPr lang="en-US" sz="2800" dirty="0"/>
              <a:t>Students need to know the fundamentals of serving GIS data and maps on the web and the practical application of this technology</a:t>
            </a:r>
          </a:p>
        </p:txBody>
      </p:sp>
      <p:pic>
        <p:nvPicPr>
          <p:cNvPr id="28676" name="Picture 4" descr="mjic1xe2[1]"/>
          <p:cNvPicPr>
            <a:picLocks noChangeAspect="1" noChangeArrowheads="1"/>
          </p:cNvPicPr>
          <p:nvPr/>
        </p:nvPicPr>
        <p:blipFill>
          <a:blip r:embed="rId3" cstate="print"/>
          <a:srcRect/>
          <a:stretch>
            <a:fillRect/>
          </a:stretch>
        </p:blipFill>
        <p:spPr bwMode="auto">
          <a:xfrm>
            <a:off x="228600" y="190500"/>
            <a:ext cx="2209800" cy="1313508"/>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1316B-84C9-47A7-80FF-8A59FEB8F26B}"/>
              </a:ext>
            </a:extLst>
          </p:cNvPr>
          <p:cNvSpPr>
            <a:spLocks noGrp="1"/>
          </p:cNvSpPr>
          <p:nvPr>
            <p:ph type="title"/>
          </p:nvPr>
        </p:nvSpPr>
        <p:spPr/>
        <p:txBody>
          <a:bodyPr/>
          <a:lstStyle/>
          <a:p>
            <a:r>
              <a:rPr lang="en-US" dirty="0"/>
              <a:t>Professional Hints and Tips</a:t>
            </a:r>
          </a:p>
        </p:txBody>
      </p:sp>
      <p:sp>
        <p:nvSpPr>
          <p:cNvPr id="3" name="Content Placeholder 2">
            <a:extLst>
              <a:ext uri="{FF2B5EF4-FFF2-40B4-BE49-F238E27FC236}">
                <a16:creationId xmlns:a16="http://schemas.microsoft.com/office/drawing/2014/main" id="{3427F455-C6FF-4FD1-894B-55E804CA93DE}"/>
              </a:ext>
            </a:extLst>
          </p:cNvPr>
          <p:cNvSpPr>
            <a:spLocks noGrp="1"/>
          </p:cNvSpPr>
          <p:nvPr>
            <p:ph idx="1"/>
          </p:nvPr>
        </p:nvSpPr>
        <p:spPr/>
        <p:txBody>
          <a:bodyPr/>
          <a:lstStyle/>
          <a:p>
            <a:r>
              <a:rPr lang="en-US" dirty="0"/>
              <a:t>Work Smarter not Harder	</a:t>
            </a:r>
          </a:p>
          <a:p>
            <a:pPr lvl="1"/>
            <a:r>
              <a:rPr lang="en-US" dirty="0"/>
              <a:t>Using the </a:t>
            </a:r>
            <a:r>
              <a:rPr lang="en-US"/>
              <a:t>command line</a:t>
            </a:r>
            <a:endParaRPr lang="en-US" dirty="0"/>
          </a:p>
        </p:txBody>
      </p:sp>
    </p:spTree>
    <p:extLst>
      <p:ext uri="{BB962C8B-B14F-4D97-AF65-F5344CB8AC3E}">
        <p14:creationId xmlns:p14="http://schemas.microsoft.com/office/powerpoint/2010/main" val="3922783479"/>
      </p:ext>
    </p:extLst>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sz="quarter"/>
          </p:nvPr>
        </p:nvSpPr>
        <p:spPr/>
        <p:txBody>
          <a:bodyPr/>
          <a:lstStyle/>
          <a:p>
            <a:pPr>
              <a:defRPr/>
            </a:pPr>
            <a:r>
              <a:rPr lang="en-US" sz="4000" dirty="0"/>
              <a:t>Questions…Assignment</a:t>
            </a:r>
          </a:p>
        </p:txBody>
      </p:sp>
      <p:pic>
        <p:nvPicPr>
          <p:cNvPr id="29699" name="Picture 3" descr="j0245047[1]"/>
          <p:cNvPicPr>
            <a:picLocks noGrp="1" noChangeAspect="1" noChangeArrowheads="1"/>
          </p:cNvPicPr>
          <p:nvPr>
            <p:ph sz="quarter" idx="1"/>
          </p:nvPr>
        </p:nvPicPr>
        <p:blipFill>
          <a:blip r:embed="rId3" cstate="print"/>
          <a:stretch>
            <a:fillRect/>
          </a:stretch>
        </p:blipFill>
        <p:spPr>
          <a:xfrm>
            <a:off x="3429000" y="1262018"/>
            <a:ext cx="2477466" cy="2743200"/>
          </a:xfrm>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0500"/>
            <a:ext cx="8610600" cy="952500"/>
          </a:xfrm>
        </p:spPr>
        <p:txBody>
          <a:bodyPr/>
          <a:lstStyle/>
          <a:p>
            <a:pPr>
              <a:defRPr/>
            </a:pPr>
            <a:r>
              <a:rPr lang="en-US" sz="4000" dirty="0"/>
              <a:t>Old Habits are Hard to Break</a:t>
            </a:r>
          </a:p>
        </p:txBody>
      </p:sp>
      <p:sp>
        <p:nvSpPr>
          <p:cNvPr id="6149" name="Content Placeholder 2"/>
          <p:cNvSpPr>
            <a:spLocks noGrp="1"/>
          </p:cNvSpPr>
          <p:nvPr>
            <p:ph idx="1"/>
          </p:nvPr>
        </p:nvSpPr>
        <p:spPr/>
        <p:txBody>
          <a:bodyPr/>
          <a:lstStyle/>
          <a:p>
            <a:r>
              <a:rPr lang="en-US" dirty="0"/>
              <a:t>Centralized GIS on the network</a:t>
            </a:r>
          </a:p>
          <a:p>
            <a:pPr lvl="1"/>
            <a:r>
              <a:rPr lang="en-US" dirty="0"/>
              <a:t>Clearinghouses</a:t>
            </a:r>
          </a:p>
          <a:p>
            <a:pPr lvl="1"/>
            <a:r>
              <a:rPr lang="en-US" dirty="0"/>
              <a:t>One-stop-shops</a:t>
            </a:r>
          </a:p>
          <a:p>
            <a:r>
              <a:rPr lang="en-US" dirty="0"/>
              <a:t>Someone was in charge</a:t>
            </a:r>
          </a:p>
        </p:txBody>
      </p:sp>
      <p:sp>
        <p:nvSpPr>
          <p:cNvPr id="6147" name="Slide Number Placeholder 4"/>
          <p:cNvSpPr>
            <a:spLocks noGrp="1"/>
          </p:cNvSpPr>
          <p:nvPr>
            <p:ph type="sldNum" sz="quarter" idx="12"/>
          </p:nvPr>
        </p:nvSpPr>
        <p:spPr bwMode="auto">
          <a:xfrm>
            <a:off x="6781800" y="5207000"/>
            <a:ext cx="1905000" cy="381000"/>
          </a:xfrm>
          <a:prstGeom prst="rect">
            <a:avLst/>
          </a:prstGeom>
          <a:noFill/>
          <a:ln>
            <a:miter lim="800000"/>
            <a:headEnd/>
            <a:tailEnd/>
          </a:ln>
        </p:spPr>
        <p:txBody>
          <a:bodyPr/>
          <a:lstStyle/>
          <a:p>
            <a:pPr eaLnBrk="0" hangingPunct="0"/>
            <a:fld id="{57A76F3C-A620-4A01-AF27-EEDB5A2A07D3}" type="slidenum">
              <a:rPr lang="en-US"/>
              <a:pPr eaLnBrk="0" hangingPunct="0"/>
              <a:t>4</a:t>
            </a:fld>
            <a:endParaRPr lang="en-US"/>
          </a:p>
        </p:txBody>
      </p:sp>
      <p:pic>
        <p:nvPicPr>
          <p:cNvPr id="6148" name="Picture 3" descr="C:\Documents and Settings\Administrator\Local Settings\Temporary Internet Files\Content.IE5\XB333M2Z\MCj02958720000[1].wmf"/>
          <p:cNvPicPr>
            <a:picLocks noChangeAspect="1" noChangeArrowheads="1"/>
          </p:cNvPicPr>
          <p:nvPr/>
        </p:nvPicPr>
        <p:blipFill>
          <a:blip r:embed="rId3" cstate="print"/>
          <a:srcRect/>
          <a:stretch>
            <a:fillRect/>
          </a:stretch>
        </p:blipFill>
        <p:spPr bwMode="auto">
          <a:xfrm>
            <a:off x="4343400" y="2019300"/>
            <a:ext cx="3948113" cy="2730500"/>
          </a:xfrm>
          <a:prstGeom prst="rect">
            <a:avLst/>
          </a:prstGeom>
          <a:noFill/>
          <a:ln w="9525">
            <a:noFill/>
            <a:miter lim="800000"/>
            <a:headEnd/>
            <a:tailEnd/>
          </a:ln>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0500"/>
            <a:ext cx="8839200" cy="952500"/>
          </a:xfrm>
        </p:spPr>
        <p:txBody>
          <a:bodyPr/>
          <a:lstStyle/>
          <a:p>
            <a:pPr>
              <a:defRPr/>
            </a:pPr>
            <a:r>
              <a:rPr lang="en-US" sz="4000" dirty="0"/>
              <a:t>But the One-Stop-Shop Broke</a:t>
            </a:r>
          </a:p>
        </p:txBody>
      </p:sp>
      <p:sp>
        <p:nvSpPr>
          <p:cNvPr id="7172" name="Slide Number Placeholder 4"/>
          <p:cNvSpPr>
            <a:spLocks noGrp="1"/>
          </p:cNvSpPr>
          <p:nvPr>
            <p:ph type="sldNum" sz="quarter" idx="12"/>
          </p:nvPr>
        </p:nvSpPr>
        <p:spPr bwMode="auto">
          <a:xfrm>
            <a:off x="6781800" y="5207000"/>
            <a:ext cx="1905000" cy="381000"/>
          </a:xfrm>
          <a:prstGeom prst="rect">
            <a:avLst/>
          </a:prstGeom>
          <a:noFill/>
          <a:ln>
            <a:miter lim="800000"/>
            <a:headEnd/>
            <a:tailEnd/>
          </a:ln>
        </p:spPr>
        <p:txBody>
          <a:bodyPr/>
          <a:lstStyle/>
          <a:p>
            <a:pPr eaLnBrk="0" hangingPunct="0"/>
            <a:fld id="{87B75FF4-94B4-4B26-AD3C-3E46252D5929}" type="slidenum">
              <a:rPr lang="en-US"/>
              <a:pPr eaLnBrk="0" hangingPunct="0"/>
              <a:t>5</a:t>
            </a:fld>
            <a:endParaRPr lang="en-US"/>
          </a:p>
        </p:txBody>
      </p:sp>
      <p:pic>
        <p:nvPicPr>
          <p:cNvPr id="3" name="Picture 2" descr="gis clearinghouse - Bing - Google Chrom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3345" y="1510395"/>
            <a:ext cx="3478255" cy="2496213"/>
          </a:xfrm>
          <a:prstGeom prst="rect">
            <a:avLst/>
          </a:prstGeom>
        </p:spPr>
      </p:pic>
      <p:sp>
        <p:nvSpPr>
          <p:cNvPr id="7171" name="Content Placeholder 2"/>
          <p:cNvSpPr>
            <a:spLocks noGrp="1"/>
          </p:cNvSpPr>
          <p:nvPr>
            <p:ph idx="1"/>
          </p:nvPr>
        </p:nvSpPr>
        <p:spPr>
          <a:xfrm>
            <a:off x="152400" y="876300"/>
            <a:ext cx="5638800" cy="3429000"/>
          </a:xfrm>
        </p:spPr>
        <p:txBody>
          <a:bodyPr/>
          <a:lstStyle/>
          <a:p>
            <a:r>
              <a:rPr lang="en-US" sz="2800" dirty="0"/>
              <a:t>What now?</a:t>
            </a:r>
          </a:p>
          <a:p>
            <a:r>
              <a:rPr lang="en-US" sz="2800" dirty="0"/>
              <a:t>Re-invent the one-stop-shop</a:t>
            </a:r>
          </a:p>
          <a:p>
            <a:pPr lvl="1"/>
            <a:r>
              <a:rPr lang="en-US" sz="2400" dirty="0"/>
              <a:t>There are now more than 100,000 GIS clearinghouses</a:t>
            </a:r>
          </a:p>
          <a:p>
            <a:pPr lvl="1"/>
            <a:r>
              <a:rPr lang="en-US" sz="2400" dirty="0"/>
              <a:t>Each state, large agency, and large company</a:t>
            </a:r>
          </a:p>
          <a:p>
            <a:pPr lvl="1"/>
            <a:r>
              <a:rPr lang="en-US" sz="2400" dirty="0"/>
              <a:t>Why so many one-stop-shops?</a:t>
            </a:r>
          </a:p>
          <a:p>
            <a:pPr lvl="2"/>
            <a:r>
              <a:rPr lang="en-US" sz="2000" dirty="0"/>
              <a:t>“</a:t>
            </a:r>
            <a:r>
              <a:rPr lang="en-US" sz="2000" i="1" dirty="0"/>
              <a:t>Data incompatibilities</a:t>
            </a:r>
            <a:r>
              <a:rPr lang="en-US" sz="2000" dirty="0"/>
              <a:t>”</a:t>
            </a:r>
          </a:p>
          <a:p>
            <a:pPr lvl="2"/>
            <a:r>
              <a:rPr lang="en-US" sz="2000" dirty="0"/>
              <a:t>“</a:t>
            </a:r>
            <a:r>
              <a:rPr lang="en-US" sz="2000" i="1" dirty="0"/>
              <a:t>Data standards</a:t>
            </a:r>
            <a:r>
              <a:rPr lang="en-US" sz="2000" dirty="0"/>
              <a:t>”</a:t>
            </a:r>
          </a:p>
          <a:p>
            <a:pPr lvl="2"/>
            <a:r>
              <a:rPr lang="en-US" sz="2000" dirty="0"/>
              <a:t>(Control issues)</a:t>
            </a:r>
          </a:p>
          <a:p>
            <a:pPr lvl="1"/>
            <a:endParaRPr lang="en-US" sz="24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71">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Control Issues and Fallacies</a:t>
            </a:r>
          </a:p>
        </p:txBody>
      </p:sp>
      <p:sp>
        <p:nvSpPr>
          <p:cNvPr id="8195" name="Content Placeholder 2"/>
          <p:cNvSpPr>
            <a:spLocks noGrp="1"/>
          </p:cNvSpPr>
          <p:nvPr>
            <p:ph idx="1"/>
          </p:nvPr>
        </p:nvSpPr>
        <p:spPr/>
        <p:txBody>
          <a:bodyPr/>
          <a:lstStyle/>
          <a:p>
            <a:r>
              <a:rPr lang="en-US" dirty="0"/>
              <a:t>Protect trade secrets</a:t>
            </a:r>
          </a:p>
          <a:p>
            <a:r>
              <a:rPr lang="en-US" dirty="0"/>
              <a:t>Ensure data security</a:t>
            </a:r>
          </a:p>
          <a:p>
            <a:r>
              <a:rPr lang="en-US" dirty="0"/>
              <a:t>Retain intellectual property</a:t>
            </a:r>
          </a:p>
        </p:txBody>
      </p:sp>
      <p:sp>
        <p:nvSpPr>
          <p:cNvPr id="8196" name="Slide Number Placeholder 4"/>
          <p:cNvSpPr>
            <a:spLocks noGrp="1"/>
          </p:cNvSpPr>
          <p:nvPr>
            <p:ph type="sldNum" sz="quarter" idx="12"/>
          </p:nvPr>
        </p:nvSpPr>
        <p:spPr bwMode="auto">
          <a:xfrm>
            <a:off x="6781800" y="5207000"/>
            <a:ext cx="1905000" cy="381000"/>
          </a:xfrm>
          <a:prstGeom prst="rect">
            <a:avLst/>
          </a:prstGeom>
          <a:noFill/>
          <a:ln>
            <a:miter lim="800000"/>
            <a:headEnd/>
            <a:tailEnd/>
          </a:ln>
        </p:spPr>
        <p:txBody>
          <a:bodyPr/>
          <a:lstStyle/>
          <a:p>
            <a:pPr eaLnBrk="0" hangingPunct="0"/>
            <a:fld id="{53EA85CD-236D-4908-838D-CE744C5A6C95}" type="slidenum">
              <a:rPr lang="en-US"/>
              <a:pPr eaLnBrk="0" hangingPunct="0"/>
              <a:t>6</a:t>
            </a:fld>
            <a:endParaRPr lang="en-US"/>
          </a:p>
        </p:txBody>
      </p:sp>
      <p:sp>
        <p:nvSpPr>
          <p:cNvPr id="6" name="Rectangle 5"/>
          <p:cNvSpPr/>
          <p:nvPr/>
        </p:nvSpPr>
        <p:spPr>
          <a:xfrm rot="20159796">
            <a:off x="3678086" y="3069123"/>
            <a:ext cx="3285771" cy="923330"/>
          </a:xfrm>
          <a:prstGeom prst="rect">
            <a:avLst/>
          </a:prstGeom>
          <a:gradFill>
            <a:gsLst>
              <a:gs pos="0">
                <a:schemeClr val="bg1">
                  <a:lumMod val="50000"/>
                </a:schemeClr>
              </a:gs>
              <a:gs pos="100000">
                <a:schemeClr val="bg2">
                  <a:lumMod val="75000"/>
                </a:schemeClr>
              </a:gs>
            </a:gsLst>
          </a:gradFill>
        </p:spPr>
        <p:style>
          <a:lnRef idx="0">
            <a:schemeClr val="accent5"/>
          </a:lnRef>
          <a:fillRef idx="3">
            <a:schemeClr val="accent5"/>
          </a:fillRef>
          <a:effectRef idx="3">
            <a:schemeClr val="accent5"/>
          </a:effectRef>
          <a:fontRef idx="minor">
            <a:schemeClr val="lt1"/>
          </a:fontRef>
        </p:style>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--FALSE--</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0_slides36onward.pdf - Adobe Acrobat Pro 2017"/>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61" t="8081" r="1798" b="1010"/>
          <a:stretch/>
        </p:blipFill>
        <p:spPr>
          <a:xfrm>
            <a:off x="-578273" y="-152400"/>
            <a:ext cx="10300546" cy="5867400"/>
          </a:xfrm>
        </p:spPr>
      </p:pic>
    </p:spTree>
    <p:extLst>
      <p:ext uri="{BB962C8B-B14F-4D97-AF65-F5344CB8AC3E}">
        <p14:creationId xmlns:p14="http://schemas.microsoft.com/office/powerpoint/2010/main" val="870391154"/>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Web 3.0</a:t>
            </a:r>
          </a:p>
        </p:txBody>
      </p:sp>
      <p:sp>
        <p:nvSpPr>
          <p:cNvPr id="3" name="Content Placeholder 2"/>
          <p:cNvSpPr>
            <a:spLocks noGrp="1"/>
          </p:cNvSpPr>
          <p:nvPr>
            <p:ph idx="1"/>
          </p:nvPr>
        </p:nvSpPr>
        <p:spPr>
          <a:xfrm>
            <a:off x="304800" y="1104900"/>
            <a:ext cx="8229600" cy="3771636"/>
          </a:xfrm>
        </p:spPr>
        <p:txBody>
          <a:bodyPr/>
          <a:lstStyle/>
          <a:p>
            <a:r>
              <a:rPr lang="en-US" sz="2800" dirty="0"/>
              <a:t>Semantic web</a:t>
            </a:r>
          </a:p>
          <a:p>
            <a:pPr lvl="1"/>
            <a:r>
              <a:rPr lang="en-US" sz="2400" dirty="0"/>
              <a:t>Coined by Tim Berners-Lee, the man who invented the (first 1.0) World Wide Web. </a:t>
            </a:r>
          </a:p>
          <a:p>
            <a:pPr lvl="1"/>
            <a:r>
              <a:rPr lang="en-US" sz="2400" u="sng" dirty="0"/>
              <a:t>Machine-readable</a:t>
            </a:r>
            <a:r>
              <a:rPr lang="en-US" sz="2400" dirty="0"/>
              <a:t> Web pages and semantic metadata</a:t>
            </a:r>
          </a:p>
          <a:p>
            <a:pPr lvl="1"/>
            <a:r>
              <a:rPr lang="en-US" sz="2400" dirty="0"/>
              <a:t>Support for future AI applications</a:t>
            </a:r>
          </a:p>
          <a:p>
            <a:pPr lvl="1"/>
            <a:r>
              <a:rPr lang="en-US" sz="2400" dirty="0"/>
              <a:t>“Turns the Web into one big database”</a:t>
            </a:r>
          </a:p>
          <a:p>
            <a:r>
              <a:rPr lang="en-US" sz="2700" dirty="0" err="1"/>
              <a:t>IoT</a:t>
            </a:r>
            <a:r>
              <a:rPr lang="en-US" sz="2700" dirty="0"/>
              <a:t>, Internet of Things</a:t>
            </a:r>
          </a:p>
          <a:p>
            <a:pPr lvl="1"/>
            <a:r>
              <a:rPr lang="en-US" sz="2400" dirty="0"/>
              <a:t>Machine learning and sensor integration</a:t>
            </a:r>
          </a:p>
        </p:txBody>
      </p:sp>
    </p:spTree>
    <p:extLst>
      <p:ext uri="{BB962C8B-B14F-4D97-AF65-F5344CB8AC3E}">
        <p14:creationId xmlns:p14="http://schemas.microsoft.com/office/powerpoint/2010/main" val="2742716559"/>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B77F4-D34C-418A-8E55-53EED6C685A4}"/>
              </a:ext>
            </a:extLst>
          </p:cNvPr>
          <p:cNvSpPr>
            <a:spLocks noGrp="1"/>
          </p:cNvSpPr>
          <p:nvPr>
            <p:ph type="title"/>
          </p:nvPr>
        </p:nvSpPr>
        <p:spPr/>
        <p:txBody>
          <a:bodyPr/>
          <a:lstStyle/>
          <a:p>
            <a:r>
              <a:rPr lang="en-US" sz="4000" dirty="0"/>
              <a:t>An Interesting Aside</a:t>
            </a:r>
          </a:p>
        </p:txBody>
      </p:sp>
      <p:sp>
        <p:nvSpPr>
          <p:cNvPr id="3" name="Content Placeholder 2">
            <a:extLst>
              <a:ext uri="{FF2B5EF4-FFF2-40B4-BE49-F238E27FC236}">
                <a16:creationId xmlns:a16="http://schemas.microsoft.com/office/drawing/2014/main" id="{21B660E3-27E8-4CEC-9B6B-3C2EB970A831}"/>
              </a:ext>
            </a:extLst>
          </p:cNvPr>
          <p:cNvSpPr>
            <a:spLocks noGrp="1"/>
          </p:cNvSpPr>
          <p:nvPr>
            <p:ph idx="1"/>
          </p:nvPr>
        </p:nvSpPr>
        <p:spPr/>
        <p:txBody>
          <a:bodyPr/>
          <a:lstStyle/>
          <a:p>
            <a:r>
              <a:rPr lang="en-US" dirty="0"/>
              <a:t>Tim Berners-Lee has more recently called for a change in </a:t>
            </a:r>
            <a:r>
              <a:rPr lang="en-US" i="1" dirty="0"/>
              <a:t>sovereignty</a:t>
            </a:r>
            <a:r>
              <a:rPr lang="en-US" dirty="0"/>
              <a:t> of the web.</a:t>
            </a:r>
          </a:p>
          <a:p>
            <a:pPr lvl="1"/>
            <a:r>
              <a:rPr lang="en-US" dirty="0"/>
              <a:t>He sees the current Web 2.0 Big Tech Giants as </a:t>
            </a:r>
            <a:r>
              <a:rPr lang="en-US" i="1" dirty="0"/>
              <a:t>usurpers</a:t>
            </a:r>
            <a:r>
              <a:rPr lang="en-US" dirty="0"/>
              <a:t> of the original intent of the Internet</a:t>
            </a:r>
          </a:p>
        </p:txBody>
      </p:sp>
    </p:spTree>
    <p:extLst>
      <p:ext uri="{BB962C8B-B14F-4D97-AF65-F5344CB8AC3E}">
        <p14:creationId xmlns:p14="http://schemas.microsoft.com/office/powerpoint/2010/main" val="149784426"/>
      </p:ext>
    </p:extLst>
  </p:cSld>
  <p:clrMapOvr>
    <a:masterClrMapping/>
  </p:clrMapOvr>
  <p:transition>
    <p:fade thruBlk="1"/>
  </p:transition>
</p:sld>
</file>

<file path=ppt/theme/theme1.xml><?xml version="1.0" encoding="utf-8"?>
<a:theme xmlns:a="http://schemas.openxmlformats.org/drawingml/2006/main" name="ISU_20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SU_2018" id="{BB2954DE-A078-4824-9B0E-F6E4433F6D1C}" vid="{8B6FE7E5-EC13-4137-B808-0755CCDB327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ISU_2018</Template>
  <TotalTime>2019</TotalTime>
  <Words>1176</Words>
  <Application>Microsoft Office PowerPoint</Application>
  <PresentationFormat>On-screen Show (16:10)</PresentationFormat>
  <Paragraphs>187</Paragraphs>
  <Slides>32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Times New Roman</vt:lpstr>
      <vt:lpstr>ISU_2018</vt:lpstr>
      <vt:lpstr>The Geo-Web: Enabling GIS on the Internet</vt:lpstr>
      <vt:lpstr>In the Beginning</vt:lpstr>
      <vt:lpstr>Along Came the Internet</vt:lpstr>
      <vt:lpstr>Old Habits are Hard to Break</vt:lpstr>
      <vt:lpstr>But the One-Stop-Shop Broke</vt:lpstr>
      <vt:lpstr>Control Issues and Fallacies</vt:lpstr>
      <vt:lpstr>PowerPoint Presentation</vt:lpstr>
      <vt:lpstr>Web 3.0</vt:lpstr>
      <vt:lpstr>An Interesting Aside</vt:lpstr>
      <vt:lpstr>How Might Web 3.0 Work?</vt:lpstr>
      <vt:lpstr>Esri’s GeoEvent Server</vt:lpstr>
      <vt:lpstr>A Grand Experiment</vt:lpstr>
      <vt:lpstr>The Role of GIS</vt:lpstr>
      <vt:lpstr>The Role of GIS (cont’d)</vt:lpstr>
      <vt:lpstr>Focusing our Role in IT4GIS</vt:lpstr>
      <vt:lpstr>ArcGIS Enterprise: Architecture</vt:lpstr>
      <vt:lpstr>ArcGIS Enterprise Requires…</vt:lpstr>
      <vt:lpstr>ArcGIS Enterprise: Architecture (cont’d)</vt:lpstr>
      <vt:lpstr>ArcGIS Portal</vt:lpstr>
      <vt:lpstr>ArcGIS Server is…</vt:lpstr>
      <vt:lpstr>ArcGIS Server can deliver…</vt:lpstr>
      <vt:lpstr>Using a Mash-up of Services…</vt:lpstr>
      <vt:lpstr>Image Services</vt:lpstr>
      <vt:lpstr>Raster Mosaic Datasets</vt:lpstr>
      <vt:lpstr>Web Image Layers</vt:lpstr>
      <vt:lpstr>Map Services</vt:lpstr>
      <vt:lpstr>Process of creating an ArcGIS Web Map and App</vt:lpstr>
      <vt:lpstr>In IT4GIS…</vt:lpstr>
      <vt:lpstr>Web 2.0 and 3.0 Revisited</vt:lpstr>
      <vt:lpstr>Key Concepts</vt:lpstr>
      <vt:lpstr>Professional Hints and Tips</vt:lpstr>
      <vt:lpstr>Questions…Assignment</vt:lpstr>
    </vt:vector>
  </TitlesOfParts>
  <Company>ISU-GIS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ArcIMS</dc:title>
  <dc:creator>Keith T. Weber</dc:creator>
  <cp:lastModifiedBy>Keith</cp:lastModifiedBy>
  <cp:revision>104</cp:revision>
  <cp:lastPrinted>2023-06-14T17:27:11Z</cp:lastPrinted>
  <dcterms:created xsi:type="dcterms:W3CDTF">2002-05-21T19:33:06Z</dcterms:created>
  <dcterms:modified xsi:type="dcterms:W3CDTF">2024-05-31T16:52:50Z</dcterms:modified>
</cp:coreProperties>
</file>