
<file path=[Content_Types].xml><?xml version="1.0" encoding="utf-8"?>
<Types xmlns="http://schemas.openxmlformats.org/package/2006/content-types">
  <Default Extension="png" ContentType="image/png"/>
  <Default Extension="tmp" ContentType="image/png"/>
  <Default Extension="htm" ContentType="application/xhtml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7" r:id="rId2"/>
    <p:sldId id="303" r:id="rId3"/>
    <p:sldId id="304" r:id="rId4"/>
    <p:sldId id="316" r:id="rId5"/>
    <p:sldId id="305" r:id="rId6"/>
    <p:sldId id="272" r:id="rId7"/>
    <p:sldId id="307" r:id="rId8"/>
    <p:sldId id="308" r:id="rId9"/>
    <p:sldId id="309" r:id="rId10"/>
    <p:sldId id="310" r:id="rId11"/>
    <p:sldId id="311" r:id="rId12"/>
    <p:sldId id="312" r:id="rId13"/>
    <p:sldId id="333" r:id="rId14"/>
    <p:sldId id="313" r:id="rId15"/>
    <p:sldId id="314" r:id="rId16"/>
    <p:sldId id="315" r:id="rId17"/>
    <p:sldId id="317" r:id="rId18"/>
    <p:sldId id="318" r:id="rId19"/>
    <p:sldId id="329" r:id="rId20"/>
    <p:sldId id="332" r:id="rId21"/>
    <p:sldId id="335" r:id="rId22"/>
    <p:sldId id="334" r:id="rId23"/>
    <p:sldId id="322" r:id="rId24"/>
    <p:sldId id="323" r:id="rId25"/>
    <p:sldId id="324" r:id="rId26"/>
    <p:sldId id="326" r:id="rId27"/>
    <p:sldId id="268" r:id="rId28"/>
    <p:sldId id="330" r:id="rId29"/>
    <p:sldId id="328" r:id="rId30"/>
    <p:sldId id="320" r:id="rId31"/>
    <p:sldId id="331" r:id="rId3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3" d="100"/>
          <a:sy n="163" d="100"/>
        </p:scale>
        <p:origin x="174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7E467-710B-4FA5-8138-A38A29994EA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1BAC-D489-4971-992D-C3D97B1C4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140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EB815A1-8EFF-416F-AFCF-AF8F28D3BAB4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1426293-3742-4EBB-BFB7-5C6F767F7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93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FC906070-BDC5-4AFA-A942-F45BC959A31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415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Let's craft a meaningful question
https://www.polleverywhere.com/discourses/aX68Nk6ZyGFroCcLRt7C0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26293-3742-4EBB-BFB7-5C6F767F742B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74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06070-BDC5-4AFA-A942-F45BC959A3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6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6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5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6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1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8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2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9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9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8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-PowerPointBKGD-light.ps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15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47920"/>
          </a:solidFill>
          <a:latin typeface="Arial" panose="020B0604020202020204" pitchFamily="34" charset="0"/>
          <a:ea typeface="ＭＳ Ｐゴシック" pitchFamily="-110" charset="-128"/>
          <a:cs typeface="Arial" panose="020B0604020202020204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-110" charset="0"/>
        <a:buChar char="•"/>
        <a:defRPr sz="32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ＭＳ Ｐゴシック" pitchFamily="-110" charset="-128"/>
          <a:cs typeface="Arial" panose="020B0604020202020204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-110" charset="0"/>
        <a:buChar char="–"/>
        <a:defRPr sz="2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10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10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10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htm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Delivering Actionable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Keith T. Weber, GISP</a:t>
            </a:r>
          </a:p>
          <a:p>
            <a:r>
              <a:rPr lang="en-US" dirty="0"/>
              <a:t>ISU GIS Director</a:t>
            </a:r>
          </a:p>
          <a:p>
            <a:r>
              <a:rPr lang="en-US" dirty="0"/>
              <a:t>GIS Training and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281678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180" y="1812943"/>
            <a:ext cx="4554106" cy="4525963"/>
          </a:xfrm>
        </p:spPr>
        <p:txBody>
          <a:bodyPr/>
          <a:lstStyle/>
          <a:p>
            <a:r>
              <a:rPr lang="en-US" b="1" dirty="0"/>
              <a:t>Wisdom</a:t>
            </a:r>
          </a:p>
          <a:p>
            <a:pPr lvl="1"/>
            <a:r>
              <a:rPr lang="en-US" dirty="0"/>
              <a:t>Context</a:t>
            </a:r>
          </a:p>
          <a:p>
            <a:pPr lvl="1"/>
            <a:r>
              <a:rPr lang="en-US" dirty="0"/>
              <a:t>Meaningful</a:t>
            </a:r>
          </a:p>
          <a:p>
            <a:pPr lvl="1"/>
            <a:r>
              <a:rPr lang="en-US" dirty="0"/>
              <a:t>Speaks to you</a:t>
            </a:r>
          </a:p>
          <a:p>
            <a:pPr lvl="1"/>
            <a:r>
              <a:rPr lang="en-US" dirty="0"/>
              <a:t>Part of your paradigm</a:t>
            </a:r>
          </a:p>
          <a:p>
            <a:pPr lvl="1"/>
            <a:r>
              <a:rPr lang="en-US" dirty="0"/>
              <a:t>Appropriate use or application of knowledge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86" y="1883393"/>
            <a:ext cx="5642742" cy="2447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07" y="2458029"/>
            <a:ext cx="4300058" cy="3235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23" y="3727868"/>
            <a:ext cx="3616171" cy="28929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643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662" y="124691"/>
            <a:ext cx="10972800" cy="1143000"/>
          </a:xfrm>
        </p:spPr>
        <p:txBody>
          <a:bodyPr/>
          <a:lstStyle/>
          <a:p>
            <a:r>
              <a:rPr lang="en-US" dirty="0"/>
              <a:t>Are you Delivering </a:t>
            </a:r>
            <a:r>
              <a:rPr lang="en-US" b="1" dirty="0"/>
              <a:t>Data</a:t>
            </a:r>
            <a:r>
              <a:rPr lang="en-US" dirty="0"/>
              <a:t> or </a:t>
            </a:r>
            <a:r>
              <a:rPr lang="en-US" b="1" dirty="0"/>
              <a:t>Information</a:t>
            </a:r>
            <a:r>
              <a:rPr lang="en-US" dirty="0"/>
              <a:t>?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9" y="1071748"/>
            <a:ext cx="3542736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20" y="1463634"/>
            <a:ext cx="3514349" cy="4705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15914"/>
            <a:ext cx="3675210" cy="4328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70" y="1666978"/>
            <a:ext cx="5723837" cy="3825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478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9916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98" y="-170687"/>
            <a:ext cx="10972800" cy="1143000"/>
          </a:xfrm>
        </p:spPr>
        <p:txBody>
          <a:bodyPr/>
          <a:lstStyle/>
          <a:p>
            <a:r>
              <a:rPr lang="en-US" dirty="0"/>
              <a:t>Spatial Data Science</a:t>
            </a:r>
          </a:p>
        </p:txBody>
      </p:sp>
    </p:spTree>
    <p:extLst>
      <p:ext uri="{BB962C8B-B14F-4D97-AF65-F5344CB8AC3E}">
        <p14:creationId xmlns:p14="http://schemas.microsoft.com/office/powerpoint/2010/main" val="1970310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4061F-12FA-45C0-AD34-B0C1213A1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Data Does </a:t>
            </a:r>
            <a:r>
              <a:rPr lang="en-US" b="1" dirty="0"/>
              <a:t>Not</a:t>
            </a:r>
            <a:r>
              <a:rPr lang="en-US" dirty="0"/>
              <a:t> Create Information</a:t>
            </a:r>
          </a:p>
        </p:txBody>
      </p:sp>
      <p:pic>
        <p:nvPicPr>
          <p:cNvPr id="4" name="Content Placeholder 3" descr="Screen Clipping">
            <a:extLst>
              <a:ext uri="{FF2B5EF4-FFF2-40B4-BE49-F238E27FC236}">
                <a16:creationId xmlns:a16="http://schemas.microsoft.com/office/drawing/2014/main" id="{1B6AEB19-20A7-4705-8B78-059C8F73C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281" y="1785217"/>
            <a:ext cx="5877120" cy="328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5DD12C-9C80-4C80-87B1-812D5CD6C1B9}"/>
              </a:ext>
            </a:extLst>
          </p:cNvPr>
          <p:cNvSpPr txBox="1">
            <a:spLocks/>
          </p:cNvSpPr>
          <p:nvPr/>
        </p:nvSpPr>
        <p:spPr>
          <a:xfrm>
            <a:off x="6326553" y="1576755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ＭＳ Ｐゴシック" pitchFamily="-110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ＭＳ Ｐゴシック" pitchFamily="-110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ＭＳ Ｐゴシック" pitchFamily="-110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Visualization, spatial analysis, etc. creates more data</a:t>
            </a:r>
          </a:p>
          <a:p>
            <a:r>
              <a:rPr lang="en-US" dirty="0"/>
              <a:t>These data tend to be more refined</a:t>
            </a:r>
          </a:p>
          <a:p>
            <a:r>
              <a:rPr lang="en-US" dirty="0"/>
              <a:t>But the output is still data! </a:t>
            </a:r>
          </a:p>
        </p:txBody>
      </p:sp>
    </p:spTree>
    <p:extLst>
      <p:ext uri="{BB962C8B-B14F-4D97-AF65-F5344CB8AC3E}">
        <p14:creationId xmlns:p14="http://schemas.microsoft.com/office/powerpoint/2010/main" val="2963833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about </a:t>
            </a:r>
            <a:r>
              <a:rPr lang="en-US" b="1" dirty="0"/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</a:t>
            </a:r>
            <a:r>
              <a:rPr lang="en-US" b="1" dirty="0"/>
              <a:t>communicate</a:t>
            </a:r>
            <a:r>
              <a:rPr lang="en-US" dirty="0"/>
              <a:t> with geospatial data?</a:t>
            </a:r>
          </a:p>
          <a:p>
            <a:pPr lvl="1"/>
            <a:r>
              <a:rPr lang="en-US" dirty="0"/>
              <a:t>First, we need data </a:t>
            </a:r>
          </a:p>
          <a:p>
            <a:pPr marL="914400" lvl="2" indent="0">
              <a:buNone/>
            </a:pPr>
            <a:r>
              <a:rPr lang="en-US" dirty="0"/>
              <a:t>- Ideally from reliable and/or </a:t>
            </a:r>
            <a:r>
              <a:rPr lang="en-US" i="1" dirty="0"/>
              <a:t>authoritative sources</a:t>
            </a:r>
          </a:p>
          <a:p>
            <a:pPr marL="514350" lvl="1" indent="0">
              <a:buNone/>
            </a:pPr>
            <a:r>
              <a:rPr lang="en-US" dirty="0"/>
              <a:t>- Visualization using standardized or accepted </a:t>
            </a:r>
            <a:r>
              <a:rPr lang="en-US" dirty="0" err="1"/>
              <a:t>symbology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- Regardless of how you feel about it cartographically</a:t>
            </a:r>
          </a:p>
          <a:p>
            <a:pPr lvl="1"/>
            <a:r>
              <a:rPr lang="en-US" dirty="0"/>
              <a:t>Consider generalization or reclassification</a:t>
            </a:r>
          </a:p>
          <a:p>
            <a:pPr marL="914400" lvl="2" indent="0">
              <a:buNone/>
            </a:pPr>
            <a:r>
              <a:rPr lang="en-US" dirty="0"/>
              <a:t>- Principles of cartography</a:t>
            </a:r>
          </a:p>
          <a:p>
            <a:pPr marL="914400" lvl="2" indent="0">
              <a:buNone/>
            </a:pPr>
            <a:r>
              <a:rPr lang="en-US" dirty="0"/>
              <a:t>- High, medium, or low instead of 0-10000</a:t>
            </a:r>
          </a:p>
          <a:p>
            <a:pPr marL="914400" lvl="2" indent="0">
              <a:buNone/>
            </a:pPr>
            <a:r>
              <a:rPr lang="en-US" dirty="0"/>
              <a:t>- Using </a:t>
            </a:r>
            <a:r>
              <a:rPr lang="en-US" u="sng" dirty="0"/>
              <a:t>meaningful</a:t>
            </a:r>
            <a:r>
              <a:rPr lang="en-US" dirty="0"/>
              <a:t> values and words</a:t>
            </a:r>
          </a:p>
        </p:txBody>
      </p:sp>
      <p:sp>
        <p:nvSpPr>
          <p:cNvPr id="4" name="Rectangle 3"/>
          <p:cNvSpPr/>
          <p:nvPr/>
        </p:nvSpPr>
        <p:spPr>
          <a:xfrm rot="19975830">
            <a:off x="7256373" y="1819103"/>
            <a:ext cx="54388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2"/>
            <a:r>
              <a:rPr lang="en-US" sz="3200" b="1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What does this mean?</a:t>
            </a:r>
          </a:p>
        </p:txBody>
      </p:sp>
    </p:spTree>
    <p:extLst>
      <p:ext uri="{BB962C8B-B14F-4D97-AF65-F5344CB8AC3E}">
        <p14:creationId xmlns:p14="http://schemas.microsoft.com/office/powerpoint/2010/main" val="269345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about Communication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meaningful units</a:t>
            </a:r>
          </a:p>
          <a:p>
            <a:pPr lvl="1"/>
            <a:r>
              <a:rPr lang="en-US" dirty="0"/>
              <a:t>Acres instead of the number of pixels</a:t>
            </a:r>
          </a:p>
          <a:p>
            <a:pPr lvl="1"/>
            <a:r>
              <a:rPr lang="en-US" dirty="0"/>
              <a:t>Miles instead of meters</a:t>
            </a:r>
          </a:p>
          <a:p>
            <a:pPr lvl="1"/>
            <a:r>
              <a:rPr lang="en-US" dirty="0"/>
              <a:t>“Sagebrush-steppe” instead of code 4622</a:t>
            </a:r>
          </a:p>
        </p:txBody>
      </p:sp>
    </p:spTree>
    <p:extLst>
      <p:ext uri="{BB962C8B-B14F-4D97-AF65-F5344CB8AC3E}">
        <p14:creationId xmlns:p14="http://schemas.microsoft.com/office/powerpoint/2010/main" val="1949780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310" y="1243584"/>
            <a:ext cx="7815072" cy="4525963"/>
          </a:xfrm>
        </p:spPr>
        <p:txBody>
          <a:bodyPr/>
          <a:lstStyle/>
          <a:p>
            <a:r>
              <a:rPr lang="en-US" dirty="0"/>
              <a:t>Q: How much of the 2015 Widget fire was considered a high severity burn?</a:t>
            </a:r>
          </a:p>
          <a:p>
            <a:pPr lvl="1"/>
            <a:r>
              <a:rPr lang="en-US" dirty="0"/>
              <a:t>A: 1,968 pixels</a:t>
            </a:r>
          </a:p>
          <a:p>
            <a:pPr lvl="1"/>
            <a:r>
              <a:rPr lang="en-US" dirty="0"/>
              <a:t>A: 1,771,200 m</a:t>
            </a:r>
            <a:r>
              <a:rPr lang="en-US" baseline="30000" dirty="0"/>
              <a:t>2</a:t>
            </a:r>
            <a:r>
              <a:rPr lang="en-US" dirty="0"/>
              <a:t> (1,968 30x30 m (900 m</a:t>
            </a:r>
            <a:r>
              <a:rPr lang="en-US" baseline="30000" dirty="0"/>
              <a:t>2</a:t>
            </a:r>
            <a:r>
              <a:rPr lang="en-US" dirty="0"/>
              <a:t>) pixels)</a:t>
            </a:r>
          </a:p>
          <a:p>
            <a:pPr lvl="1"/>
            <a:r>
              <a:rPr lang="en-US" dirty="0"/>
              <a:t>A: 437.673052 acres (be cognizant of significant digits)</a:t>
            </a:r>
          </a:p>
          <a:p>
            <a:pPr lvl="1"/>
            <a:r>
              <a:rPr lang="en-US" dirty="0"/>
              <a:t>A: 437 acres</a:t>
            </a:r>
          </a:p>
          <a:p>
            <a:endParaRPr lang="en-US" dirty="0"/>
          </a:p>
        </p:txBody>
      </p:sp>
      <p:pic>
        <p:nvPicPr>
          <p:cNvPr id="4" name="Picture 3" descr="RECOVER: Lawyer2Fire_ID(Beta)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9860"/>
          <a:stretch/>
        </p:blipFill>
        <p:spPr>
          <a:xfrm>
            <a:off x="7793762" y="1243584"/>
            <a:ext cx="4261986" cy="26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all Information </a:t>
            </a:r>
            <a:r>
              <a:rPr lang="en-US" b="1" dirty="0"/>
              <a:t>Actionable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the difference?</a:t>
            </a:r>
          </a:p>
          <a:p>
            <a:pPr lvl="1"/>
            <a:r>
              <a:rPr lang="en-US" dirty="0"/>
              <a:t>Some information may be trivial or tangential </a:t>
            </a:r>
          </a:p>
          <a:p>
            <a:pPr lvl="2"/>
            <a:r>
              <a:rPr lang="en-US" dirty="0"/>
              <a:t>You understand it, but it provides little/nothing toward helping to make a decision</a:t>
            </a:r>
          </a:p>
          <a:p>
            <a:pPr lvl="1"/>
            <a:r>
              <a:rPr lang="en-US" b="1" dirty="0"/>
              <a:t>Actionable information </a:t>
            </a:r>
            <a:r>
              <a:rPr lang="en-US" dirty="0"/>
              <a:t>is pertinent and applicable</a:t>
            </a:r>
          </a:p>
          <a:p>
            <a:pPr lvl="2"/>
            <a:r>
              <a:rPr lang="en-US" dirty="0"/>
              <a:t>It is information that helps make a decision</a:t>
            </a:r>
          </a:p>
          <a:p>
            <a:pPr lvl="2"/>
            <a:r>
              <a:rPr lang="en-US" dirty="0"/>
              <a:t>Information that can be acted upon</a:t>
            </a:r>
          </a:p>
        </p:txBody>
      </p:sp>
    </p:spTree>
    <p:extLst>
      <p:ext uri="{BB962C8B-B14F-4D97-AF65-F5344CB8AC3E}">
        <p14:creationId xmlns:p14="http://schemas.microsoft.com/office/powerpoint/2010/main" val="211346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Decision Made?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we (</a:t>
            </a:r>
            <a:r>
              <a:rPr lang="en-US" dirty="0" err="1"/>
              <a:t>GIS’ers</a:t>
            </a:r>
            <a:r>
              <a:rPr lang="en-US" dirty="0"/>
              <a:t>) are not the decision maker</a:t>
            </a:r>
          </a:p>
          <a:p>
            <a:r>
              <a:rPr lang="en-US" dirty="0"/>
              <a:t>Our actionable information should support wise, well-informed decisions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80492" y="3309184"/>
            <a:ext cx="6928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Impact" panose="020B0806030902050204" pitchFamily="34" charset="0"/>
              </a:rPr>
              <a:t>OODA</a:t>
            </a:r>
          </a:p>
        </p:txBody>
      </p:sp>
    </p:spTree>
    <p:extLst>
      <p:ext uri="{BB962C8B-B14F-4D97-AF65-F5344CB8AC3E}">
        <p14:creationId xmlns:p14="http://schemas.microsoft.com/office/powerpoint/2010/main" val="3175746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Observe, Orient, Decide, and Act</a:t>
            </a:r>
          </a:p>
        </p:txBody>
      </p:sp>
      <p:pic>
        <p:nvPicPr>
          <p:cNvPr id="5" name="OODA_examp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29487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Actionable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75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D3D7-AFE6-4364-ACFB-A959F8A44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</a:t>
            </a:r>
            <a:r>
              <a:rPr lang="en-US" i="1" dirty="0"/>
              <a:t>Really</a:t>
            </a:r>
            <a:r>
              <a:rPr lang="en-US" dirty="0"/>
              <a:t> Decisions Made?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C7294-C853-44EE-871C-D69E27A60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actionable information really drive a well-informed decision process?</a:t>
            </a:r>
          </a:p>
          <a:p>
            <a:r>
              <a:rPr lang="en-US" dirty="0"/>
              <a:t>Unfortunately NO (not normally)</a:t>
            </a:r>
          </a:p>
        </p:txBody>
      </p:sp>
    </p:spTree>
    <p:extLst>
      <p:ext uri="{BB962C8B-B14F-4D97-AF65-F5344CB8AC3E}">
        <p14:creationId xmlns:p14="http://schemas.microsoft.com/office/powerpoint/2010/main" val="418172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7C498F-327C-4B7A-A15A-F3FB4C196288}"/>
              </a:ext>
            </a:extLst>
          </p:cNvPr>
          <p:cNvSpPr/>
          <p:nvPr/>
        </p:nvSpPr>
        <p:spPr>
          <a:xfrm>
            <a:off x="3202036" y="1484365"/>
            <a:ext cx="5787928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600" b="0" cap="none" spc="0" dirty="0">
                <a:ln w="0">
                  <a:solidFill>
                    <a:srgbClr val="00206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PPPP</a:t>
            </a:r>
            <a:endParaRPr lang="en-US" sz="19600" b="0" cap="none" spc="0" dirty="0">
              <a:ln w="0">
                <a:solidFill>
                  <a:srgbClr val="00206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1916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D8E8-D621-4EA7-A5C3-73650DF0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4-Ps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20FE9-E7DC-4D1C-955B-710E7A9AE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338" y="1417638"/>
            <a:ext cx="7608277" cy="45259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Power</a:t>
            </a:r>
          </a:p>
          <a:p>
            <a:r>
              <a:rPr lang="en-US" b="1" dirty="0">
                <a:solidFill>
                  <a:srgbClr val="0070C0"/>
                </a:solidFill>
              </a:rPr>
              <a:t>Profit</a:t>
            </a:r>
          </a:p>
          <a:p>
            <a:r>
              <a:rPr lang="en-US" b="1" dirty="0">
                <a:solidFill>
                  <a:srgbClr val="0070C0"/>
                </a:solidFill>
              </a:rPr>
              <a:t>Politics</a:t>
            </a:r>
          </a:p>
          <a:p>
            <a:r>
              <a:rPr lang="en-US" b="1" dirty="0">
                <a:solidFill>
                  <a:srgbClr val="0070C0"/>
                </a:solidFill>
              </a:rPr>
              <a:t>Pride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BUT, we still need to do our part as scientists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14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Actionable Information 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Step 1:</a:t>
            </a:r>
            <a:r>
              <a:rPr lang="en-US" dirty="0"/>
              <a:t> Identify and understand the consumer.  </a:t>
            </a:r>
          </a:p>
          <a:p>
            <a:r>
              <a:rPr lang="en-US" b="1" dirty="0"/>
              <a:t>Step 2:</a:t>
            </a:r>
            <a:r>
              <a:rPr lang="en-US" dirty="0"/>
              <a:t> Understand the question!</a:t>
            </a:r>
          </a:p>
          <a:p>
            <a:r>
              <a:rPr lang="en-US" b="1" dirty="0"/>
              <a:t>Step 3:</a:t>
            </a:r>
            <a:r>
              <a:rPr lang="en-US" dirty="0"/>
              <a:t> Leverage your strengths</a:t>
            </a:r>
          </a:p>
          <a:p>
            <a:r>
              <a:rPr lang="en-US" b="1" dirty="0"/>
              <a:t>Step 4:</a:t>
            </a:r>
            <a:r>
              <a:rPr lang="en-US" dirty="0"/>
              <a:t> Get to know the data</a:t>
            </a:r>
          </a:p>
          <a:p>
            <a:r>
              <a:rPr lang="en-US" b="1" dirty="0"/>
              <a:t>Step 5:</a:t>
            </a:r>
            <a:r>
              <a:rPr lang="en-US" dirty="0"/>
              <a:t> Make a great map!</a:t>
            </a:r>
          </a:p>
          <a:p>
            <a:r>
              <a:rPr lang="en-US" b="1" dirty="0"/>
              <a:t>Step 6:</a:t>
            </a:r>
            <a:r>
              <a:rPr lang="en-US" dirty="0"/>
              <a:t> Automate</a:t>
            </a:r>
          </a:p>
          <a:p>
            <a:r>
              <a:rPr lang="en-US" b="1" dirty="0"/>
              <a:t>Step 7:</a:t>
            </a:r>
            <a:r>
              <a:rPr lang="en-US" dirty="0"/>
              <a:t> Engage in a Team of Teams approach</a:t>
            </a:r>
          </a:p>
        </p:txBody>
      </p:sp>
    </p:spTree>
    <p:extLst>
      <p:ext uri="{BB962C8B-B14F-4D97-AF65-F5344CB8AC3E}">
        <p14:creationId xmlns:p14="http://schemas.microsoft.com/office/powerpoint/2010/main" val="2232979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the Consumer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some cases, the consumer may be John Q. Public</a:t>
            </a:r>
          </a:p>
          <a:p>
            <a:r>
              <a:rPr lang="en-US" dirty="0"/>
              <a:t>In other cases, the consumer is a more specific end-user</a:t>
            </a:r>
          </a:p>
          <a:p>
            <a:r>
              <a:rPr lang="en-US" dirty="0"/>
              <a:t>In still other cases, the consumer is </a:t>
            </a:r>
            <a:r>
              <a:rPr lang="en-US" i="1" dirty="0"/>
              <a:t>all the above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To make this easy for our learning process, we will identify a specific end-user/consumer</a:t>
            </a:r>
          </a:p>
        </p:txBody>
      </p:sp>
    </p:spTree>
    <p:extLst>
      <p:ext uri="{BB962C8B-B14F-4D97-AF65-F5344CB8AC3E}">
        <p14:creationId xmlns:p14="http://schemas.microsoft.com/office/powerpoint/2010/main" val="13222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 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Widget Wildfire</a:t>
            </a:r>
          </a:p>
          <a:p>
            <a:pPr lvl="1"/>
            <a:r>
              <a:rPr lang="en-US" dirty="0"/>
              <a:t>Problem: Identify post-fire risks</a:t>
            </a:r>
          </a:p>
          <a:p>
            <a:pPr lvl="1"/>
            <a:r>
              <a:rPr lang="en-US" dirty="0"/>
              <a:t>Consumer: Land managers/emergency managers at the local, state, and federal levels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3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70AE1C-6C7B-46E9-BE8C-F08EC2E86657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51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Step in the 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417638"/>
            <a:ext cx="7893132" cy="4525963"/>
          </a:xfrm>
        </p:spPr>
        <p:txBody>
          <a:bodyPr/>
          <a:lstStyle/>
          <a:p>
            <a:r>
              <a:rPr lang="en-US" dirty="0"/>
              <a:t>When you have finished spatial analysis and are ready to deliver results…</a:t>
            </a:r>
          </a:p>
          <a:p>
            <a:r>
              <a:rPr lang="en-US" dirty="0"/>
              <a:t>Ask yourself:</a:t>
            </a:r>
          </a:p>
          <a:p>
            <a:pPr lvl="1"/>
            <a:r>
              <a:rPr lang="en-US" dirty="0"/>
              <a:t>How can I explain this, so the results can immediately support sound decisions?</a:t>
            </a:r>
          </a:p>
          <a:p>
            <a:pPr lvl="1"/>
            <a:r>
              <a:rPr lang="en-US" dirty="0"/>
              <a:t>How can I best </a:t>
            </a:r>
            <a:r>
              <a:rPr lang="en-US" b="1" dirty="0"/>
              <a:t>communicate</a:t>
            </a:r>
            <a:r>
              <a:rPr lang="en-US" dirty="0"/>
              <a:t> my results?</a:t>
            </a:r>
          </a:p>
          <a:p>
            <a:pPr lvl="1"/>
            <a:r>
              <a:rPr lang="en-US" dirty="0"/>
              <a:t>How can I help turn these data into </a:t>
            </a:r>
            <a:r>
              <a:rPr lang="en-US" i="1" dirty="0"/>
              <a:t>actionable information?</a:t>
            </a:r>
          </a:p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73" y="1494628"/>
            <a:ext cx="3611717" cy="3422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0546" y="4975761"/>
            <a:ext cx="3455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https://www.directionsmag.com/article/1143</a:t>
            </a:r>
          </a:p>
        </p:txBody>
      </p:sp>
    </p:spTree>
    <p:extLst>
      <p:ext uri="{BB962C8B-B14F-4D97-AF65-F5344CB8AC3E}">
        <p14:creationId xmlns:p14="http://schemas.microsoft.com/office/powerpoint/2010/main" val="3797743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Applied Actionable Information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8569" y="1417638"/>
            <a:ext cx="7731369" cy="4525963"/>
          </a:xfrm>
        </p:spPr>
        <p:txBody>
          <a:bodyPr/>
          <a:lstStyle/>
          <a:p>
            <a:r>
              <a:rPr lang="en-US" dirty="0"/>
              <a:t>Engage in a team of teams approach</a:t>
            </a:r>
          </a:p>
          <a:p>
            <a:pPr lvl="1"/>
            <a:r>
              <a:rPr lang="en-US" dirty="0"/>
              <a:t>This is actually quite critical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8" y="1417638"/>
            <a:ext cx="2842848" cy="4127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087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9954" y="4406901"/>
            <a:ext cx="11254154" cy="1362075"/>
          </a:xfrm>
        </p:spPr>
        <p:txBody>
          <a:bodyPr/>
          <a:lstStyle/>
          <a:p>
            <a:r>
              <a:rPr lang="en-US" dirty="0"/>
              <a:t>Transforming data into information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5530" y="2959466"/>
            <a:ext cx="10363200" cy="1500187"/>
          </a:xfrm>
        </p:spPr>
        <p:txBody>
          <a:bodyPr/>
          <a:lstStyle/>
          <a:p>
            <a:r>
              <a:rPr lang="en-US" dirty="0"/>
              <a:t>Hands-on exercise</a:t>
            </a:r>
          </a:p>
        </p:txBody>
      </p:sp>
    </p:spTree>
    <p:extLst>
      <p:ext uri="{BB962C8B-B14F-4D97-AF65-F5344CB8AC3E}">
        <p14:creationId xmlns:p14="http://schemas.microsoft.com/office/powerpoint/2010/main" val="3589209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End-users, Customers, Stakeholders, Clients and Decision-Makers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569" y="2215662"/>
            <a:ext cx="10972800" cy="4525963"/>
          </a:xfrm>
        </p:spPr>
        <p:txBody>
          <a:bodyPr/>
          <a:lstStyle/>
          <a:p>
            <a:r>
              <a:rPr lang="en-US" dirty="0"/>
              <a:t>GIS is a fantastic decision-</a:t>
            </a:r>
            <a:r>
              <a:rPr lang="en-US" u="sng" dirty="0"/>
              <a:t>support</a:t>
            </a:r>
            <a:r>
              <a:rPr lang="en-US" dirty="0"/>
              <a:t> tool</a:t>
            </a:r>
          </a:p>
          <a:p>
            <a:r>
              <a:rPr lang="en-US" dirty="0"/>
              <a:t>We </a:t>
            </a:r>
            <a:r>
              <a:rPr lang="en-US" u="sng" dirty="0"/>
              <a:t>support</a:t>
            </a:r>
            <a:r>
              <a:rPr lang="en-US" dirty="0"/>
              <a:t> our Consumer</a:t>
            </a:r>
          </a:p>
          <a:p>
            <a:r>
              <a:rPr lang="en-US" dirty="0"/>
              <a:t>Yet, our consumer is often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Drowning in Data…Thirsting for Information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4646" y="1600200"/>
            <a:ext cx="824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AKA- Our </a:t>
            </a:r>
            <a:r>
              <a:rPr lang="en-US" sz="3600" b="1" dirty="0"/>
              <a:t>Consumer</a:t>
            </a:r>
          </a:p>
        </p:txBody>
      </p:sp>
    </p:spTree>
    <p:extLst>
      <p:ext uri="{BB962C8B-B14F-4D97-AF65-F5344CB8AC3E}">
        <p14:creationId xmlns:p14="http://schemas.microsoft.com/office/powerpoint/2010/main" val="43978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1316B-84C9-47A7-80FF-8A59FEB8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Hints and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7F455-C6FF-4FD1-894B-55E804CA9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Calendars</a:t>
            </a:r>
          </a:p>
          <a:p>
            <a:pPr lvl="1"/>
            <a:r>
              <a:rPr lang="en-US" dirty="0"/>
              <a:t>Accept or decline invitations</a:t>
            </a:r>
          </a:p>
          <a:p>
            <a:pPr lvl="1"/>
            <a:r>
              <a:rPr lang="en-US" dirty="0"/>
              <a:t>This is professional etiquette and acts as an RSVP for meeting organizers (i.e., they do not need to follow up)</a:t>
            </a:r>
          </a:p>
          <a:p>
            <a:r>
              <a:rPr lang="en-US" dirty="0"/>
              <a:t>Be on time for all meetings</a:t>
            </a:r>
          </a:p>
          <a:p>
            <a:pPr lvl="1"/>
            <a:r>
              <a:rPr lang="en-US" dirty="0"/>
              <a:t>Better yet, be a few minutes early</a:t>
            </a:r>
          </a:p>
        </p:txBody>
      </p:sp>
    </p:spTree>
    <p:extLst>
      <p:ext uri="{BB962C8B-B14F-4D97-AF65-F5344CB8AC3E}">
        <p14:creationId xmlns:p14="http://schemas.microsoft.com/office/powerpoint/2010/main" val="3922783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Questions/Discussion?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743" y="1689570"/>
            <a:ext cx="3428513" cy="379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23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1385" y="1600201"/>
            <a:ext cx="5216770" cy="4525963"/>
          </a:xfrm>
        </p:spPr>
        <p:txBody>
          <a:bodyPr/>
          <a:lstStyle/>
          <a:p>
            <a:r>
              <a:rPr lang="en-US" dirty="0"/>
              <a:t>Consumer</a:t>
            </a:r>
          </a:p>
          <a:p>
            <a:r>
              <a:rPr lang="en-US" b="1" dirty="0"/>
              <a:t>Data</a:t>
            </a:r>
            <a:r>
              <a:rPr lang="en-US" dirty="0"/>
              <a:t> and </a:t>
            </a:r>
            <a:r>
              <a:rPr lang="en-US" b="1" dirty="0"/>
              <a:t>Information</a:t>
            </a:r>
          </a:p>
          <a:p>
            <a:pPr lvl="1"/>
            <a:r>
              <a:rPr lang="en-US" dirty="0"/>
              <a:t>Is it the same thing?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0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to Wisdom Pathway</a:t>
            </a: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4" y="1700917"/>
            <a:ext cx="10972800" cy="2543228"/>
          </a:xfrm>
        </p:spPr>
      </p:pic>
    </p:spTree>
    <p:extLst>
      <p:ext uri="{BB962C8B-B14F-4D97-AF65-F5344CB8AC3E}">
        <p14:creationId xmlns:p14="http://schemas.microsoft.com/office/powerpoint/2010/main" val="392544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Put it Another Way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64" y="1600200"/>
            <a:ext cx="9617671" cy="4525963"/>
          </a:xfrm>
        </p:spPr>
      </p:pic>
    </p:spTree>
    <p:extLst>
      <p:ext uri="{BB962C8B-B14F-4D97-AF65-F5344CB8AC3E}">
        <p14:creationId xmlns:p14="http://schemas.microsoft.com/office/powerpoint/2010/main" val="2891484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Data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67" y="2513039"/>
            <a:ext cx="6332392" cy="253866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119567" y="1499554"/>
            <a:ext cx="5827737" cy="10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2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777" y="1552700"/>
            <a:ext cx="4166792" cy="4525963"/>
          </a:xfrm>
        </p:spPr>
        <p:txBody>
          <a:bodyPr/>
          <a:lstStyle/>
          <a:p>
            <a:r>
              <a:rPr lang="en-US" b="1" dirty="0"/>
              <a:t>Information</a:t>
            </a:r>
          </a:p>
          <a:p>
            <a:pPr lvl="1"/>
            <a:r>
              <a:rPr lang="en-US" dirty="0"/>
              <a:t>Data in Context</a:t>
            </a:r>
          </a:p>
          <a:p>
            <a:pPr lvl="1"/>
            <a:r>
              <a:rPr lang="en-US" dirty="0"/>
              <a:t>Data that is Meaningful to you</a:t>
            </a:r>
          </a:p>
          <a:p>
            <a:pPr lvl="1"/>
            <a:r>
              <a:rPr lang="en-US" dirty="0"/>
              <a:t>Data is </a:t>
            </a:r>
            <a:r>
              <a:rPr lang="en-US" i="1" dirty="0"/>
              <a:t>transformed</a:t>
            </a:r>
            <a:r>
              <a:rPr lang="en-US" dirty="0"/>
              <a:t> into </a:t>
            </a:r>
            <a:r>
              <a:rPr lang="en-US" dirty="0" err="1"/>
              <a:t>Infomation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46" y="1716823"/>
            <a:ext cx="5642742" cy="24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3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13" y="1626452"/>
            <a:ext cx="4553073" cy="4525963"/>
          </a:xfrm>
        </p:spPr>
        <p:txBody>
          <a:bodyPr/>
          <a:lstStyle/>
          <a:p>
            <a:r>
              <a:rPr lang="en-US" b="1" dirty="0"/>
              <a:t>Knowledge</a:t>
            </a:r>
          </a:p>
          <a:p>
            <a:pPr lvl="1"/>
            <a:r>
              <a:rPr lang="en-US" dirty="0"/>
              <a:t>Context</a:t>
            </a:r>
          </a:p>
          <a:p>
            <a:pPr lvl="1"/>
            <a:r>
              <a:rPr lang="en-US" dirty="0"/>
              <a:t>Meaningful</a:t>
            </a:r>
          </a:p>
          <a:p>
            <a:pPr lvl="1"/>
            <a:r>
              <a:rPr lang="en-US" dirty="0"/>
              <a:t>Speaks to you</a:t>
            </a:r>
          </a:p>
          <a:p>
            <a:pPr lvl="1"/>
            <a:r>
              <a:rPr lang="en-US" dirty="0"/>
              <a:t>Part of </a:t>
            </a:r>
            <a:r>
              <a:rPr lang="en-US" i="1" dirty="0"/>
              <a:t>your</a:t>
            </a:r>
            <a:r>
              <a:rPr lang="en-US" dirty="0"/>
              <a:t> paradigm, your skillset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86" y="1883393"/>
            <a:ext cx="5642742" cy="2447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07" y="2458029"/>
            <a:ext cx="4300058" cy="32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112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ab8575a-4ef9-4990-a182-af966bcee563"/>
</p:tagLst>
</file>

<file path=ppt/theme/theme1.xml><?xml version="1.0" encoding="utf-8"?>
<a:theme xmlns:a="http://schemas.openxmlformats.org/drawingml/2006/main" name="ISU_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SU_2018" id="{BB2954DE-A078-4824-9B0E-F6E4433F6D1C}" vid="{8B6FE7E5-EC13-4137-B808-0755CCDB32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777</Words>
  <Application>Microsoft Office PowerPoint</Application>
  <PresentationFormat>Widescreen</PresentationFormat>
  <Paragraphs>128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ＭＳ Ｐゴシック</vt:lpstr>
      <vt:lpstr>Arial</vt:lpstr>
      <vt:lpstr>Calibri</vt:lpstr>
      <vt:lpstr>Impact</vt:lpstr>
      <vt:lpstr>ISU_2018</vt:lpstr>
      <vt:lpstr>Delivering Actionable Information</vt:lpstr>
      <vt:lpstr>The Need for Actionable Information</vt:lpstr>
      <vt:lpstr>End-users, Customers, Stakeholders, Clients and Decision-Makers</vt:lpstr>
      <vt:lpstr>Semantics</vt:lpstr>
      <vt:lpstr>The Data to Wisdom Pathway</vt:lpstr>
      <vt:lpstr>To Put it Another Way</vt:lpstr>
      <vt:lpstr>What is?</vt:lpstr>
      <vt:lpstr>What is?</vt:lpstr>
      <vt:lpstr>What is?</vt:lpstr>
      <vt:lpstr>What is?</vt:lpstr>
      <vt:lpstr>Are you Delivering Data or Information?</vt:lpstr>
      <vt:lpstr>Spatial Data Science</vt:lpstr>
      <vt:lpstr>Processing Data Does Not Create Information</vt:lpstr>
      <vt:lpstr>It’s about Communication</vt:lpstr>
      <vt:lpstr>It’s about Communication (cont’d)</vt:lpstr>
      <vt:lpstr>An Example</vt:lpstr>
      <vt:lpstr>Is all Information Actionable?</vt:lpstr>
      <vt:lpstr>How are Decision Made?</vt:lpstr>
      <vt:lpstr>Observe, Orient, Decide, and Act</vt:lpstr>
      <vt:lpstr>How Are Really Decisions Made?</vt:lpstr>
      <vt:lpstr>PowerPoint Presentation</vt:lpstr>
      <vt:lpstr>The 4-Ps</vt:lpstr>
      <vt:lpstr>Actionable Information Checklist</vt:lpstr>
      <vt:lpstr>Understand the Consumer</vt:lpstr>
      <vt:lpstr>Our Project Scenario</vt:lpstr>
      <vt:lpstr>PowerPoint Presentation</vt:lpstr>
      <vt:lpstr>Another Step in the Checklist</vt:lpstr>
      <vt:lpstr>Applied Actionable Information</vt:lpstr>
      <vt:lpstr>Transforming data into information</vt:lpstr>
      <vt:lpstr>Professional Hints and Tips</vt:lpstr>
      <vt:lpstr>Questions/Discussion?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with LiDAR in ArcGIS Pro</dc:title>
  <dc:creator>Keith Weber</dc:creator>
  <cp:lastModifiedBy>Keith Weber</cp:lastModifiedBy>
  <cp:revision>70</cp:revision>
  <cp:lastPrinted>2024-07-11T15:30:03Z</cp:lastPrinted>
  <dcterms:created xsi:type="dcterms:W3CDTF">2019-04-08T19:25:42Z</dcterms:created>
  <dcterms:modified xsi:type="dcterms:W3CDTF">2024-10-21T18:07:04Z</dcterms:modified>
</cp:coreProperties>
</file>