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422" r:id="rId2"/>
    <p:sldId id="442" r:id="rId3"/>
    <p:sldId id="443" r:id="rId4"/>
    <p:sldId id="445" r:id="rId5"/>
    <p:sldId id="446" r:id="rId6"/>
    <p:sldId id="444" r:id="rId7"/>
    <p:sldId id="447" r:id="rId8"/>
    <p:sldId id="451" r:id="rId9"/>
    <p:sldId id="448" r:id="rId10"/>
    <p:sldId id="449" r:id="rId11"/>
    <p:sldId id="450" r:id="rId12"/>
    <p:sldId id="456" r:id="rId13"/>
    <p:sldId id="452" r:id="rId14"/>
    <p:sldId id="453" r:id="rId15"/>
    <p:sldId id="454" r:id="rId16"/>
    <p:sldId id="455" r:id="rId17"/>
    <p:sldId id="441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79" roundtripDataSignature="AMtx7mhgh2VMNiM0n48pDQw7EwfpWfdj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5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9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06070-BDC5-4AFA-A942-F45BC959A3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3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1143003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956257"/>
            <a:ext cx="10515600" cy="418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9788" y="1077687"/>
            <a:ext cx="10515600" cy="67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9788" y="174647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839788" y="2570391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6172200" y="174647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6172200" y="2570391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39788" y="1324882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83188" y="132488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839788" y="239485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0"/>
            <a:ext cx="11767457" cy="653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35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15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222" y="222971"/>
            <a:ext cx="1502679" cy="22595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ebekeit@i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A8A8A7-860F-4BD8-A428-E0046C07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53" y="2344618"/>
            <a:ext cx="10515600" cy="685800"/>
          </a:xfrm>
        </p:spPr>
        <p:txBody>
          <a:bodyPr/>
          <a:lstStyle/>
          <a:p>
            <a:r>
              <a:rPr lang="en-US" dirty="0"/>
              <a:t>Emerging Artificial Intelligence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9BBAE7-70C0-4827-A721-1306B9DA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91981"/>
            <a:ext cx="10515600" cy="1842020"/>
          </a:xfrm>
        </p:spPr>
        <p:txBody>
          <a:bodyPr/>
          <a:lstStyle/>
          <a:p>
            <a:pPr marL="508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Keith T. Weber, GISP</a:t>
            </a:r>
          </a:p>
          <a:p>
            <a:pPr marL="508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GIS Director, ISU</a:t>
            </a:r>
          </a:p>
          <a:p>
            <a:pPr marL="508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GIS Training and Research Center</a:t>
            </a:r>
          </a:p>
          <a:p>
            <a:pPr marL="508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hlinkClick r:id="rId2"/>
              </a:rPr>
              <a:t>webekeit@isu.edu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71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5B349F-CBCB-40B2-9B83-6FF0BBE9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C1CADB-EC22-4BF2-80EA-4555E35B7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advanced ML and DL (AI (ANI)) classifiers are the norm</a:t>
            </a:r>
          </a:p>
          <a:p>
            <a:r>
              <a:rPr lang="en-US" u="sng" dirty="0"/>
              <a:t>Can</a:t>
            </a:r>
            <a:r>
              <a:rPr lang="en-US" dirty="0"/>
              <a:t> create accurate models of the real world</a:t>
            </a:r>
          </a:p>
          <a:p>
            <a:pPr lvl="1"/>
            <a:r>
              <a:rPr lang="en-US" dirty="0"/>
              <a:t>Importance of good training data</a:t>
            </a:r>
          </a:p>
          <a:p>
            <a:pPr lvl="1"/>
            <a:r>
              <a:rPr lang="en-US" dirty="0"/>
              <a:t>Independent Validation is very important</a:t>
            </a:r>
          </a:p>
          <a:p>
            <a:pPr lvl="1"/>
            <a:r>
              <a:rPr lang="en-US" dirty="0"/>
              <a:t>Beware over-fitted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25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97C5CE-EA56-4994-8F6C-D2429ACF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Classification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143AC7-A6B6-41EC-9D28-1483793D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526" y="1931205"/>
            <a:ext cx="10515600" cy="4183289"/>
          </a:xfrm>
        </p:spPr>
        <p:txBody>
          <a:bodyPr/>
          <a:lstStyle/>
          <a:p>
            <a:r>
              <a:rPr lang="en-US" dirty="0"/>
              <a:t>Object/feature extraction</a:t>
            </a:r>
          </a:p>
          <a:p>
            <a:pPr lvl="1"/>
            <a:r>
              <a:rPr lang="en-US" dirty="0"/>
              <a:t>Sidewalks</a:t>
            </a:r>
          </a:p>
          <a:p>
            <a:pPr lvl="1"/>
            <a:r>
              <a:rPr lang="en-US" dirty="0"/>
              <a:t>Utility poles</a:t>
            </a:r>
          </a:p>
          <a:p>
            <a:pPr lvl="1"/>
            <a:r>
              <a:rPr lang="en-US" dirty="0"/>
              <a:t>Structures</a:t>
            </a:r>
          </a:p>
          <a:p>
            <a:pPr lvl="1"/>
            <a:r>
              <a:rPr lang="en-US" dirty="0"/>
              <a:t>Tree canopies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D7E1F-B694-4060-A08C-2C381411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73" y="2050673"/>
            <a:ext cx="6636494" cy="4218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63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07CFC3-C685-4C9E-A09E-F4EBDB45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AI Models for ArcGIS Pro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C31FB-8A83-4B82-8ECA-A0651017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52" y="1828803"/>
            <a:ext cx="9749425" cy="46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7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CD7B47-3E7B-4158-B7D7-C37699A38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Concerns and Ethics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BA24D8-B1E9-46E8-A18F-26C55CA8E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Privacy fence</a:t>
            </a:r>
          </a:p>
          <a:p>
            <a:pPr lvl="1"/>
            <a:r>
              <a:rPr lang="en-US" dirty="0"/>
              <a:t>County assessors</a:t>
            </a:r>
          </a:p>
          <a:p>
            <a:r>
              <a:rPr lang="en-US" dirty="0"/>
              <a:t>Energy consumption (ROI?)</a:t>
            </a:r>
          </a:p>
          <a:p>
            <a:r>
              <a:rPr lang="en-US" dirty="0"/>
              <a:t>Bill of Rights and the Fourth amendment</a:t>
            </a:r>
          </a:p>
          <a:p>
            <a:r>
              <a:rPr lang="en-US" dirty="0"/>
              <a:t>Patriot Act of 2001</a:t>
            </a:r>
          </a:p>
          <a:p>
            <a:r>
              <a:rPr lang="en-US" dirty="0"/>
              <a:t>Gorgon Stare and Wide Area Motion Imagery (WAMI)</a:t>
            </a:r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B3BB61-8975-4FEC-9B90-CD6F6E88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Palantir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73357C-FE8C-4D73-A3C9-A418E02D0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Began by Peter Thiel (PayPal) in 2003</a:t>
            </a:r>
          </a:p>
          <a:p>
            <a:r>
              <a:rPr lang="en-US" dirty="0"/>
              <a:t>Three primary components</a:t>
            </a:r>
          </a:p>
          <a:p>
            <a:pPr lvl="1"/>
            <a:r>
              <a:rPr lang="en-US" dirty="0"/>
              <a:t>Foundry (data mining, analytics, and logistics commercially provided as SaaS)</a:t>
            </a:r>
          </a:p>
          <a:p>
            <a:pPr lvl="1"/>
            <a:r>
              <a:rPr lang="en-US" dirty="0"/>
              <a:t>Gotham (government users intelligence, surveillance, etc.)</a:t>
            </a:r>
          </a:p>
          <a:p>
            <a:pPr lvl="1"/>
            <a:r>
              <a:rPr lang="en-US" dirty="0"/>
              <a:t>Apollo (real-time updates and platform management)</a:t>
            </a:r>
          </a:p>
          <a:p>
            <a:r>
              <a:rPr lang="en-US" dirty="0"/>
              <a:t>Integrated and connected with their AIP</a:t>
            </a:r>
          </a:p>
          <a:p>
            <a:r>
              <a:rPr lang="en-US" dirty="0"/>
              <a:t>Growing rapidly (e.g., $10B US Army Contract July 2025)</a:t>
            </a:r>
          </a:p>
        </p:txBody>
      </p:sp>
    </p:spTree>
    <p:extLst>
      <p:ext uri="{BB962C8B-B14F-4D97-AF65-F5344CB8AC3E}">
        <p14:creationId xmlns:p14="http://schemas.microsoft.com/office/powerpoint/2010/main" val="94492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A05765-2E3A-455A-B0E7-7DC09AA3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My Lifetime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A72C89-000D-4BD4-944F-C0DFEC03B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warned others about it, but never thought it would happen in my lifetime…</a:t>
            </a:r>
          </a:p>
        </p:txBody>
      </p:sp>
    </p:spTree>
    <p:extLst>
      <p:ext uri="{BB962C8B-B14F-4D97-AF65-F5344CB8AC3E}">
        <p14:creationId xmlns:p14="http://schemas.microsoft.com/office/powerpoint/2010/main" val="3598765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FD4AEB-72D6-4865-A6F1-42DA285C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8034D4-0CE3-4202-B9AD-989A42A90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94876"/>
            <a:ext cx="10515600" cy="4183289"/>
          </a:xfrm>
        </p:spPr>
        <p:txBody>
          <a:bodyPr/>
          <a:lstStyle/>
          <a:p>
            <a:r>
              <a:rPr lang="en-US" dirty="0"/>
              <a:t>AI is an emerging and rapidly advancing technology</a:t>
            </a:r>
          </a:p>
          <a:p>
            <a:r>
              <a:rPr lang="en-US" dirty="0"/>
              <a:t>Today, narrow AI (ANI) is the primary focus</a:t>
            </a:r>
          </a:p>
          <a:p>
            <a:r>
              <a:rPr lang="en-US" dirty="0"/>
              <a:t>Numerous spatial applications</a:t>
            </a:r>
          </a:p>
          <a:p>
            <a:r>
              <a:rPr lang="en-US" dirty="0"/>
              <a:t>Ethical considerations must not be overlooked</a:t>
            </a:r>
          </a:p>
        </p:txBody>
      </p:sp>
      <p:pic>
        <p:nvPicPr>
          <p:cNvPr id="9" name="Picture 4" descr="mjic1xe2[1]">
            <a:extLst>
              <a:ext uri="{FF2B5EF4-FFF2-40B4-BE49-F238E27FC236}">
                <a16:creationId xmlns:a16="http://schemas.microsoft.com/office/drawing/2014/main" id="{3C1016B7-8041-470A-BD01-994DCEC2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42061"/>
            <a:ext cx="21336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18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743" y="1689570"/>
            <a:ext cx="3428513" cy="379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6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8ED352-8C50-42D5-B34E-50C3473D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Types of AI Exist Today?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8AC6E6-81C7-42B8-82B8-D6DE465F7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Narrow AI</a:t>
            </a:r>
          </a:p>
          <a:p>
            <a:pPr lvl="1"/>
            <a:r>
              <a:rPr lang="en-US" dirty="0"/>
              <a:t>Also known as Weak AI and Artificial Narrow Intelligence (ANI)</a:t>
            </a:r>
          </a:p>
          <a:p>
            <a:pPr lvl="1"/>
            <a:r>
              <a:rPr lang="en-US" dirty="0"/>
              <a:t>Exists today</a:t>
            </a:r>
          </a:p>
          <a:p>
            <a:pPr lvl="1"/>
            <a:r>
              <a:rPr lang="en-US" dirty="0"/>
              <a:t>Performs a single (narrow) task very fast</a:t>
            </a:r>
          </a:p>
          <a:p>
            <a:r>
              <a:rPr lang="en-US" b="1" dirty="0"/>
              <a:t>General AI </a:t>
            </a:r>
          </a:p>
          <a:p>
            <a:pPr lvl="1"/>
            <a:r>
              <a:rPr lang="en-US" dirty="0"/>
              <a:t>Artificial General Intelligence (AGI)</a:t>
            </a:r>
          </a:p>
          <a:p>
            <a:pPr lvl="1"/>
            <a:r>
              <a:rPr lang="en-US" dirty="0"/>
              <a:t>Currently theoretical</a:t>
            </a:r>
          </a:p>
          <a:p>
            <a:r>
              <a:rPr lang="en-US" b="1" dirty="0"/>
              <a:t>Super AI</a:t>
            </a:r>
          </a:p>
          <a:p>
            <a:pPr lvl="1"/>
            <a:r>
              <a:rPr lang="en-US" dirty="0"/>
              <a:t>Theoretical/sci-fi (may never exist)</a:t>
            </a:r>
          </a:p>
        </p:txBody>
      </p:sp>
    </p:spTree>
    <p:extLst>
      <p:ext uri="{BB962C8B-B14F-4D97-AF65-F5344CB8AC3E}">
        <p14:creationId xmlns:p14="http://schemas.microsoft.com/office/powerpoint/2010/main" val="349521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B8D494-D2AE-4B3E-8D5D-FED909AF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Narrow AI (ANI)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07B7B7-D94B-469C-A96D-5A390A908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Image recognition</a:t>
            </a:r>
          </a:p>
          <a:p>
            <a:pPr lvl="1"/>
            <a:r>
              <a:rPr lang="en-US" dirty="0"/>
              <a:t>Identify objects and features</a:t>
            </a:r>
          </a:p>
          <a:p>
            <a:pPr lvl="1"/>
            <a:r>
              <a:rPr lang="en-US" dirty="0"/>
              <a:t>Facial recognition</a:t>
            </a:r>
          </a:p>
          <a:p>
            <a:r>
              <a:rPr lang="en-US" dirty="0"/>
              <a:t>Voice assistants </a:t>
            </a:r>
          </a:p>
          <a:p>
            <a:pPr lvl="1"/>
            <a:r>
              <a:rPr lang="en-US" dirty="0"/>
              <a:t>Siri and Alexa</a:t>
            </a:r>
          </a:p>
          <a:p>
            <a:r>
              <a:rPr lang="en-US" dirty="0"/>
              <a:t>Generative AI</a:t>
            </a:r>
          </a:p>
          <a:p>
            <a:pPr lvl="1"/>
            <a:r>
              <a:rPr lang="en-US" dirty="0"/>
              <a:t>Chat Bots</a:t>
            </a:r>
          </a:p>
          <a:p>
            <a:pPr lvl="1"/>
            <a:r>
              <a:rPr lang="en-US" dirty="0" err="1"/>
              <a:t>ChatGPT</a:t>
            </a:r>
            <a:r>
              <a:rPr lang="en-US" dirty="0"/>
              <a:t> (Generative Pre-trained Transformer)</a:t>
            </a:r>
          </a:p>
          <a:p>
            <a:pPr lvl="1"/>
            <a:r>
              <a:rPr lang="en-US" dirty="0"/>
              <a:t>Use Large Language Models (LLM)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8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095D8-7E86-43CC-BC30-17045B252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are Common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95363-E739-4293-A6DB-0E528E92D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primary ignition source of wildfires?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6A552-8347-4014-A932-69F7263347C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Do humans cause the majority of wildfires?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B0CE3-A3D7-419B-A415-E9FD11EF4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73583"/>
            <a:ext cx="5830114" cy="1009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391DE5-CAEE-47F5-843D-BF8AD89DE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3" y="2653855"/>
            <a:ext cx="5677692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F1F8C2-40D0-46E4-8C12-DEF8ED09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Hallucinations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BE1287-3B95-498C-B33E-DA6574B51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Mistakes or incorrect 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418FFD-C153-4FBF-A2CD-C68054E5F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33" y="2641410"/>
            <a:ext cx="6125227" cy="40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9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1BC197-2CA6-4144-AFFB-113CDA0B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AI New?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43D19B-3DDF-46A7-BB10-4A8BB6A74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earliest </a:t>
            </a:r>
            <a:r>
              <a:rPr lang="en-US" b="1" dirty="0"/>
              <a:t>Machine Learning </a:t>
            </a:r>
            <a:r>
              <a:rPr lang="en-US" dirty="0"/>
              <a:t>algorithms was an Artificial Neural Network (ANN) developed in 1958</a:t>
            </a:r>
          </a:p>
          <a:p>
            <a:pPr lvl="1"/>
            <a:r>
              <a:rPr lang="en-US" dirty="0"/>
              <a:t>The Perceptron developed by psychologist Frank Rosenblatt</a:t>
            </a:r>
          </a:p>
          <a:p>
            <a:r>
              <a:rPr lang="en-US" dirty="0"/>
              <a:t>Numerous advances and applications in image recognition (classification) were developed in the 1990’s</a:t>
            </a:r>
          </a:p>
          <a:p>
            <a:pPr lvl="1"/>
            <a:r>
              <a:rPr lang="en-US" dirty="0"/>
              <a:t>Multi-layer Perceptron (MLP)</a:t>
            </a:r>
          </a:p>
          <a:p>
            <a:pPr lvl="1"/>
            <a:r>
              <a:rPr lang="en-US" dirty="0"/>
              <a:t>Convolution Neural Network (CNN) </a:t>
            </a:r>
            <a:r>
              <a:rPr lang="en-US" b="1" dirty="0"/>
              <a:t>Deep Learning</a:t>
            </a:r>
          </a:p>
          <a:p>
            <a:pPr lvl="1"/>
            <a:r>
              <a:rPr lang="en-US" dirty="0"/>
              <a:t>Classification Tree and Decision Forests are types of </a:t>
            </a:r>
            <a:r>
              <a:rPr lang="en-US" b="1" dirty="0"/>
              <a:t>Machine Learning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8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EC97A4-7B90-4B13-A22B-1D77B7C9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58" y="1143003"/>
            <a:ext cx="11667994" cy="685800"/>
          </a:xfrm>
        </p:spPr>
        <p:txBody>
          <a:bodyPr/>
          <a:lstStyle/>
          <a:p>
            <a:r>
              <a:rPr lang="en-US" dirty="0"/>
              <a:t>AI, Machine Learning, and Deep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E5049-E7BA-473A-915C-0C430FEFF75F}"/>
              </a:ext>
            </a:extLst>
          </p:cNvPr>
          <p:cNvSpPr txBox="1"/>
          <p:nvPr/>
        </p:nvSpPr>
        <p:spPr>
          <a:xfrm>
            <a:off x="1603332" y="6267000"/>
            <a:ext cx="8119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https://www.edureka.co/blog/wp-content/uploads/2018/03/AI-vs-ML-vs-Deep-Learning.png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2FE02-AE2D-40F3-9CB3-E2C24BA4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20" y="2085617"/>
            <a:ext cx="8947759" cy="37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FF49EB-A251-478A-9212-315451D5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&amp; DL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77CB1-3329-49A2-80EC-0927F6D3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9" b="14433"/>
          <a:stretch/>
        </p:blipFill>
        <p:spPr>
          <a:xfrm>
            <a:off x="1916788" y="2029216"/>
            <a:ext cx="8020219" cy="3316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8C51DC-A163-4FA8-8C03-1ECAF850626F}"/>
              </a:ext>
            </a:extLst>
          </p:cNvPr>
          <p:cNvSpPr txBox="1"/>
          <p:nvPr/>
        </p:nvSpPr>
        <p:spPr>
          <a:xfrm>
            <a:off x="5079304" y="6251377"/>
            <a:ext cx="5373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</a:t>
            </a:r>
            <a:r>
              <a:rPr lang="en-US" dirty="0" err="1"/>
              <a:t>GEOTalks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82210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4A5BC64-FC71-4CB3-A754-FDE7F254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Sensing Image Classification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C9C6C8-34D2-4A31-8EAF-9C95304EE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619" y="1956257"/>
            <a:ext cx="10815181" cy="4183289"/>
          </a:xfrm>
        </p:spPr>
        <p:txBody>
          <a:bodyPr/>
          <a:lstStyle/>
          <a:p>
            <a:r>
              <a:rPr lang="en-US" dirty="0"/>
              <a:t>Common application in GIS</a:t>
            </a:r>
          </a:p>
          <a:p>
            <a:r>
              <a:rPr lang="en-US" dirty="0"/>
              <a:t>Originally Unsupervised Classifiers were used</a:t>
            </a:r>
          </a:p>
          <a:p>
            <a:pPr lvl="1"/>
            <a:r>
              <a:rPr lang="en-US" dirty="0"/>
              <a:t>Clustering based on spectral signatures</a:t>
            </a:r>
          </a:p>
          <a:p>
            <a:r>
              <a:rPr lang="en-US" dirty="0"/>
              <a:t>Later, single iteration Supervised Classifications were developed</a:t>
            </a:r>
          </a:p>
          <a:p>
            <a:pPr lvl="1"/>
            <a:r>
              <a:rPr lang="en-US" dirty="0"/>
              <a:t>Pixels that match the mean value of a training pixel were considered the same class as the training pixel</a:t>
            </a:r>
          </a:p>
          <a:p>
            <a:pPr lvl="1"/>
            <a:r>
              <a:rPr lang="en-US" dirty="0"/>
              <a:t>Minimum Distance to Mean, Parallelepiped, and Maximum Likelihood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0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505</Words>
  <Application>Microsoft Office PowerPoint</Application>
  <PresentationFormat>Widescreen</PresentationFormat>
  <Paragraphs>86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Roboto</vt:lpstr>
      <vt:lpstr>Roboto Slab</vt:lpstr>
      <vt:lpstr>Office Theme</vt:lpstr>
      <vt:lpstr>Emerging Artificial Intelligence</vt:lpstr>
      <vt:lpstr>What Types of AI Exist Today?</vt:lpstr>
      <vt:lpstr>Types of Narrow AI (ANI)</vt:lpstr>
      <vt:lpstr>Mistakes are Common </vt:lpstr>
      <vt:lpstr>AI Hallucinations</vt:lpstr>
      <vt:lpstr>Is AI New?</vt:lpstr>
      <vt:lpstr>AI, Machine Learning, and Deep Learning</vt:lpstr>
      <vt:lpstr>ML &amp; DL</vt:lpstr>
      <vt:lpstr>Remote Sensing Image Classification</vt:lpstr>
      <vt:lpstr>Today…</vt:lpstr>
      <vt:lpstr>Beyond Classification</vt:lpstr>
      <vt:lpstr>Pre-Trained AI Models for ArcGIS Pro</vt:lpstr>
      <vt:lpstr>AI Concerns and Ethics</vt:lpstr>
      <vt:lpstr>Rise of Palantir</vt:lpstr>
      <vt:lpstr>In My Lifetime</vt:lpstr>
      <vt:lpstr>Key Concepts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GIS Data Life Cycle</dc:title>
  <dc:creator>Microsoft Office User</dc:creator>
  <cp:lastModifiedBy>Administrator</cp:lastModifiedBy>
  <cp:revision>74</cp:revision>
  <dcterms:created xsi:type="dcterms:W3CDTF">2019-07-31T20:40:14Z</dcterms:created>
  <dcterms:modified xsi:type="dcterms:W3CDTF">2025-08-14T20:05:30Z</dcterms:modified>
</cp:coreProperties>
</file>