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87" r:id="rId1"/>
  </p:sldMasterIdLst>
  <p:notesMasterIdLst>
    <p:notesMasterId r:id="rId30"/>
  </p:notesMasterIdLst>
  <p:handoutMasterIdLst>
    <p:handoutMasterId r:id="rId31"/>
  </p:handoutMasterIdLst>
  <p:sldIdLst>
    <p:sldId id="256" r:id="rId2"/>
    <p:sldId id="27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2" r:id="rId18"/>
    <p:sldId id="275" r:id="rId19"/>
    <p:sldId id="321" r:id="rId20"/>
    <p:sldId id="322" r:id="rId21"/>
    <p:sldId id="323" r:id="rId22"/>
    <p:sldId id="324" r:id="rId23"/>
    <p:sldId id="326" r:id="rId24"/>
    <p:sldId id="325" r:id="rId25"/>
    <p:sldId id="327" r:id="rId26"/>
    <p:sldId id="274" r:id="rId27"/>
    <p:sldId id="320" r:id="rId28"/>
    <p:sldId id="271" r:id="rId29"/>
  </p:sldIdLst>
  <p:sldSz cx="9144000" cy="5715000" type="screen16x10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33"/>
    <a:srgbClr val="FF0000"/>
    <a:srgbClr val="6666FF"/>
    <a:srgbClr val="FFFF66"/>
    <a:srgbClr val="FF3399"/>
    <a:srgbClr val="99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82" d="100"/>
          <a:sy n="182" d="100"/>
        </p:scale>
        <p:origin x="1194" y="156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lIns="96659" tIns="48330" rIns="96659" bIns="48330" rtlCol="0"/>
          <a:lstStyle>
            <a:lvl1pPr algn="l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lIns="96659" tIns="48330" rIns="96659" bIns="48330" rtlCol="0"/>
          <a:lstStyle>
            <a:lvl1pPr algn="r">
              <a:defRPr sz="1300"/>
            </a:lvl1pPr>
          </a:lstStyle>
          <a:p>
            <a:pPr>
              <a:defRPr/>
            </a:pPr>
            <a:fld id="{0D27177C-C035-44FB-8715-A84685BA9032}" type="datetimeFigureOut">
              <a:rPr lang="en-US"/>
              <a:pPr>
                <a:defRPr/>
              </a:pPr>
              <a:t>7/28/2025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8600"/>
            <a:ext cx="3170238" cy="481013"/>
          </a:xfrm>
          <a:prstGeom prst="rect">
            <a:avLst/>
          </a:prstGeom>
        </p:spPr>
        <p:txBody>
          <a:bodyPr vert="horz" lIns="96659" tIns="48330" rIns="96659" bIns="48330" rtlCol="0" anchor="b"/>
          <a:lstStyle>
            <a:lvl1pPr algn="l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18600"/>
            <a:ext cx="3170238" cy="481013"/>
          </a:xfrm>
          <a:prstGeom prst="rect">
            <a:avLst/>
          </a:prstGeom>
        </p:spPr>
        <p:txBody>
          <a:bodyPr vert="horz" lIns="96659" tIns="48330" rIns="96659" bIns="48330" rtlCol="0" anchor="b"/>
          <a:lstStyle>
            <a:lvl1pPr algn="r">
              <a:defRPr sz="1300"/>
            </a:lvl1pPr>
          </a:lstStyle>
          <a:p>
            <a:pPr>
              <a:defRPr/>
            </a:pPr>
            <a:fld id="{8FF9F5B8-F433-417F-B47E-9B54707EF5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9833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lIns="96659" tIns="48330" rIns="96659" bIns="48330" rtlCol="0"/>
          <a:lstStyle>
            <a:lvl1pPr algn="l" eaLnBrk="0" hangingPunct="0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lIns="96659" tIns="48330" rIns="96659" bIns="48330" rtlCol="0"/>
          <a:lstStyle>
            <a:lvl1pPr algn="r" eaLnBrk="0" hangingPunct="0">
              <a:defRPr sz="1300"/>
            </a:lvl1pPr>
          </a:lstStyle>
          <a:p>
            <a:pPr>
              <a:defRPr/>
            </a:pPr>
            <a:fld id="{91874BB9-FC71-4C1B-B10C-0F0B2F0164BF}" type="datetimeFigureOut">
              <a:rPr lang="en-US"/>
              <a:pPr>
                <a:defRPr/>
              </a:pPr>
              <a:t>7/28/2025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719138"/>
            <a:ext cx="575945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9" tIns="48330" rIns="96659" bIns="4833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21175"/>
          </a:xfrm>
          <a:prstGeom prst="rect">
            <a:avLst/>
          </a:prstGeom>
        </p:spPr>
        <p:txBody>
          <a:bodyPr vert="horz" lIns="96659" tIns="48330" rIns="96659" bIns="4833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8600"/>
            <a:ext cx="3170238" cy="481013"/>
          </a:xfrm>
          <a:prstGeom prst="rect">
            <a:avLst/>
          </a:prstGeom>
        </p:spPr>
        <p:txBody>
          <a:bodyPr vert="horz" lIns="96659" tIns="48330" rIns="96659" bIns="48330" rtlCol="0" anchor="b"/>
          <a:lstStyle>
            <a:lvl1pPr algn="l" eaLnBrk="0" hangingPunct="0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18600"/>
            <a:ext cx="3170238" cy="481013"/>
          </a:xfrm>
          <a:prstGeom prst="rect">
            <a:avLst/>
          </a:prstGeom>
        </p:spPr>
        <p:txBody>
          <a:bodyPr vert="horz" lIns="96659" tIns="48330" rIns="96659" bIns="48330" rtlCol="0" anchor="b"/>
          <a:lstStyle>
            <a:lvl1pPr algn="r" eaLnBrk="0" hangingPunct="0">
              <a:defRPr sz="1300"/>
            </a:lvl1pPr>
          </a:lstStyle>
          <a:p>
            <a:pPr>
              <a:defRPr/>
            </a:pPr>
            <a:fld id="{46FBC1D0-6C02-4101-A099-A0AD657C8D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3809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5805E417-7B1F-4323-9699-E3EBC2F71E91}" type="slidenum">
              <a:rPr lang="en-US" sz="1300" smtClean="0"/>
              <a:pPr/>
              <a:t>1</a:t>
            </a:fld>
            <a:endParaRPr lang="en-US" sz="1300"/>
          </a:p>
        </p:txBody>
      </p:sp>
    </p:spTree>
    <p:extLst>
      <p:ext uri="{BB962C8B-B14F-4D97-AF65-F5344CB8AC3E}">
        <p14:creationId xmlns:p14="http://schemas.microsoft.com/office/powerpoint/2010/main" val="41674946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/>
              <a:t>ODBC = open database connectivity</a:t>
            </a:r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20282BF4-58E4-4509-9AED-81377A9D8F43}" type="slidenum">
              <a:rPr lang="en-US" sz="1300" smtClean="0"/>
              <a:pPr/>
              <a:t>4</a:t>
            </a:fld>
            <a:endParaRPr lang="en-US" sz="1300"/>
          </a:p>
        </p:txBody>
      </p:sp>
    </p:spTree>
    <p:extLst>
      <p:ext uri="{BB962C8B-B14F-4D97-AF65-F5344CB8AC3E}">
        <p14:creationId xmlns:p14="http://schemas.microsoft.com/office/powerpoint/2010/main" val="8996875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/>
              <a:t>The * is where we enumerate the attributes or fields we want to have returned to us. In this case we want to see all fields.</a:t>
            </a:r>
          </a:p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36865CC2-46CA-4BC9-A147-4318DB4E8DF7}" type="slidenum">
              <a:rPr lang="en-US" sz="1300" smtClean="0"/>
              <a:pPr/>
              <a:t>5</a:t>
            </a:fld>
            <a:endParaRPr lang="en-US" sz="1300"/>
          </a:p>
        </p:txBody>
      </p:sp>
    </p:spTree>
    <p:extLst>
      <p:ext uri="{BB962C8B-B14F-4D97-AF65-F5344CB8AC3E}">
        <p14:creationId xmlns:p14="http://schemas.microsoft.com/office/powerpoint/2010/main" val="3203838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/>
              <a:t>REVIEW SLIDE THEN…</a:t>
            </a:r>
          </a:p>
          <a:p>
            <a:pPr eaLnBrk="1" hangingPunct="1">
              <a:spcBef>
                <a:spcPct val="0"/>
              </a:spcBef>
            </a:pPr>
            <a:r>
              <a:rPr lang="en-US"/>
              <a:t>In the previous SQL statement, since we did not use a WHERE CLAUSE all records were retrieved.</a:t>
            </a: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12C486D9-0080-4221-87F8-AF947E245910}" type="slidenum">
              <a:rPr lang="en-US" sz="1300" smtClean="0"/>
              <a:pPr/>
              <a:t>6</a:t>
            </a:fld>
            <a:endParaRPr lang="en-US" sz="1300"/>
          </a:p>
        </p:txBody>
      </p:sp>
    </p:spTree>
    <p:extLst>
      <p:ext uri="{BB962C8B-B14F-4D97-AF65-F5344CB8AC3E}">
        <p14:creationId xmlns:p14="http://schemas.microsoft.com/office/powerpoint/2010/main" val="8234226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/>
              <a:t>The AND operator retrieves a record if ALL conditions listed are true. </a:t>
            </a:r>
          </a:p>
          <a:p>
            <a:pPr eaLnBrk="1" hangingPunct="1">
              <a:spcBef>
                <a:spcPct val="0"/>
              </a:spcBef>
            </a:pPr>
            <a:r>
              <a:rPr lang="en-US"/>
              <a:t>The OR operator retrieves a record if ANY of the conditions listed are true.</a:t>
            </a:r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E4F68B8A-7914-4787-914F-8BD6D221020E}" type="slidenum">
              <a:rPr lang="en-US" sz="1300" smtClean="0"/>
              <a:pPr/>
              <a:t>10</a:t>
            </a:fld>
            <a:endParaRPr lang="en-US" sz="1300"/>
          </a:p>
        </p:txBody>
      </p:sp>
    </p:spTree>
    <p:extLst>
      <p:ext uri="{BB962C8B-B14F-4D97-AF65-F5344CB8AC3E}">
        <p14:creationId xmlns:p14="http://schemas.microsoft.com/office/powerpoint/2010/main" val="26324864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/>
              <a:t>Notice, that both expressions must be complete and able to “stand-alone”…we cannot write CITY_NAME = ‘Pocatello’ OR ‘Blackfoot’ since the second expression (‘Blackfoot’) is incomplete…it is not a well formed conditional operator expression.</a:t>
            </a:r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013D039A-4BEB-4382-A95F-750E5071F235}" type="slidenum">
              <a:rPr lang="en-US" sz="1300" smtClean="0"/>
              <a:pPr/>
              <a:t>11</a:t>
            </a:fld>
            <a:endParaRPr lang="en-US" sz="1300"/>
          </a:p>
        </p:txBody>
      </p:sp>
    </p:spTree>
    <p:extLst>
      <p:ext uri="{BB962C8B-B14F-4D97-AF65-F5344CB8AC3E}">
        <p14:creationId xmlns:p14="http://schemas.microsoft.com/office/powerpoint/2010/main" val="42723445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/>
              <a:t>This is the contents of a GDB in MS Access.</a:t>
            </a:r>
          </a:p>
          <a:p>
            <a:endParaRPr lang="en-US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5D12E480-6728-4D6C-8D69-E211F2230DEA}" type="slidenum">
              <a:rPr lang="en-US" sz="1300" smtClean="0"/>
              <a:pPr/>
              <a:t>16</a:t>
            </a:fld>
            <a:endParaRPr lang="en-US" sz="1300"/>
          </a:p>
        </p:txBody>
      </p:sp>
    </p:spTree>
    <p:extLst>
      <p:ext uri="{BB962C8B-B14F-4D97-AF65-F5344CB8AC3E}">
        <p14:creationId xmlns:p14="http://schemas.microsoft.com/office/powerpoint/2010/main" val="41068934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5EF9CFC5-9BC6-4545-8577-74FFCCE80B77}" type="slidenum">
              <a:rPr lang="en-US" sz="1300" smtClean="0"/>
              <a:pPr/>
              <a:t>26</a:t>
            </a:fld>
            <a:endParaRPr lang="en-US" sz="130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8712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4792CA9-6BAA-4BA5-8895-90194CE4970A}" type="datetimeFigureOut">
              <a:rPr lang="en-US" smtClean="0"/>
              <a:t>7/28/2025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07201CE-D355-4ADF-B2F2-AC56B2AD0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2798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4792CA9-6BAA-4BA5-8895-90194CE4970A}" type="datetimeFigureOut">
              <a:rPr lang="en-US" smtClean="0"/>
              <a:t>7/28/2025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07201CE-D355-4ADF-B2F2-AC56B2AD0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4019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4792CA9-6BAA-4BA5-8895-90194CE4970A}" type="datetimeFigureOut">
              <a:rPr lang="en-US" smtClean="0"/>
              <a:t>7/28/2025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07201CE-D355-4ADF-B2F2-AC56B2AD0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5270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44500"/>
            <a:ext cx="7772400" cy="9525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651000"/>
            <a:ext cx="3810000" cy="3429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51000"/>
            <a:ext cx="3810000" cy="1651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429000"/>
            <a:ext cx="3810000" cy="1651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703533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4792CA9-6BAA-4BA5-8895-90194CE4970A}" type="datetimeFigureOut">
              <a:rPr lang="en-US" smtClean="0"/>
              <a:t>7/28/2025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07201CE-D355-4ADF-B2F2-AC56B2AD0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0870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4792CA9-6BAA-4BA5-8895-90194CE4970A}" type="datetimeFigureOut">
              <a:rPr lang="en-US" smtClean="0"/>
              <a:t>7/28/2025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07201CE-D355-4ADF-B2F2-AC56B2AD0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6484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4792CA9-6BAA-4BA5-8895-90194CE4970A}" type="datetimeFigureOut">
              <a:rPr lang="en-US" smtClean="0"/>
              <a:t>7/28/2025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07201CE-D355-4ADF-B2F2-AC56B2AD0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1138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4792CA9-6BAA-4BA5-8895-90194CE4970A}" type="datetimeFigureOut">
              <a:rPr lang="en-US" smtClean="0"/>
              <a:t>7/28/2025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07201CE-D355-4ADF-B2F2-AC56B2AD0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7685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4792CA9-6BAA-4BA5-8895-90194CE4970A}" type="datetimeFigureOut">
              <a:rPr lang="en-US" smtClean="0"/>
              <a:t>7/28/2025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07201CE-D355-4ADF-B2F2-AC56B2AD0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3471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4792CA9-6BAA-4BA5-8895-90194CE4970A}" type="datetimeFigureOut">
              <a:rPr lang="en-US" smtClean="0"/>
              <a:t>7/28/2025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07201CE-D355-4ADF-B2F2-AC56B2AD0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0929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8"/>
            <a:ext cx="3008313" cy="3909219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4792CA9-6BAA-4BA5-8895-90194CE4970A}" type="datetimeFigureOut">
              <a:rPr lang="en-US" smtClean="0"/>
              <a:t>7/28/2025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07201CE-D355-4ADF-B2F2-AC56B2AD0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5749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4792CA9-6BAA-4BA5-8895-90194CE4970A}" type="datetimeFigureOut">
              <a:rPr lang="en-US" smtClean="0"/>
              <a:t>7/28/2025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07201CE-D355-4ADF-B2F2-AC56B2AD0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3254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New-PowerPointBKGD-light.psd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28865"/>
            <a:ext cx="82296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333501"/>
            <a:ext cx="8229600" cy="37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0027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789" r:id="rId2"/>
    <p:sldLayoutId id="2147483790" r:id="rId3"/>
    <p:sldLayoutId id="2147483791" r:id="rId4"/>
    <p:sldLayoutId id="2147483792" r:id="rId5"/>
    <p:sldLayoutId id="2147483793" r:id="rId6"/>
    <p:sldLayoutId id="2147483794" r:id="rId7"/>
    <p:sldLayoutId id="2147483795" r:id="rId8"/>
    <p:sldLayoutId id="2147483796" r:id="rId9"/>
    <p:sldLayoutId id="2147483797" r:id="rId10"/>
    <p:sldLayoutId id="2147483798" r:id="rId11"/>
    <p:sldLayoutId id="2147483799" r:id="rId12"/>
  </p:sldLayoutIdLst>
  <p:txStyles>
    <p:titleStyle>
      <a:lvl1pPr algn="ctr" defTabSz="342900" rtl="0" eaLnBrk="1" fontAlgn="base" hangingPunct="1">
        <a:spcBef>
          <a:spcPct val="0"/>
        </a:spcBef>
        <a:spcAft>
          <a:spcPct val="0"/>
        </a:spcAft>
        <a:defRPr sz="3300" kern="1200">
          <a:solidFill>
            <a:srgbClr val="F47920"/>
          </a:solidFill>
          <a:latin typeface="+mj-lt"/>
          <a:ea typeface="ＭＳ Ｐゴシック" pitchFamily="-110" charset="-128"/>
          <a:cs typeface="ＭＳ Ｐゴシック" pitchFamily="-110" charset="-128"/>
        </a:defRPr>
      </a:lvl1pPr>
      <a:lvl2pPr algn="ctr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2pPr>
      <a:lvl3pPr algn="ctr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3pPr>
      <a:lvl4pPr algn="ctr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4pPr>
      <a:lvl5pPr algn="ctr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5pPr>
      <a:lvl6pPr marL="342900" algn="ctr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6pPr>
      <a:lvl7pPr marL="685800" algn="ctr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7pPr>
      <a:lvl8pPr marL="1028700" algn="ctr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8pPr>
      <a:lvl9pPr marL="1371600" algn="ctr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9pPr>
    </p:titleStyle>
    <p:bodyStyle>
      <a:lvl1pPr marL="257175" indent="-257175" algn="l" defTabSz="342900" rtl="0" eaLnBrk="1" fontAlgn="base" hangingPunct="1">
        <a:spcBef>
          <a:spcPct val="20000"/>
        </a:spcBef>
        <a:spcAft>
          <a:spcPct val="0"/>
        </a:spcAft>
        <a:buFont typeface="Arial" pitchFamily="-110" charset="0"/>
        <a:buChar char="•"/>
        <a:defRPr sz="2400" kern="1200">
          <a:solidFill>
            <a:schemeClr val="bg1">
              <a:lumMod val="50000"/>
            </a:schemeClr>
          </a:solidFill>
          <a:latin typeface="+mn-lt"/>
          <a:ea typeface="ＭＳ Ｐゴシック" pitchFamily="-110" charset="-128"/>
          <a:cs typeface="ＭＳ Ｐゴシック" pitchFamily="-110" charset="-128"/>
        </a:defRPr>
      </a:lvl1pPr>
      <a:lvl2pPr marL="557213" indent="-214313" algn="l" defTabSz="342900" rtl="0" eaLnBrk="1" fontAlgn="base" hangingPunct="1">
        <a:spcBef>
          <a:spcPct val="20000"/>
        </a:spcBef>
        <a:spcAft>
          <a:spcPct val="0"/>
        </a:spcAft>
        <a:buFont typeface="Arial" pitchFamily="-110" charset="0"/>
        <a:buChar char="–"/>
        <a:defRPr sz="2100" kern="1200">
          <a:solidFill>
            <a:schemeClr val="tx1">
              <a:lumMod val="50000"/>
              <a:lumOff val="50000"/>
            </a:schemeClr>
          </a:solidFill>
          <a:latin typeface="+mn-lt"/>
          <a:ea typeface="ＭＳ Ｐゴシック" pitchFamily="-110" charset="-128"/>
          <a:cs typeface="+mn-cs"/>
        </a:defRPr>
      </a:lvl2pPr>
      <a:lvl3pPr marL="857250" indent="-171450" algn="l" defTabSz="342900" rtl="0" eaLnBrk="1" fontAlgn="base" hangingPunct="1">
        <a:spcBef>
          <a:spcPct val="20000"/>
        </a:spcBef>
        <a:spcAft>
          <a:spcPct val="0"/>
        </a:spcAft>
        <a:buFont typeface="Arial" pitchFamily="-110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ＭＳ Ｐゴシック" pitchFamily="-110" charset="-128"/>
          <a:cs typeface="+mn-cs"/>
        </a:defRPr>
      </a:lvl3pPr>
      <a:lvl4pPr marL="1200150" indent="-171450" algn="l" defTabSz="342900" rtl="0" eaLnBrk="1" fontAlgn="base" hangingPunct="1">
        <a:spcBef>
          <a:spcPct val="20000"/>
        </a:spcBef>
        <a:spcAft>
          <a:spcPct val="0"/>
        </a:spcAft>
        <a:buFont typeface="Arial" pitchFamily="-110" charset="0"/>
        <a:buChar char="–"/>
        <a:defRPr sz="1500" kern="1200">
          <a:solidFill>
            <a:schemeClr val="tx1">
              <a:lumMod val="50000"/>
              <a:lumOff val="50000"/>
            </a:schemeClr>
          </a:solidFill>
          <a:latin typeface="+mn-lt"/>
          <a:ea typeface="ＭＳ Ｐゴシック" pitchFamily="-110" charset="-128"/>
          <a:cs typeface="+mn-cs"/>
        </a:defRPr>
      </a:lvl4pPr>
      <a:lvl5pPr marL="1543050" indent="-171450" algn="l" defTabSz="342900" rtl="0" eaLnBrk="1" fontAlgn="base" hangingPunct="1">
        <a:spcBef>
          <a:spcPct val="20000"/>
        </a:spcBef>
        <a:spcAft>
          <a:spcPct val="0"/>
        </a:spcAft>
        <a:buFont typeface="Arial" pitchFamily="-110" charset="0"/>
        <a:buChar char="»"/>
        <a:defRPr sz="1500" kern="1200">
          <a:solidFill>
            <a:schemeClr val="tx1">
              <a:lumMod val="50000"/>
              <a:lumOff val="50000"/>
            </a:schemeClr>
          </a:solidFill>
          <a:latin typeface="+mn-lt"/>
          <a:ea typeface="ＭＳ Ｐゴシック" pitchFamily="-110" charset="-128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1485900"/>
            <a:ext cx="7772400" cy="1225021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SQL, SSQL, and</a:t>
            </a:r>
            <a:br>
              <a:rPr lang="en-US" sz="40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en-US" sz="40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GIS Data Architecture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219200" y="2857500"/>
            <a:ext cx="6400800" cy="146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defTabSz="3429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-110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pitchFamily="-110" charset="-128"/>
                <a:cs typeface="ＭＳ Ｐゴシック" pitchFamily="-110" charset="-128"/>
              </a:defRPr>
            </a:lvl1pPr>
            <a:lvl2pPr marL="342900" indent="0" algn="ctr" defTabSz="3429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-110" charset="0"/>
              <a:buNone/>
              <a:defRPr sz="21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pitchFamily="-110" charset="-128"/>
                <a:cs typeface="+mn-cs"/>
              </a:defRPr>
            </a:lvl2pPr>
            <a:lvl3pPr marL="685800" indent="0" algn="ctr" defTabSz="3429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-110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pitchFamily="-110" charset="-128"/>
                <a:cs typeface="+mn-cs"/>
              </a:defRPr>
            </a:lvl3pPr>
            <a:lvl4pPr marL="1028700" indent="0" algn="ctr" defTabSz="3429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-110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pitchFamily="-110" charset="-128"/>
                <a:cs typeface="+mn-cs"/>
              </a:defRPr>
            </a:lvl4pPr>
            <a:lvl5pPr marL="1371600" indent="0" algn="ctr" defTabSz="3429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-110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pitchFamily="-110" charset="-128"/>
                <a:cs typeface="+mn-cs"/>
              </a:defRPr>
            </a:lvl5pPr>
            <a:lvl6pPr marL="1714500" indent="0" algn="ctr" defTabSz="342900" rtl="0" eaLnBrk="1" latinLnBrk="0" hangingPunct="1">
              <a:spcBef>
                <a:spcPct val="20000"/>
              </a:spcBef>
              <a:buFont typeface="Arial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342900" rtl="0" eaLnBrk="1" latinLnBrk="0" hangingPunct="1">
              <a:spcBef>
                <a:spcPct val="20000"/>
              </a:spcBef>
              <a:buFont typeface="Arial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342900" rtl="0" eaLnBrk="1" latinLnBrk="0" hangingPunct="1">
              <a:spcBef>
                <a:spcPct val="20000"/>
              </a:spcBef>
              <a:buFont typeface="Arial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342900" rtl="0" eaLnBrk="1" latinLnBrk="0" hangingPunct="1">
              <a:spcBef>
                <a:spcPct val="20000"/>
              </a:spcBef>
              <a:buFont typeface="Arial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IT4GIS</a:t>
            </a:r>
          </a:p>
          <a:p>
            <a:r>
              <a:rPr lang="en-US" dirty="0"/>
              <a:t>Keith T. Weber, GISP</a:t>
            </a:r>
          </a:p>
          <a:p>
            <a:r>
              <a:rPr lang="en-US" dirty="0"/>
              <a:t>GIS Director</a:t>
            </a:r>
          </a:p>
          <a:p>
            <a:r>
              <a:rPr lang="en-US" dirty="0"/>
              <a:t>ISU-GIS Training and Research Center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We Can Use…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 </a:t>
            </a:r>
            <a:r>
              <a:rPr lang="en-US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Compound</a:t>
            </a:r>
            <a:r>
              <a:rPr lang="en-US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expression combining two or more simple expressions using either:</a:t>
            </a:r>
          </a:p>
          <a:p>
            <a:pPr lvl="1" eaLnBrk="1" hangingPunct="1"/>
            <a:r>
              <a:rPr lang="en-US" dirty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AND</a:t>
            </a:r>
          </a:p>
          <a:p>
            <a:pPr lvl="1" eaLnBrk="1" hangingPunct="1"/>
            <a:r>
              <a:rPr lang="en-US" dirty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OR</a:t>
            </a:r>
          </a:p>
          <a:p>
            <a:pPr eaLnBrk="1" hangingPunct="1"/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 our example, which shall we use?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181934"/>
            <a:ext cx="6324600" cy="3771636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rgbClr val="FF3399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SELECT</a:t>
            </a:r>
            <a:r>
              <a:rPr lang="en-US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* from </a:t>
            </a:r>
            <a:r>
              <a:rPr lang="en-US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database.table</a:t>
            </a:r>
            <a:r>
              <a:rPr lang="en-US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>
                <a:solidFill>
                  <a:srgbClr val="66FF33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WHERE</a:t>
            </a:r>
            <a:r>
              <a:rPr lang="en-US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</a:p>
          <a:p>
            <a:pPr marL="0" indent="0" eaLnBrk="1" hangingPunct="1">
              <a:buNone/>
              <a:defRPr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CITY_NAME = ‘Pocatello’ </a:t>
            </a:r>
          </a:p>
          <a:p>
            <a:pPr eaLnBrk="1" hangingPunct="1">
              <a:buFontTx/>
              <a:buNone/>
              <a:defRPr/>
            </a:pPr>
            <a:r>
              <a:rPr lang="en-US" dirty="0">
                <a:solidFill>
                  <a:schemeClr val="bg2">
                    <a:lumMod val="40000"/>
                    <a:lumOff val="6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		</a:t>
            </a:r>
            <a:r>
              <a:rPr lang="en-US" dirty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OR</a:t>
            </a:r>
            <a:r>
              <a:rPr lang="en-US" dirty="0">
                <a:solidFill>
                  <a:schemeClr val="bg2">
                    <a:lumMod val="40000"/>
                    <a:lumOff val="6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endParaRPr lang="en-US" dirty="0">
              <a:solidFill>
                <a:schemeClr val="bg1">
                  <a:lumMod val="6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buFontTx/>
              <a:buNone/>
              <a:defRPr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		CITY_NAME = ‘Blackfoot’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44500"/>
            <a:ext cx="7772400" cy="9525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Why OR?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Before a record (entity) is returned as a result of a query, the record must satisfy EACH </a:t>
            </a:r>
            <a:r>
              <a:rPr lang="en-US" dirty="0">
                <a:solidFill>
                  <a:srgbClr val="66FF33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WHERE</a:t>
            </a:r>
            <a:r>
              <a:rPr lang="en-US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clause if </a:t>
            </a:r>
            <a:r>
              <a:rPr lang="en-US" dirty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AND</a:t>
            </a:r>
            <a:r>
              <a:rPr lang="en-US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is used.</a:t>
            </a:r>
          </a:p>
          <a:p>
            <a:pPr eaLnBrk="1" hangingPunct="1"/>
            <a:r>
              <a:rPr lang="en-US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When </a:t>
            </a:r>
            <a:r>
              <a:rPr lang="en-US" dirty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OR</a:t>
            </a:r>
            <a:r>
              <a:rPr lang="en-US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is used, a record must satisfy only one of the </a:t>
            </a:r>
            <a:r>
              <a:rPr lang="en-US" dirty="0">
                <a:solidFill>
                  <a:srgbClr val="66FF33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WHERE</a:t>
            </a:r>
            <a:r>
              <a:rPr lang="en-US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clauses.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44500"/>
            <a:ext cx="7772400" cy="9525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This is SQL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What is </a:t>
            </a:r>
            <a:r>
              <a:rPr lang="en-US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SSQL</a:t>
            </a:r>
            <a:r>
              <a:rPr lang="en-US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?</a:t>
            </a:r>
          </a:p>
          <a:p>
            <a:pPr lvl="1"/>
            <a:r>
              <a:rPr lang="en-US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Spatial</a:t>
            </a:r>
            <a:r>
              <a:rPr lang="en-US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Structured Query Language</a:t>
            </a:r>
          </a:p>
          <a:p>
            <a:pPr lvl="1"/>
            <a:r>
              <a:rPr lang="en-US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Or SQL for </a:t>
            </a:r>
            <a:r>
              <a:rPr lang="en-US" u="sng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Spatially-enabled</a:t>
            </a:r>
            <a:r>
              <a:rPr lang="en-US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relational databases (i.e., object-relational databases)</a:t>
            </a:r>
          </a:p>
          <a:p>
            <a:pPr lvl="2"/>
            <a:r>
              <a:rPr lang="en-US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Informix</a:t>
            </a:r>
          </a:p>
          <a:p>
            <a:pPr lvl="2"/>
            <a:r>
              <a:rPr lang="en-US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Oracle</a:t>
            </a:r>
          </a:p>
          <a:p>
            <a:pPr lvl="2"/>
            <a:r>
              <a:rPr lang="en-US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IBM DB2</a:t>
            </a:r>
          </a:p>
          <a:p>
            <a:pPr lvl="2"/>
            <a:r>
              <a:rPr lang="en-US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MS SQL Server</a:t>
            </a:r>
            <a:endParaRPr lang="en-US" sz="28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lvl="2"/>
            <a:r>
              <a:rPr lang="en-US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PostGreSQL</a:t>
            </a:r>
            <a:endParaRPr lang="en-US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lvl="2"/>
            <a:r>
              <a:rPr lang="en-US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SQLite (</a:t>
            </a:r>
            <a:r>
              <a:rPr lang="en-US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GeoPackage</a:t>
            </a:r>
            <a:r>
              <a:rPr lang="en-US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An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rgbClr val="FF3399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SELECT</a:t>
            </a:r>
            <a:r>
              <a:rPr lang="en-US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i="1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residence.geometry</a:t>
            </a:r>
            <a:r>
              <a:rPr lang="en-US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</a:p>
          <a:p>
            <a:pPr eaLnBrk="1" hangingPunct="1">
              <a:buFontTx/>
              <a:buNone/>
              <a:defRPr/>
            </a:pPr>
            <a:r>
              <a:rPr lang="en-US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FROM residence </a:t>
            </a:r>
          </a:p>
          <a:p>
            <a:pPr eaLnBrk="1" hangingPunct="1">
              <a:buFontTx/>
              <a:buNone/>
              <a:defRPr/>
            </a:pPr>
            <a:r>
              <a:rPr lang="en-US" dirty="0">
                <a:solidFill>
                  <a:srgbClr val="66FF33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WHERE</a:t>
            </a:r>
            <a:r>
              <a:rPr lang="en-US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Type = ‘single family’</a:t>
            </a:r>
          </a:p>
          <a:p>
            <a:pPr eaLnBrk="1" hangingPunct="1">
              <a:buFontTx/>
              <a:buNone/>
              <a:defRPr/>
            </a:pPr>
            <a:endParaRPr lang="en-US" dirty="0">
              <a:solidFill>
                <a:schemeClr val="bg2">
                  <a:lumMod val="40000"/>
                  <a:lumOff val="6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buFontTx/>
              <a:buNone/>
              <a:defRPr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What is different about this expression? </a:t>
            </a:r>
          </a:p>
          <a:p>
            <a:pPr eaLnBrk="1" hangingPunct="1">
              <a:buFontTx/>
              <a:buNone/>
              <a:defRPr/>
            </a:pPr>
            <a:r>
              <a:rPr lang="en-US" dirty="0">
                <a:solidFill>
                  <a:schemeClr val="bg2">
                    <a:lumMod val="40000"/>
                    <a:lumOff val="6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	</a:t>
            </a:r>
            <a:r>
              <a:rPr lang="en-US" i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i="1" dirty="0" err="1">
                <a:solidFill>
                  <a:schemeClr val="bg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residence</a:t>
            </a:r>
            <a:r>
              <a:rPr lang="en-US" i="1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.geometry</a:t>
            </a:r>
            <a:endParaRPr lang="en-US" dirty="0">
              <a:solidFill>
                <a:schemeClr val="bg2">
                  <a:lumMod val="40000"/>
                  <a:lumOff val="6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Why is *</a:t>
            </a:r>
            <a:r>
              <a:rPr lang="en-US" sz="4000" i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.geometry  important?</a:t>
            </a:r>
            <a:endParaRPr lang="en-US" sz="40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685800" y="1333500"/>
            <a:ext cx="8610600" cy="3429000"/>
          </a:xfrm>
        </p:spPr>
        <p:txBody>
          <a:bodyPr/>
          <a:lstStyle/>
          <a:p>
            <a:r>
              <a:rPr lang="en-US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Until now, we have been returning all fields </a:t>
            </a:r>
          </a:p>
          <a:p>
            <a:pPr lvl="1"/>
            <a:r>
              <a:rPr lang="en-US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(SELECT * FROM…)</a:t>
            </a:r>
          </a:p>
          <a:p>
            <a:r>
              <a:rPr lang="en-US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*.geometry returns the </a:t>
            </a:r>
            <a:r>
              <a:rPr lang="en-US" i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geographic feature(s) </a:t>
            </a:r>
            <a:r>
              <a:rPr lang="en-US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as objects</a:t>
            </a:r>
          </a:p>
          <a:p>
            <a:r>
              <a:rPr lang="en-US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SSQL is used to select the geometry (.</a:t>
            </a:r>
            <a:r>
              <a:rPr lang="en-US" i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geometry</a:t>
            </a:r>
            <a:r>
              <a:rPr lang="en-US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 of the TABLE of interest (residence) from a spatially-enabled object-relational database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GIS Layers are Tables?</a:t>
            </a:r>
          </a:p>
        </p:txBody>
      </p:sp>
      <p:pic>
        <p:nvPicPr>
          <p:cNvPr id="17411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333500"/>
            <a:ext cx="7391400" cy="403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3924300" y="2298700"/>
            <a:ext cx="4457700" cy="830263"/>
            <a:chOff x="3924299" y="2759209"/>
            <a:chExt cx="4457701" cy="998078"/>
          </a:xfrm>
        </p:grpSpPr>
        <p:sp>
          <p:nvSpPr>
            <p:cNvPr id="17416" name="TextBox 3"/>
            <p:cNvSpPr txBox="1">
              <a:spLocks noChangeArrowheads="1"/>
            </p:cNvSpPr>
            <p:nvPr/>
          </p:nvSpPr>
          <p:spPr bwMode="auto">
            <a:xfrm>
              <a:off x="5791200" y="2759209"/>
              <a:ext cx="2590800" cy="9980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b="1"/>
                <a:t>Data type for Geometry</a:t>
              </a:r>
            </a:p>
          </p:txBody>
        </p:sp>
        <p:cxnSp>
          <p:nvCxnSpPr>
            <p:cNvPr id="17417" name="Straight Arrow Connector 5"/>
            <p:cNvCxnSpPr>
              <a:cxnSpLocks noChangeShapeType="1"/>
            </p:cNvCxnSpPr>
            <p:nvPr/>
          </p:nvCxnSpPr>
          <p:spPr bwMode="auto">
            <a:xfrm rot="10800000">
              <a:off x="3924299" y="3080661"/>
              <a:ext cx="2362200" cy="152400"/>
            </a:xfrm>
            <a:prstGeom prst="straightConnector1">
              <a:avLst/>
            </a:prstGeom>
            <a:noFill/>
            <a:ln w="31750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4267200" y="3175000"/>
            <a:ext cx="3048000" cy="1160463"/>
            <a:chOff x="4267200" y="3810000"/>
            <a:chExt cx="3048000" cy="1392071"/>
          </a:xfrm>
        </p:grpSpPr>
        <p:sp>
          <p:nvSpPr>
            <p:cNvPr id="17414" name="TextBox 7"/>
            <p:cNvSpPr txBox="1">
              <a:spLocks noChangeArrowheads="1"/>
            </p:cNvSpPr>
            <p:nvPr/>
          </p:nvSpPr>
          <p:spPr bwMode="auto">
            <a:xfrm>
              <a:off x="4267200" y="4648200"/>
              <a:ext cx="3048000" cy="5538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b="1"/>
                <a:t>Spatial Grid Extent</a:t>
              </a:r>
            </a:p>
          </p:txBody>
        </p:sp>
        <p:cxnSp>
          <p:nvCxnSpPr>
            <p:cNvPr id="17415" name="Straight Arrow Connector 9"/>
            <p:cNvCxnSpPr>
              <a:cxnSpLocks noChangeShapeType="1"/>
            </p:cNvCxnSpPr>
            <p:nvPr/>
          </p:nvCxnSpPr>
          <p:spPr bwMode="auto">
            <a:xfrm rot="16200000" flipV="1">
              <a:off x="4914900" y="4000500"/>
              <a:ext cx="914400" cy="533400"/>
            </a:xfrm>
            <a:prstGeom prst="straightConnector1">
              <a:avLst/>
            </a:prstGeom>
            <a:noFill/>
            <a:ln w="31750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27000"/>
            <a:ext cx="7772400" cy="952500"/>
          </a:xfrm>
        </p:spPr>
        <p:txBody>
          <a:bodyPr/>
          <a:lstStyle/>
          <a:p>
            <a:pPr>
              <a:defRPr/>
            </a:pPr>
            <a:r>
              <a:rPr lang="en-US" sz="40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Object Relational 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3810000" y="1651000"/>
            <a:ext cx="4648200" cy="3429000"/>
          </a:xfrm>
        </p:spPr>
        <p:txBody>
          <a:bodyPr/>
          <a:lstStyle/>
          <a:p>
            <a:r>
              <a:rPr lang="en-US" dirty="0"/>
              <a:t>OBJECTID inherited from Object class</a:t>
            </a:r>
          </a:p>
          <a:p>
            <a:r>
              <a:rPr lang="en-US" dirty="0"/>
              <a:t>SHAPE inherited from a class called Feature</a:t>
            </a:r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016000"/>
            <a:ext cx="3429000" cy="44545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2514600" y="3854758"/>
            <a:ext cx="5334000" cy="1161744"/>
            <a:chOff x="2514600" y="4625351"/>
            <a:chExt cx="5334000" cy="1395324"/>
          </a:xfrm>
          <a:noFill/>
        </p:grpSpPr>
        <p:sp>
          <p:nvSpPr>
            <p:cNvPr id="18438" name="TextBox 4"/>
            <p:cNvSpPr txBox="1">
              <a:spLocks noChangeArrowheads="1"/>
            </p:cNvSpPr>
            <p:nvPr/>
          </p:nvSpPr>
          <p:spPr bwMode="auto">
            <a:xfrm>
              <a:off x="5029200" y="4625351"/>
              <a:ext cx="2819400" cy="99719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This could be “Boundary”</a:t>
              </a:r>
              <a:r>
                <a:rPr lang="en-US" b="1" dirty="0">
                  <a:solidFill>
                    <a:schemeClr val="bg1"/>
                  </a:solidFill>
                </a:rPr>
                <a:t>”</a:t>
              </a:r>
            </a:p>
          </p:txBody>
        </p:sp>
        <p:cxnSp>
          <p:nvCxnSpPr>
            <p:cNvPr id="7" name="Straight Arrow Connector 6"/>
            <p:cNvCxnSpPr/>
            <p:nvPr/>
          </p:nvCxnSpPr>
          <p:spPr bwMode="auto">
            <a:xfrm flipH="1">
              <a:off x="2514600" y="5123948"/>
              <a:ext cx="2971800" cy="896727"/>
            </a:xfrm>
            <a:prstGeom prst="straightConnector1">
              <a:avLst/>
            </a:prstGeom>
            <a:grpFill/>
            <a:ln w="31750" cap="flat" cmpd="sng" algn="ctr">
              <a:solidFill>
                <a:schemeClr val="accent6">
                  <a:lumMod val="50000"/>
                </a:schemeClr>
              </a:solidFill>
              <a:prstDash val="solid"/>
              <a:round/>
              <a:headEnd type="none" w="med" len="med"/>
              <a:tailEnd type="arrow"/>
            </a:ln>
            <a:effectLst>
              <a:outerShdw blurRad="127000" dir="2700000" sx="110000" sy="110000" algn="tl" rotWithShape="0">
                <a:prstClr val="black">
                  <a:alpha val="73000"/>
                </a:prstClr>
              </a:outerShdw>
            </a:effectLst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i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Geometry</a:t>
            </a:r>
            <a:r>
              <a:rPr lang="en-US" sz="40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Data Type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We have talked a lot about the data types used to store traditional attributes (e.g., long integer, text, etc.)</a:t>
            </a:r>
          </a:p>
          <a:p>
            <a:r>
              <a:rPr lang="en-US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Recall, an ORDBMS can store OBJECTS natively</a:t>
            </a:r>
          </a:p>
          <a:p>
            <a:r>
              <a:rPr lang="en-US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What data type is used to store OBJECTS?</a:t>
            </a:r>
          </a:p>
        </p:txBody>
      </p:sp>
    </p:spTree>
    <p:extLst>
      <p:ext uri="{BB962C8B-B14F-4D97-AF65-F5344CB8AC3E}">
        <p14:creationId xmlns:p14="http://schemas.microsoft.com/office/powerpoint/2010/main" val="10187651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C143D1-62A7-4C04-A1F9-69F593437E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Speaking of Geometry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5F5F1D-C9E1-4DE7-AC3D-F01B4453A7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GIS data is all about geometry</a:t>
            </a:r>
          </a:p>
          <a:p>
            <a:pPr lvl="1"/>
            <a:r>
              <a:rPr lang="en-US" dirty="0"/>
              <a:t>Vector data is based on Cartesian Coordinates (named for René Descartes)</a:t>
            </a:r>
          </a:p>
          <a:p>
            <a:pPr lvl="1"/>
            <a:r>
              <a:rPr lang="en-US" dirty="0"/>
              <a:t>However, GIS is not Geometric Information Systems, but Geographic</a:t>
            </a:r>
          </a:p>
          <a:p>
            <a:pPr lvl="1"/>
            <a:r>
              <a:rPr lang="en-US" dirty="0"/>
              <a:t>Vector data are points, lines, and polygons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94582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Today’s Road Map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28700"/>
            <a:ext cx="8229600" cy="3771636"/>
          </a:xfrm>
        </p:spPr>
        <p:txBody>
          <a:bodyPr/>
          <a:lstStyle/>
          <a:p>
            <a:r>
              <a:rPr lang="en-US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We will be making some connections</a:t>
            </a:r>
          </a:p>
          <a:p>
            <a:r>
              <a:rPr lang="en-US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This presentation/discussion focuses on Spatial SQL or SSQL</a:t>
            </a:r>
          </a:p>
          <a:p>
            <a:r>
              <a:rPr lang="en-US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 this week’s exercise you will revisit some GIS fundamentals</a:t>
            </a:r>
          </a:p>
          <a:p>
            <a:pPr lvl="1"/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Data Structure (vector and raster)</a:t>
            </a:r>
          </a:p>
          <a:p>
            <a:pPr lvl="1"/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Objects in a Geodatabase </a:t>
            </a:r>
          </a:p>
          <a:p>
            <a:pPr lvl="1"/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Topology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64195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E9CFBB-4773-4D02-9DBD-9C486B6E16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Points, Lines, and Polygons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4C908E-8C3A-44BE-B308-3923317F0B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Understanding the fundamentals of data architecture is critical to being an effective GIS Analyst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EE90F2F8-451F-43C4-A94E-1DDCDD43770F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400300"/>
            <a:ext cx="2769395" cy="2639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F12D89F-CB61-4CFB-9A6A-355EE6C17A60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372156"/>
            <a:ext cx="3211287" cy="2790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FF80C223-3E00-4998-B1EC-2BD93B46D00E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220020"/>
            <a:ext cx="2971800" cy="2999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79728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7FCE18-8442-441B-AC95-6BD7C44194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How Are These Different?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64023C-AE1C-452B-8D42-590EE1E839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Besides the names used to describe these (points, lines, polygons, node, vertex), how does point layer </a:t>
            </a:r>
            <a:r>
              <a:rPr lang="en-US" b="1" dirty="0"/>
              <a:t>fundamentally</a:t>
            </a:r>
            <a:r>
              <a:rPr lang="en-US" dirty="0"/>
              <a:t> differ from a polygon layer?</a:t>
            </a:r>
          </a:p>
          <a:p>
            <a:pPr lvl="1"/>
            <a:r>
              <a:rPr lang="en-US" dirty="0"/>
              <a:t>Think about topology</a:t>
            </a:r>
          </a:p>
          <a:p>
            <a:pPr lvl="1"/>
            <a:r>
              <a:rPr lang="en-US" dirty="0"/>
              <a:t>Think about code/instruction to draw these geometries</a:t>
            </a:r>
          </a:p>
        </p:txBody>
      </p:sp>
    </p:spTree>
    <p:extLst>
      <p:ext uri="{BB962C8B-B14F-4D97-AF65-F5344CB8AC3E}">
        <p14:creationId xmlns:p14="http://schemas.microsoft.com/office/powerpoint/2010/main" val="14895671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2FE93E-0AB0-42D7-9355-315948239A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Raster Data (AKA, imagery)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B6B8A7-D3DD-468E-AFCA-E9F994E49B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57300"/>
            <a:ext cx="8229600" cy="3771636"/>
          </a:xfrm>
        </p:spPr>
        <p:txBody>
          <a:bodyPr/>
          <a:lstStyle/>
          <a:p>
            <a:r>
              <a:rPr lang="en-US" dirty="0"/>
              <a:t>Based on picture (</a:t>
            </a:r>
            <a:r>
              <a:rPr lang="en-US" b="1" dirty="0"/>
              <a:t>pix</a:t>
            </a:r>
            <a:r>
              <a:rPr lang="en-US" dirty="0"/>
              <a:t>) </a:t>
            </a:r>
            <a:r>
              <a:rPr lang="en-US" b="1" dirty="0"/>
              <a:t>el</a:t>
            </a:r>
            <a:r>
              <a:rPr lang="en-US" dirty="0"/>
              <a:t>ements (pixels)</a:t>
            </a:r>
          </a:p>
          <a:p>
            <a:pPr lvl="1"/>
            <a:r>
              <a:rPr lang="en-US" dirty="0"/>
              <a:t>All pixels (cells) have the exact same dimension (X Y)</a:t>
            </a:r>
          </a:p>
          <a:p>
            <a:r>
              <a:rPr lang="en-US" dirty="0"/>
              <a:t>Each pixel is discrete and identified by a single numeric value (no text)</a:t>
            </a:r>
          </a:p>
          <a:p>
            <a:r>
              <a:rPr lang="en-US" dirty="0"/>
              <a:t>Raster data can be:</a:t>
            </a:r>
          </a:p>
          <a:p>
            <a:pPr lvl="1"/>
            <a:r>
              <a:rPr lang="en-US" dirty="0"/>
              <a:t>Boolean (true (1), false (0))</a:t>
            </a:r>
          </a:p>
          <a:p>
            <a:pPr lvl="1"/>
            <a:r>
              <a:rPr lang="en-US" dirty="0"/>
              <a:t>Categorical (1 = water, 2 = grassland, 3 = forest)</a:t>
            </a:r>
          </a:p>
          <a:p>
            <a:pPr lvl="1"/>
            <a:r>
              <a:rPr lang="en-US" dirty="0"/>
              <a:t>Continuous (e.g., satellite imagery, elevation data)</a:t>
            </a:r>
          </a:p>
          <a:p>
            <a:r>
              <a:rPr lang="en-US" dirty="0"/>
              <a:t>All raster layers are rectangular in shape</a:t>
            </a:r>
          </a:p>
        </p:txBody>
      </p:sp>
    </p:spTree>
    <p:extLst>
      <p:ext uri="{BB962C8B-B14F-4D97-AF65-F5344CB8AC3E}">
        <p14:creationId xmlns:p14="http://schemas.microsoft.com/office/powerpoint/2010/main" val="21850307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A7A47F-82BF-4EFE-B11D-32B5155DBD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No Topology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8CF226-92E8-40CF-A970-CCEC33FC99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028700"/>
            <a:ext cx="8229600" cy="3771636"/>
          </a:xfrm>
        </p:spPr>
        <p:txBody>
          <a:bodyPr/>
          <a:lstStyle/>
          <a:p>
            <a:r>
              <a:rPr lang="en-US" b="1" dirty="0"/>
              <a:t>We</a:t>
            </a:r>
            <a:r>
              <a:rPr lang="en-US" dirty="0"/>
              <a:t> can see patches of pixels in the same land cover class</a:t>
            </a:r>
          </a:p>
          <a:p>
            <a:r>
              <a:rPr lang="en-US" dirty="0"/>
              <a:t>GIS (the </a:t>
            </a:r>
            <a:r>
              <a:rPr lang="en-US"/>
              <a:t>computer software) “</a:t>
            </a:r>
            <a:r>
              <a:rPr lang="en-US" dirty="0"/>
              <a:t>sees” individual pixels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025D934-2B32-4B79-AA2F-FACC094A7C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9729" y="2020066"/>
            <a:ext cx="4984541" cy="35433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480578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D17CEB-7698-4606-8047-79B87F2DCA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err="1"/>
              <a:t>NoData</a:t>
            </a:r>
            <a:r>
              <a:rPr lang="en-US" sz="4000" dirty="0"/>
              <a:t> Pixels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02A217-3B69-444D-BC96-D9072F00E8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Mathematically, </a:t>
            </a:r>
            <a:r>
              <a:rPr lang="en-US" b="1" dirty="0" err="1"/>
              <a:t>NoData</a:t>
            </a:r>
            <a:r>
              <a:rPr lang="en-US" dirty="0"/>
              <a:t> values are important to understand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C2562D3-B1AC-46D3-928E-60BDCE4BEAFC}"/>
              </a:ext>
            </a:extLst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2157253"/>
            <a:ext cx="4856163" cy="1400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226009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9E61A6-A9C2-41D8-9176-2778671CC0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Any Image Can Be </a:t>
            </a:r>
            <a:r>
              <a:rPr lang="en-US" sz="4000" i="1" dirty="0" err="1"/>
              <a:t>Georectified</a:t>
            </a:r>
            <a:endParaRPr lang="en-US" sz="4000" i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D1AB96-3A98-4D40-8386-CCCA35704E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409700"/>
            <a:ext cx="3810000" cy="3771636"/>
          </a:xfrm>
        </p:spPr>
        <p:txBody>
          <a:bodyPr/>
          <a:lstStyle/>
          <a:p>
            <a:r>
              <a:rPr lang="en-US" dirty="0"/>
              <a:t>How?</a:t>
            </a:r>
          </a:p>
          <a:p>
            <a:r>
              <a:rPr lang="en-US" dirty="0"/>
              <a:t>Create a </a:t>
            </a:r>
            <a:r>
              <a:rPr lang="en-US" b="1" dirty="0"/>
              <a:t>World File</a:t>
            </a:r>
          </a:p>
          <a:p>
            <a:pPr lvl="1"/>
            <a:r>
              <a:rPr lang="en-US" dirty="0"/>
              <a:t>TFW = TIFF World File </a:t>
            </a:r>
          </a:p>
          <a:p>
            <a:r>
              <a:rPr lang="en-US" dirty="0"/>
              <a:t>Raster layers are drawn beginning in the upper left corner of the image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3561C69-05C8-46AD-A9EF-34022E15BF6D}"/>
              </a:ext>
            </a:extLst>
          </p:cNvPr>
          <p:cNvSpPr txBox="1"/>
          <p:nvPr/>
        </p:nvSpPr>
        <p:spPr>
          <a:xfrm>
            <a:off x="4572000" y="1790700"/>
            <a:ext cx="3886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dirty="0">
                <a:latin typeface="Consolas" panose="020B0609020204030204" pitchFamily="49" charset="0"/>
              </a:rPr>
              <a:t>10.0000000000</a:t>
            </a:r>
          </a:p>
          <a:p>
            <a:r>
              <a:rPr lang="en-US" dirty="0">
                <a:latin typeface="Consolas" panose="020B0609020204030204" pitchFamily="49" charset="0"/>
              </a:rPr>
              <a:t>   0.0000000000</a:t>
            </a:r>
          </a:p>
          <a:p>
            <a:r>
              <a:rPr lang="en-US" dirty="0">
                <a:latin typeface="Consolas" panose="020B0609020204030204" pitchFamily="49" charset="0"/>
              </a:rPr>
              <a:t>   0.0000000000</a:t>
            </a:r>
          </a:p>
          <a:p>
            <a:r>
              <a:rPr lang="en-US" dirty="0">
                <a:latin typeface="Consolas" panose="020B0609020204030204" pitchFamily="49" charset="0"/>
              </a:rPr>
              <a:t>-10.0000000000</a:t>
            </a:r>
          </a:p>
          <a:p>
            <a:r>
              <a:rPr lang="en-US" dirty="0">
                <a:latin typeface="Consolas" panose="020B0609020204030204" pitchFamily="49" charset="0"/>
              </a:rPr>
              <a:t>-2354936.2630753890</a:t>
            </a:r>
          </a:p>
          <a:p>
            <a:r>
              <a:rPr lang="en-US" dirty="0">
                <a:latin typeface="Consolas" panose="020B0609020204030204" pitchFamily="49" charset="0"/>
              </a:rPr>
              <a:t> 3165585.7730424833</a:t>
            </a:r>
          </a:p>
        </p:txBody>
      </p:sp>
    </p:spTree>
    <p:extLst>
      <p:ext uri="{BB962C8B-B14F-4D97-AF65-F5344CB8AC3E}">
        <p14:creationId xmlns:p14="http://schemas.microsoft.com/office/powerpoint/2010/main" val="12992062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Key Concepts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841500"/>
            <a:ext cx="8763000" cy="3619500"/>
          </a:xfrm>
        </p:spPr>
        <p:txBody>
          <a:bodyPr/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SQL is highly structured</a:t>
            </a:r>
          </a:p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Spatial SQL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builds upon SQL but remains within the same general framework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SSQL requires an object relational, spatially-enabled database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*.geometry field is queried to return features… </a:t>
            </a: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Objects are stored in the table as LOB data (along with other attributes)</a:t>
            </a:r>
          </a:p>
          <a:p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Data architecture is important! </a:t>
            </a:r>
          </a:p>
        </p:txBody>
      </p:sp>
      <p:pic>
        <p:nvPicPr>
          <p:cNvPr id="20484" name="Picture 4" descr="mjic1xe2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0500"/>
            <a:ext cx="2133600" cy="144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C1316B-84C9-47A7-80FF-8A59FEB8F2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Professional Hints and Tips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27F455-C6FF-4FD1-894B-55E804CA93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Work Smarter not Harder	</a:t>
            </a:r>
          </a:p>
          <a:p>
            <a:pPr lvl="1"/>
            <a:r>
              <a:rPr lang="en-US" dirty="0"/>
              <a:t>Open DIR.txt in Excel and extract a list of file names</a:t>
            </a:r>
          </a:p>
        </p:txBody>
      </p:sp>
    </p:spTree>
    <p:extLst>
      <p:ext uri="{BB962C8B-B14F-4D97-AF65-F5344CB8AC3E}">
        <p14:creationId xmlns:p14="http://schemas.microsoft.com/office/powerpoint/2010/main" val="392278347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Questions?</a:t>
            </a:r>
          </a:p>
        </p:txBody>
      </p:sp>
      <p:pic>
        <p:nvPicPr>
          <p:cNvPr id="5" name="Picture 3" descr="j0245047[1]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200399" y="1172220"/>
            <a:ext cx="2829577" cy="3133079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44500"/>
            <a:ext cx="7772400" cy="9525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Definitions to get started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SQL   = Structured Query Language</a:t>
            </a:r>
          </a:p>
          <a:p>
            <a:pPr eaLnBrk="1" hangingPunct="1"/>
            <a:r>
              <a:rPr lang="en-US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SSQL = Spatial SQL</a:t>
            </a:r>
          </a:p>
          <a:p>
            <a:pPr eaLnBrk="1" hangingPunct="1"/>
            <a:r>
              <a:rPr lang="en-US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GPL   = Graphical Presentation Language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SQL- A Review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SQL is a simple language used to query (question) an ODBC-compliant database and retrieve data.</a:t>
            </a:r>
          </a:p>
          <a:p>
            <a:pPr lvl="1"/>
            <a:r>
              <a:rPr lang="en-US" b="1" u="sng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</a:t>
            </a:r>
            <a:r>
              <a:rPr lang="en-US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QL is </a:t>
            </a:r>
            <a:r>
              <a:rPr lang="en-US" i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not</a:t>
            </a:r>
            <a:r>
              <a:rPr lang="en-US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</a:t>
            </a:r>
            <a:r>
              <a:rPr lang="en-US" u="sng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</a:t>
            </a:r>
            <a:r>
              <a:rPr lang="en-US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imple or </a:t>
            </a:r>
            <a:r>
              <a:rPr lang="en-US" u="sng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</a:t>
            </a:r>
            <a:r>
              <a:rPr lang="en-US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tandard</a:t>
            </a:r>
          </a:p>
          <a:p>
            <a:pPr lvl="1"/>
            <a:r>
              <a:rPr lang="en-US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</a:t>
            </a:r>
            <a:r>
              <a:rPr lang="en-US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= structured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Structure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The most basic SQL statement is:</a:t>
            </a:r>
          </a:p>
          <a:p>
            <a:pPr lvl="1" eaLnBrk="1" hangingPunct="1"/>
            <a:r>
              <a:rPr lang="en-US" dirty="0">
                <a:solidFill>
                  <a:srgbClr val="FF3399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SELECT</a:t>
            </a:r>
            <a:r>
              <a:rPr lang="en-US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* from </a:t>
            </a:r>
            <a:r>
              <a:rPr lang="en-US" i="1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database.table</a:t>
            </a:r>
            <a:endParaRPr lang="en-US" i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/>
            <a:r>
              <a:rPr lang="en-US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Let’s dissect this statement</a:t>
            </a:r>
          </a:p>
          <a:p>
            <a:pPr lvl="1" eaLnBrk="1" hangingPunct="1"/>
            <a:r>
              <a:rPr lang="en-US" dirty="0">
                <a:solidFill>
                  <a:srgbClr val="FF3399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SELECT</a:t>
            </a:r>
            <a:r>
              <a:rPr lang="en-US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is the command</a:t>
            </a:r>
          </a:p>
          <a:p>
            <a:pPr lvl="1" eaLnBrk="1" hangingPunct="1"/>
            <a:r>
              <a:rPr lang="en-US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* is a wildcard = i.e., everything and anything</a:t>
            </a:r>
          </a:p>
          <a:p>
            <a:pPr lvl="1" eaLnBrk="1" hangingPunct="1"/>
            <a:r>
              <a:rPr lang="en-US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Database.table</a:t>
            </a:r>
            <a:r>
              <a:rPr lang="en-US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is the </a:t>
            </a:r>
            <a:r>
              <a:rPr lang="en-US" u="sng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target</a:t>
            </a:r>
            <a:r>
              <a:rPr lang="en-US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of the query</a:t>
            </a:r>
          </a:p>
          <a:p>
            <a:pPr lvl="1" eaLnBrk="1" hangingPunct="1"/>
            <a:endParaRPr lang="en-US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 Little More…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The previous SQL statement selected everything from a table</a:t>
            </a:r>
          </a:p>
          <a:p>
            <a:pPr eaLnBrk="1" hangingPunct="1"/>
            <a:r>
              <a:rPr lang="en-US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But, how do we select only a portion of a table?</a:t>
            </a:r>
          </a:p>
          <a:p>
            <a:pPr lvl="1" eaLnBrk="1" hangingPunct="1"/>
            <a:r>
              <a:rPr lang="en-US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The </a:t>
            </a:r>
            <a:r>
              <a:rPr lang="en-US" dirty="0">
                <a:solidFill>
                  <a:srgbClr val="66FF33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WHERE</a:t>
            </a:r>
            <a:r>
              <a:rPr lang="en-US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CLAUSE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WHERE CLAUSE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46348" y="1651000"/>
            <a:ext cx="5943600" cy="3429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rgbClr val="66FF33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WHERE</a:t>
            </a:r>
            <a:r>
              <a:rPr lang="en-US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i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conditional operator</a:t>
            </a:r>
          </a:p>
          <a:p>
            <a:pPr eaLnBrk="1" hangingPunct="1">
              <a:defRPr/>
            </a:pPr>
            <a:r>
              <a:rPr lang="en-US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For example:</a:t>
            </a:r>
          </a:p>
          <a:p>
            <a:pPr lvl="1" eaLnBrk="1" hangingPunct="1">
              <a:defRPr/>
            </a:pPr>
            <a:r>
              <a:rPr lang="en-US" dirty="0">
                <a:solidFill>
                  <a:srgbClr val="FF3399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SELECT</a:t>
            </a:r>
            <a:r>
              <a:rPr lang="en-US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* from </a:t>
            </a:r>
            <a:r>
              <a:rPr lang="en-US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database.table</a:t>
            </a:r>
            <a:r>
              <a:rPr lang="en-US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>
                <a:solidFill>
                  <a:srgbClr val="66FF33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WHERE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CITY_NAME = ‘Pocatello’</a:t>
            </a:r>
          </a:p>
        </p:txBody>
      </p:sp>
      <p:pic>
        <p:nvPicPr>
          <p:cNvPr id="8196" name="Picture 2" descr="C:\Program Files\Microsoft Office\MEDIA\CAGCAT10\j0183290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753268"/>
            <a:ext cx="1952625" cy="1745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4" descr="bear&#10;claw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339698"/>
            <a:ext cx="2270148" cy="1900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Types of Conditional Ops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609600" y="1257300"/>
            <a:ext cx="7772400" cy="3429000"/>
          </a:xfrm>
        </p:spPr>
        <p:txBody>
          <a:bodyPr/>
          <a:lstStyle/>
          <a:p>
            <a:pPr eaLnBrk="1" hangingPunct="1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Simple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(as in the previous example)</a:t>
            </a:r>
          </a:p>
          <a:p>
            <a:pPr eaLnBrk="1" hangingPunct="1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Compound</a:t>
            </a:r>
          </a:p>
          <a:p>
            <a:pPr lvl="1" eaLnBrk="1" hangingPunct="1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Let’s say we want to select and work with all records describing 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Pocatello and Blackfoot</a:t>
            </a:r>
          </a:p>
          <a:p>
            <a:pPr eaLnBrk="1" hangingPunct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We could select and work with them individually using two discrete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Simple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statements or use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Conditional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operators in a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Compound Expression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444500"/>
            <a:ext cx="8763000" cy="9525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Combining Statements using Conditional Operator Expressions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38300"/>
            <a:ext cx="8229600" cy="3771636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Instead of:</a:t>
            </a:r>
          </a:p>
          <a:p>
            <a:pPr lvl="1" eaLnBrk="1" hangingPunct="1">
              <a:defRPr/>
            </a:pPr>
            <a:r>
              <a:rPr lang="en-US" dirty="0">
                <a:solidFill>
                  <a:srgbClr val="FF3399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SELECT</a:t>
            </a:r>
            <a:r>
              <a:rPr lang="en-US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* from </a:t>
            </a:r>
            <a:r>
              <a:rPr lang="en-US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database.table</a:t>
            </a:r>
            <a:r>
              <a:rPr lang="en-US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>
                <a:solidFill>
                  <a:srgbClr val="66FF33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WHERE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</a:p>
          <a:p>
            <a:pPr marL="342900" lvl="1" indent="0" eaLnBrk="1" hangingPunct="1">
              <a:buNone/>
              <a:defRPr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CITY_NAME = ‘Pocatello’</a:t>
            </a:r>
          </a:p>
          <a:p>
            <a:pPr lvl="1" eaLnBrk="1" hangingPunct="1">
              <a:defRPr/>
            </a:pPr>
            <a:r>
              <a:rPr lang="en-US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…do some work, and then </a:t>
            </a:r>
          </a:p>
          <a:p>
            <a:pPr lvl="1" eaLnBrk="1" hangingPunct="1">
              <a:defRPr/>
            </a:pPr>
            <a:r>
              <a:rPr lang="en-US" dirty="0">
                <a:solidFill>
                  <a:srgbClr val="FF3399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SELECT</a:t>
            </a:r>
            <a:r>
              <a:rPr lang="en-US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* from </a:t>
            </a:r>
            <a:r>
              <a:rPr lang="en-US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database.table</a:t>
            </a:r>
            <a:r>
              <a:rPr lang="en-US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>
                <a:solidFill>
                  <a:srgbClr val="66FF33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WHERE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</a:p>
          <a:p>
            <a:pPr marL="342900" lvl="1" indent="0" eaLnBrk="1" hangingPunct="1">
              <a:buNone/>
              <a:defRPr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CITY_NAME = ‘Blackfoot’</a:t>
            </a:r>
          </a:p>
          <a:p>
            <a:pPr lvl="1" eaLnBrk="1" hangingPunct="1">
              <a:defRPr/>
            </a:pPr>
            <a:r>
              <a:rPr lang="en-US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…do some more work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ISU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ISU" id="{C2EDA46A-3AE0-4BE8-BE12-4DFC2C0C4C17}" vid="{8B3EB64E-C1D4-472C-9C77-D44A397B80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ISU</Template>
  <TotalTime>556</TotalTime>
  <Words>1117</Words>
  <Application>Microsoft Office PowerPoint</Application>
  <PresentationFormat>On-screen Show (16:10)</PresentationFormat>
  <Paragraphs>157</Paragraphs>
  <Slides>28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Arial</vt:lpstr>
      <vt:lpstr>Arial Unicode MS</vt:lpstr>
      <vt:lpstr>Calibri</vt:lpstr>
      <vt:lpstr>Consolas</vt:lpstr>
      <vt:lpstr>Times New Roman</vt:lpstr>
      <vt:lpstr>ISU</vt:lpstr>
      <vt:lpstr>SQL, SSQL, and GIS Data Architecture</vt:lpstr>
      <vt:lpstr>Today’s Road Map</vt:lpstr>
      <vt:lpstr>Definitions to get started</vt:lpstr>
      <vt:lpstr>SQL- A Review</vt:lpstr>
      <vt:lpstr>Structure</vt:lpstr>
      <vt:lpstr>A Little More…</vt:lpstr>
      <vt:lpstr>WHERE CLAUSE</vt:lpstr>
      <vt:lpstr>Types of Conditional Ops</vt:lpstr>
      <vt:lpstr>Combining Statements using Conditional Operator Expressions</vt:lpstr>
      <vt:lpstr>We Can Use…</vt:lpstr>
      <vt:lpstr>OR</vt:lpstr>
      <vt:lpstr>Why OR?</vt:lpstr>
      <vt:lpstr>This is SQL</vt:lpstr>
      <vt:lpstr>An Example</vt:lpstr>
      <vt:lpstr>Why is *.geometry  important?</vt:lpstr>
      <vt:lpstr>GIS Layers are Tables?</vt:lpstr>
      <vt:lpstr>Object Relational </vt:lpstr>
      <vt:lpstr>Geometry Data Type</vt:lpstr>
      <vt:lpstr>Speaking of Geometry</vt:lpstr>
      <vt:lpstr>Points, Lines, and Polygons</vt:lpstr>
      <vt:lpstr>How Are These Different?</vt:lpstr>
      <vt:lpstr>Raster Data (AKA, imagery)</vt:lpstr>
      <vt:lpstr>No Topology</vt:lpstr>
      <vt:lpstr>NoData Pixels</vt:lpstr>
      <vt:lpstr>Any Image Can Be Georectified</vt:lpstr>
      <vt:lpstr>Key Concepts</vt:lpstr>
      <vt:lpstr>Professional Hints and Tips</vt:lpstr>
      <vt:lpstr>Questions?</vt:lpstr>
    </vt:vector>
  </TitlesOfParts>
  <Company>ISU GIS Center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Reading a Business Statement</dc:title>
  <dc:creator>Keith T. Weber</dc:creator>
  <cp:lastModifiedBy>Administrator</cp:lastModifiedBy>
  <cp:revision>78</cp:revision>
  <cp:lastPrinted>2020-10-05T16:43:44Z</cp:lastPrinted>
  <dcterms:created xsi:type="dcterms:W3CDTF">2008-01-07T18:12:45Z</dcterms:created>
  <dcterms:modified xsi:type="dcterms:W3CDTF">2025-07-28T18:21:07Z</dcterms:modified>
</cp:coreProperties>
</file>