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3" r:id="rId1"/>
  </p:sldMasterIdLst>
  <p:notesMasterIdLst>
    <p:notesMasterId r:id="rId54"/>
  </p:notesMasterIdLst>
  <p:handoutMasterIdLst>
    <p:handoutMasterId r:id="rId55"/>
  </p:handoutMasterIdLst>
  <p:sldIdLst>
    <p:sldId id="256" r:id="rId2"/>
    <p:sldId id="258" r:id="rId3"/>
    <p:sldId id="271" r:id="rId4"/>
    <p:sldId id="272" r:id="rId5"/>
    <p:sldId id="287" r:id="rId6"/>
    <p:sldId id="273" r:id="rId7"/>
    <p:sldId id="274" r:id="rId8"/>
    <p:sldId id="284" r:id="rId9"/>
    <p:sldId id="285" r:id="rId10"/>
    <p:sldId id="275" r:id="rId11"/>
    <p:sldId id="286" r:id="rId12"/>
    <p:sldId id="283" r:id="rId13"/>
    <p:sldId id="276" r:id="rId14"/>
    <p:sldId id="289" r:id="rId15"/>
    <p:sldId id="279" r:id="rId16"/>
    <p:sldId id="280" r:id="rId17"/>
    <p:sldId id="270" r:id="rId18"/>
    <p:sldId id="288" r:id="rId19"/>
    <p:sldId id="281" r:id="rId20"/>
    <p:sldId id="277" r:id="rId21"/>
    <p:sldId id="290" r:id="rId22"/>
    <p:sldId id="303" r:id="rId23"/>
    <p:sldId id="304" r:id="rId24"/>
    <p:sldId id="259" r:id="rId25"/>
    <p:sldId id="262" r:id="rId26"/>
    <p:sldId id="263" r:id="rId27"/>
    <p:sldId id="305" r:id="rId28"/>
    <p:sldId id="306" r:id="rId29"/>
    <p:sldId id="307" r:id="rId30"/>
    <p:sldId id="292" r:id="rId31"/>
    <p:sldId id="294" r:id="rId32"/>
    <p:sldId id="268" r:id="rId33"/>
    <p:sldId id="309" r:id="rId34"/>
    <p:sldId id="311" r:id="rId35"/>
    <p:sldId id="328" r:id="rId36"/>
    <p:sldId id="299" r:id="rId37"/>
    <p:sldId id="300" r:id="rId38"/>
    <p:sldId id="302" r:id="rId39"/>
    <p:sldId id="317" r:id="rId40"/>
    <p:sldId id="329" r:id="rId41"/>
    <p:sldId id="320" r:id="rId42"/>
    <p:sldId id="260" r:id="rId43"/>
    <p:sldId id="321" r:id="rId44"/>
    <p:sldId id="261" r:id="rId45"/>
    <p:sldId id="322" r:id="rId46"/>
    <p:sldId id="264" r:id="rId47"/>
    <p:sldId id="266" r:id="rId48"/>
    <p:sldId id="323" r:id="rId49"/>
    <p:sldId id="325" r:id="rId50"/>
    <p:sldId id="327" r:id="rId51"/>
    <p:sldId id="301" r:id="rId52"/>
    <p:sldId id="278" r:id="rId53"/>
  </p:sldIdLst>
  <p:sldSz cx="9144000" cy="5715000" type="screen16x1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66"/>
    <a:srgbClr val="FFFF66"/>
    <a:srgbClr val="66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5" autoAdjust="0"/>
  </p:normalViewPr>
  <p:slideViewPr>
    <p:cSldViewPr>
      <p:cViewPr varScale="1">
        <p:scale>
          <a:sx n="127" d="100"/>
          <a:sy n="127" d="100"/>
        </p:scale>
        <p:origin x="1164" y="12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6654" tIns="48328" rIns="96654" bIns="48328" numCol="1" anchor="t" anchorCtr="0" compatLnSpc="1">
            <a:prstTxWarp prst="textNoShape">
              <a:avLst/>
            </a:prstTxWarp>
          </a:bodyPr>
          <a:lstStyle>
            <a:lvl1pPr defTabSz="966654">
              <a:defRPr sz="1300"/>
            </a:lvl1pPr>
          </a:lstStyle>
          <a:p>
            <a:pPr>
              <a:defRPr/>
            </a:pPr>
            <a:endParaRPr lang="en-US"/>
          </a:p>
        </p:txBody>
      </p:sp>
      <p:sp>
        <p:nvSpPr>
          <p:cNvPr id="69635" name="Rectangle 3"/>
          <p:cNvSpPr>
            <a:spLocks noGrp="1" noChangeArrowheads="1"/>
          </p:cNvSpPr>
          <p:nvPr>
            <p:ph type="dt" sz="quarter" idx="1"/>
          </p:nvPr>
        </p:nvSpPr>
        <p:spPr bwMode="auto">
          <a:xfrm>
            <a:off x="4143375" y="1"/>
            <a:ext cx="3170238" cy="481013"/>
          </a:xfrm>
          <a:prstGeom prst="rect">
            <a:avLst/>
          </a:prstGeom>
          <a:noFill/>
          <a:ln w="9525">
            <a:noFill/>
            <a:miter lim="800000"/>
            <a:headEnd/>
            <a:tailEnd/>
          </a:ln>
          <a:effectLst/>
        </p:spPr>
        <p:txBody>
          <a:bodyPr vert="horz" wrap="square" lIns="96654" tIns="48328" rIns="96654" bIns="48328" numCol="1" anchor="t" anchorCtr="0" compatLnSpc="1">
            <a:prstTxWarp prst="textNoShape">
              <a:avLst/>
            </a:prstTxWarp>
          </a:bodyPr>
          <a:lstStyle>
            <a:lvl1pPr algn="r" defTabSz="966654">
              <a:defRPr sz="1300"/>
            </a:lvl1pPr>
          </a:lstStyle>
          <a:p>
            <a:pPr>
              <a:defRPr/>
            </a:pPr>
            <a:endParaRPr lang="en-US"/>
          </a:p>
        </p:txBody>
      </p:sp>
      <p:sp>
        <p:nvSpPr>
          <p:cNvPr id="69636" name="Rectangle 4"/>
          <p:cNvSpPr>
            <a:spLocks noGrp="1" noChangeArrowheads="1"/>
          </p:cNvSpPr>
          <p:nvPr>
            <p:ph type="ftr" sz="quarter" idx="2"/>
          </p:nvPr>
        </p:nvSpPr>
        <p:spPr bwMode="auto">
          <a:xfrm>
            <a:off x="0" y="9118601"/>
            <a:ext cx="3170238" cy="481013"/>
          </a:xfrm>
          <a:prstGeom prst="rect">
            <a:avLst/>
          </a:prstGeom>
          <a:noFill/>
          <a:ln w="9525">
            <a:noFill/>
            <a:miter lim="800000"/>
            <a:headEnd/>
            <a:tailEnd/>
          </a:ln>
          <a:effectLst/>
        </p:spPr>
        <p:txBody>
          <a:bodyPr vert="horz" wrap="square" lIns="96654" tIns="48328" rIns="96654" bIns="48328" numCol="1" anchor="b" anchorCtr="0" compatLnSpc="1">
            <a:prstTxWarp prst="textNoShape">
              <a:avLst/>
            </a:prstTxWarp>
          </a:bodyPr>
          <a:lstStyle>
            <a:lvl1pPr defTabSz="966654">
              <a:defRPr sz="1300"/>
            </a:lvl1pPr>
          </a:lstStyle>
          <a:p>
            <a:pPr>
              <a:defRPr/>
            </a:pPr>
            <a:endParaRPr lang="en-US"/>
          </a:p>
        </p:txBody>
      </p:sp>
      <p:sp>
        <p:nvSpPr>
          <p:cNvPr id="69637" name="Rectangle 5"/>
          <p:cNvSpPr>
            <a:spLocks noGrp="1" noChangeArrowheads="1"/>
          </p:cNvSpPr>
          <p:nvPr>
            <p:ph type="sldNum" sz="quarter" idx="3"/>
          </p:nvPr>
        </p:nvSpPr>
        <p:spPr bwMode="auto">
          <a:xfrm>
            <a:off x="4143375" y="9118601"/>
            <a:ext cx="3170238" cy="481013"/>
          </a:xfrm>
          <a:prstGeom prst="rect">
            <a:avLst/>
          </a:prstGeom>
          <a:noFill/>
          <a:ln w="9525">
            <a:noFill/>
            <a:miter lim="800000"/>
            <a:headEnd/>
            <a:tailEnd/>
          </a:ln>
          <a:effectLst/>
        </p:spPr>
        <p:txBody>
          <a:bodyPr vert="horz" wrap="square" lIns="96654" tIns="48328" rIns="96654" bIns="48328" numCol="1" anchor="b" anchorCtr="0" compatLnSpc="1">
            <a:prstTxWarp prst="textNoShape">
              <a:avLst/>
            </a:prstTxWarp>
          </a:bodyPr>
          <a:lstStyle>
            <a:lvl1pPr algn="r" defTabSz="966654">
              <a:defRPr sz="1300"/>
            </a:lvl1pPr>
          </a:lstStyle>
          <a:p>
            <a:pPr>
              <a:defRPr/>
            </a:pPr>
            <a:fld id="{A69FFE48-0AB8-4814-B919-A2CF12B78CC9}" type="slidenum">
              <a:rPr lang="en-US"/>
              <a:pPr>
                <a:defRPr/>
              </a:pPr>
              <a:t>‹#›</a:t>
            </a:fld>
            <a:endParaRPr lang="en-US"/>
          </a:p>
        </p:txBody>
      </p:sp>
    </p:spTree>
    <p:extLst>
      <p:ext uri="{BB962C8B-B14F-4D97-AF65-F5344CB8AC3E}">
        <p14:creationId xmlns:p14="http://schemas.microsoft.com/office/powerpoint/2010/main" val="6551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6654" tIns="48328" rIns="96654" bIns="48328" numCol="1" anchor="t" anchorCtr="0" compatLnSpc="1">
            <a:prstTxWarp prst="textNoShape">
              <a:avLst/>
            </a:prstTxWarp>
          </a:bodyPr>
          <a:lstStyle>
            <a:lvl1pPr defTabSz="966654">
              <a:defRPr sz="1300"/>
            </a:lvl1pPr>
          </a:lstStyle>
          <a:p>
            <a:pPr>
              <a:defRPr/>
            </a:pPr>
            <a:endParaRPr lang="en-US"/>
          </a:p>
        </p:txBody>
      </p:sp>
      <p:sp>
        <p:nvSpPr>
          <p:cNvPr id="26627" name="Rectangle 3"/>
          <p:cNvSpPr>
            <a:spLocks noGrp="1" noChangeArrowheads="1"/>
          </p:cNvSpPr>
          <p:nvPr>
            <p:ph type="dt" idx="1"/>
          </p:nvPr>
        </p:nvSpPr>
        <p:spPr bwMode="auto">
          <a:xfrm>
            <a:off x="4143375" y="1"/>
            <a:ext cx="3170238" cy="481013"/>
          </a:xfrm>
          <a:prstGeom prst="rect">
            <a:avLst/>
          </a:prstGeom>
          <a:noFill/>
          <a:ln w="9525">
            <a:noFill/>
            <a:miter lim="800000"/>
            <a:headEnd/>
            <a:tailEnd/>
          </a:ln>
          <a:effectLst/>
        </p:spPr>
        <p:txBody>
          <a:bodyPr vert="horz" wrap="square" lIns="96654" tIns="48328" rIns="96654" bIns="48328" numCol="1" anchor="t" anchorCtr="0" compatLnSpc="1">
            <a:prstTxWarp prst="textNoShape">
              <a:avLst/>
            </a:prstTxWarp>
          </a:bodyPr>
          <a:lstStyle>
            <a:lvl1pPr algn="r" defTabSz="966654">
              <a:defRPr sz="13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a:effectLst/>
        </p:spPr>
        <p:txBody>
          <a:bodyPr vert="horz" wrap="square" lIns="96654" tIns="48328" rIns="96654"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18601"/>
            <a:ext cx="3170238" cy="481013"/>
          </a:xfrm>
          <a:prstGeom prst="rect">
            <a:avLst/>
          </a:prstGeom>
          <a:noFill/>
          <a:ln w="9525">
            <a:noFill/>
            <a:miter lim="800000"/>
            <a:headEnd/>
            <a:tailEnd/>
          </a:ln>
          <a:effectLst/>
        </p:spPr>
        <p:txBody>
          <a:bodyPr vert="horz" wrap="square" lIns="96654" tIns="48328" rIns="96654" bIns="48328" numCol="1" anchor="b" anchorCtr="0" compatLnSpc="1">
            <a:prstTxWarp prst="textNoShape">
              <a:avLst/>
            </a:prstTxWarp>
          </a:bodyPr>
          <a:lstStyle>
            <a:lvl1pPr defTabSz="966654">
              <a:defRPr sz="1300"/>
            </a:lvl1pPr>
          </a:lstStyle>
          <a:p>
            <a:pPr>
              <a:defRPr/>
            </a:pPr>
            <a:endParaRPr lang="en-US"/>
          </a:p>
        </p:txBody>
      </p:sp>
      <p:sp>
        <p:nvSpPr>
          <p:cNvPr id="26631"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6654" tIns="48328" rIns="96654" bIns="48328" numCol="1" anchor="b" anchorCtr="0" compatLnSpc="1">
            <a:prstTxWarp prst="textNoShape">
              <a:avLst/>
            </a:prstTxWarp>
          </a:bodyPr>
          <a:lstStyle>
            <a:lvl1pPr algn="r" defTabSz="966654">
              <a:defRPr sz="1300"/>
            </a:lvl1pPr>
          </a:lstStyle>
          <a:p>
            <a:pPr>
              <a:defRPr/>
            </a:pPr>
            <a:fld id="{431A5CAB-D674-451D-9010-0D067833CB52}" type="slidenum">
              <a:rPr lang="en-US"/>
              <a:pPr>
                <a:defRPr/>
              </a:pPr>
              <a:t>‹#›</a:t>
            </a:fld>
            <a:endParaRPr lang="en-US"/>
          </a:p>
        </p:txBody>
      </p:sp>
    </p:spTree>
    <p:extLst>
      <p:ext uri="{BB962C8B-B14F-4D97-AF65-F5344CB8AC3E}">
        <p14:creationId xmlns:p14="http://schemas.microsoft.com/office/powerpoint/2010/main" val="4220909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748D5E2F-68C4-4865-9AC3-5111F193759D}" type="slidenum">
              <a:rPr lang="en-US" sz="1300"/>
              <a:pPr/>
              <a:t>1</a:t>
            </a:fld>
            <a:endParaRPr lang="en-US"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1808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6EE06F08-06D4-4FEB-9252-4D5615B0BFDA}" type="slidenum">
              <a:rPr lang="en-US" sz="1300"/>
              <a:pPr/>
              <a:t>16</a:t>
            </a:fld>
            <a:endParaRPr 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200 records per 4kb page will fit.</a:t>
            </a:r>
          </a:p>
          <a:p>
            <a:r>
              <a:rPr lang="en-US"/>
              <a:t>255 per 8 kb page.</a:t>
            </a:r>
          </a:p>
          <a:p>
            <a:r>
              <a:rPr lang="en-US"/>
              <a:t>However, all the available space will not be used that has been allocated.  The number of pages does not matter too much (within reason), however the efficiency of each page is important to overall DB performance and overall size </a:t>
            </a:r>
            <a:r>
              <a:rPr lang="en-US">
                <a:sym typeface="Wingdings" pitchFamily="2" charset="2"/>
              </a:rPr>
              <a:t> backup  IO etc.</a:t>
            </a:r>
          </a:p>
          <a:p>
            <a:r>
              <a:rPr lang="en-US">
                <a:sym typeface="Wingdings" pitchFamily="2" charset="2"/>
              </a:rPr>
              <a:t>Each table must be evaluated similarly.  4kb will NOT be best for all instances!</a:t>
            </a:r>
            <a:endParaRPr lang="en-US"/>
          </a:p>
        </p:txBody>
      </p:sp>
    </p:spTree>
    <p:extLst>
      <p:ext uri="{BB962C8B-B14F-4D97-AF65-F5344CB8AC3E}">
        <p14:creationId xmlns:p14="http://schemas.microsoft.com/office/powerpoint/2010/main" val="156071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64C6EC53-24B4-466E-814F-C38FE896138A}" type="slidenum">
              <a:rPr lang="en-US" sz="1300"/>
              <a:pPr/>
              <a:t>17</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Details regarding data storage architecture, pre-fetch, and specifically table page space will be addressed when we talk about SDE later in this semester.</a:t>
            </a:r>
          </a:p>
          <a:p>
            <a:r>
              <a:rPr lang="en-US"/>
              <a:t>However, I will tell you that the spatial extender is an example of object-relational databases (ORDBMS) which we will learn more about in the weeks to come.</a:t>
            </a:r>
          </a:p>
          <a:p>
            <a:endParaRPr lang="en-US"/>
          </a:p>
        </p:txBody>
      </p:sp>
    </p:spTree>
    <p:extLst>
      <p:ext uri="{BB962C8B-B14F-4D97-AF65-F5344CB8AC3E}">
        <p14:creationId xmlns:p14="http://schemas.microsoft.com/office/powerpoint/2010/main" val="366137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526718F7-ABF4-4BC0-AAA5-92AE77670EAF}" type="slidenum">
              <a:rPr lang="en-US" sz="1300"/>
              <a:pPr/>
              <a:t>19</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059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8FE3659C-70AC-415A-ADEA-5CE59B130273}" type="slidenum">
              <a:rPr lang="en-US" sz="1300"/>
              <a:pPr/>
              <a:t>20</a:t>
            </a:fld>
            <a:endParaRPr 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3751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4E5D6D-8CDA-4A75-8CFF-EF02C17B682F}" type="slidenum">
              <a:rPr lang="en-US" sz="1300" smtClean="0"/>
              <a:pPr/>
              <a:t>21</a:t>
            </a:fld>
            <a:endParaRPr 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7196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91C315-5BF1-41BC-AE1C-7F012E5630DB}" type="slidenum">
              <a:rPr lang="en-US" sz="1300" smtClean="0"/>
              <a:pPr/>
              <a:t>22</a:t>
            </a:fld>
            <a:endParaRPr lang="en-US"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first PC’s did not have an OS.  They had a BIOS and that is where the user (programmer) interfaced.  Programs were small, difficult, and quirky.  Because PC’s were not really capable of much (kind of a hobbyists toy…like a ham radio operator) programs were simple things.  Like printing text on the screen for someone to read.  Adding numbers together (a very expensive calculator which required hours of programming to even enable the calculator to work).</a:t>
            </a:r>
          </a:p>
          <a:p>
            <a:r>
              <a:rPr lang="en-US"/>
              <a:t>Programs were written sequentially with line numbers.</a:t>
            </a:r>
          </a:p>
          <a:p>
            <a:r>
              <a:rPr lang="en-US"/>
              <a:t>More complicated programs…those that could NOT be purely sequential because they involved decisions (do you want to add OR subtract) needed to use GOTO statements.  Soon the simple sequential programs were bogged down with tons of GOTO’s and the flow was a messy (making them unstable).  This programming style was later dubbed spaghetti programming.</a:t>
            </a:r>
          </a:p>
        </p:txBody>
      </p:sp>
    </p:spTree>
    <p:extLst>
      <p:ext uri="{BB962C8B-B14F-4D97-AF65-F5344CB8AC3E}">
        <p14:creationId xmlns:p14="http://schemas.microsoft.com/office/powerpoint/2010/main" val="146092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BD9914-8034-40A7-843B-D3D5295467C6}" type="slidenum">
              <a:rPr lang="en-US" sz="1300" smtClean="0"/>
              <a:pPr/>
              <a:t>23</a:t>
            </a:fld>
            <a:endParaRPr 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As programs grew larger and more complex AND interacted with the OS and other apps more, the need was born to develop programs in re-usable modules or packets.  Thereby reducing redundancy and the program footprint, while increasing the computer users learning curve through the development of common/similar tools (open, save, print, etc)</a:t>
            </a:r>
          </a:p>
        </p:txBody>
      </p:sp>
    </p:spTree>
    <p:extLst>
      <p:ext uri="{BB962C8B-B14F-4D97-AF65-F5344CB8AC3E}">
        <p14:creationId xmlns:p14="http://schemas.microsoft.com/office/powerpoint/2010/main" val="24432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E4471D-05D9-45DB-B544-C41C7999878C}" type="slidenum">
              <a:rPr lang="en-US" sz="1300" smtClean="0"/>
              <a:pPr/>
              <a:t>24</a:t>
            </a:fld>
            <a:endParaRPr lang="en-US" sz="1300"/>
          </a:p>
        </p:txBody>
      </p:sp>
      <p:sp>
        <p:nvSpPr>
          <p:cNvPr id="38915" name="Rectangle 2"/>
          <p:cNvSpPr>
            <a:spLocks noGrp="1" noRot="1" noChangeAspect="1" noChangeArrowheads="1" noTextEdit="1"/>
          </p:cNvSpPr>
          <p:nvPr>
            <p:ph type="sldImg"/>
          </p:nvPr>
        </p:nvSpPr>
        <p:spPr>
          <a:xfrm>
            <a:off x="779463" y="720725"/>
            <a:ext cx="5759450" cy="360045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0093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310838-3C54-4EB5-BA90-414E1DCBE775}" type="slidenum">
              <a:rPr lang="en-US" sz="1300" smtClean="0"/>
              <a:pPr/>
              <a:t>25</a:t>
            </a:fld>
            <a:endParaRPr lang="en-US" sz="1300"/>
          </a:p>
        </p:txBody>
      </p:sp>
      <p:sp>
        <p:nvSpPr>
          <p:cNvPr id="39939" name="Rectangle 2"/>
          <p:cNvSpPr>
            <a:spLocks noGrp="1" noRot="1" noChangeAspect="1" noChangeArrowheads="1" noTextEdit="1"/>
          </p:cNvSpPr>
          <p:nvPr>
            <p:ph type="sldImg"/>
          </p:nvPr>
        </p:nvSpPr>
        <p:spPr>
          <a:xfrm>
            <a:off x="779463" y="720725"/>
            <a:ext cx="5759450" cy="360045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46309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D2EA2E6-9963-49BB-9B18-ED9A1CBD1DBA}" type="slidenum">
              <a:rPr lang="en-US" sz="1300" smtClean="0"/>
              <a:pPr/>
              <a:t>26</a:t>
            </a:fld>
            <a:endParaRPr lang="en-US" sz="1300"/>
          </a:p>
        </p:txBody>
      </p:sp>
      <p:sp>
        <p:nvSpPr>
          <p:cNvPr id="40963" name="Rectangle 2"/>
          <p:cNvSpPr>
            <a:spLocks noGrp="1" noRot="1" noChangeAspect="1" noChangeArrowheads="1" noTextEdit="1"/>
          </p:cNvSpPr>
          <p:nvPr>
            <p:ph type="sldImg"/>
          </p:nvPr>
        </p:nvSpPr>
        <p:spPr>
          <a:xfrm>
            <a:off x="779463" y="720725"/>
            <a:ext cx="5759450" cy="360045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734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59B892CD-08C9-43F8-A994-AC9B324EBE40}" type="slidenum">
              <a:rPr lang="en-US" sz="1300"/>
              <a:pPr/>
              <a:t>2</a:t>
            </a:fld>
            <a:endParaRPr 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1716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84C08F-D298-4393-AA24-F76545920008}" type="slidenum">
              <a:rPr lang="en-US" sz="1300" smtClean="0"/>
              <a:pPr/>
              <a:t>27</a:t>
            </a:fld>
            <a:endParaRPr 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Data type is a class.  It exists as a concept and can be used by programmers and GIS analysts, but does not require computer resources until actually used such as when one declares a field as a double in a database table.</a:t>
            </a:r>
          </a:p>
        </p:txBody>
      </p:sp>
    </p:spTree>
    <p:extLst>
      <p:ext uri="{BB962C8B-B14F-4D97-AF65-F5344CB8AC3E}">
        <p14:creationId xmlns:p14="http://schemas.microsoft.com/office/powerpoint/2010/main" val="3107770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32701D-7648-41DA-9C43-8513AA4F9BF6}" type="slidenum">
              <a:rPr lang="en-US" sz="1300" smtClean="0"/>
              <a:pPr/>
              <a:t>28</a:t>
            </a:fld>
            <a:endParaRPr 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7400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0B3756-B8C8-4917-8145-4232ADC4668D}" type="slidenum">
              <a:rPr lang="en-US" sz="1300" smtClean="0"/>
              <a:pPr/>
              <a:t>29</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77818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430BB3-FCEF-482D-B00F-E2BE3F747A19}" type="slidenum">
              <a:rPr lang="en-US" sz="1300" smtClean="0"/>
              <a:pPr/>
              <a:t>30</a:t>
            </a:fld>
            <a:endParaRPr 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0747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944A65-6838-47D1-80E1-342059728FAF}" type="slidenum">
              <a:rPr lang="en-US" sz="1300" smtClean="0"/>
              <a:pPr/>
              <a:t>31</a:t>
            </a:fld>
            <a:endParaRPr 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Give tour</a:t>
            </a:r>
          </a:p>
        </p:txBody>
      </p:sp>
    </p:spTree>
    <p:extLst>
      <p:ext uri="{BB962C8B-B14F-4D97-AF65-F5344CB8AC3E}">
        <p14:creationId xmlns:p14="http://schemas.microsoft.com/office/powerpoint/2010/main" val="1669873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34704C-3B5D-4881-A222-9CE3C4A6A1FE}" type="slidenum">
              <a:rPr lang="en-US" sz="1300" smtClean="0"/>
              <a:pPr/>
              <a:t>32</a:t>
            </a:fld>
            <a:endParaRPr lang="en-US" sz="1300"/>
          </a:p>
        </p:txBody>
      </p:sp>
      <p:sp>
        <p:nvSpPr>
          <p:cNvPr id="47107" name="Rectangle 2"/>
          <p:cNvSpPr>
            <a:spLocks noGrp="1" noRot="1" noChangeAspect="1" noChangeArrowheads="1" noTextEdit="1"/>
          </p:cNvSpPr>
          <p:nvPr>
            <p:ph type="sldImg"/>
          </p:nvPr>
        </p:nvSpPr>
        <p:spPr>
          <a:xfrm>
            <a:off x="779463" y="720725"/>
            <a:ext cx="5759450" cy="36004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35527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5DD7F-1110-4DDF-B00E-941469E9D125}" type="slidenum">
              <a:rPr lang="en-US" sz="1300" smtClean="0"/>
              <a:pPr/>
              <a:t>34</a:t>
            </a:fld>
            <a:endParaRPr lang="en-US" sz="1300"/>
          </a:p>
        </p:txBody>
      </p:sp>
      <p:sp>
        <p:nvSpPr>
          <p:cNvPr id="51203" name="Rectangle 2"/>
          <p:cNvSpPr>
            <a:spLocks noGrp="1" noRot="1" noChangeAspect="1" noChangeArrowheads="1" noTextEdit="1"/>
          </p:cNvSpPr>
          <p:nvPr>
            <p:ph type="sldImg"/>
          </p:nvPr>
        </p:nvSpPr>
        <p:spPr>
          <a:xfrm>
            <a:off x="779463" y="720725"/>
            <a:ext cx="5759450" cy="36004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86510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400F82-7272-48AE-A208-BB34499E89C1}" type="slidenum">
              <a:rPr lang="en-US" sz="1300" smtClean="0"/>
              <a:pPr/>
              <a:t>36</a:t>
            </a:fld>
            <a:endParaRPr 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Only an instantiated class (an object) can have a state.  It is active and dynamic.  If something has a state (status) then it is an object, not a class.</a:t>
            </a:r>
          </a:p>
        </p:txBody>
      </p:sp>
    </p:spTree>
    <p:extLst>
      <p:ext uri="{BB962C8B-B14F-4D97-AF65-F5344CB8AC3E}">
        <p14:creationId xmlns:p14="http://schemas.microsoft.com/office/powerpoint/2010/main" val="4162282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24059E-7BF9-4AD7-893E-1CFA2D4AC974}" type="slidenum">
              <a:rPr lang="en-US" sz="1300" smtClean="0"/>
              <a:pPr/>
              <a:t>37</a:t>
            </a:fld>
            <a:endParaRPr lang="en-US"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Notice, the properties have a state.  This is an object…an instantiation of the dog class.</a:t>
            </a:r>
          </a:p>
        </p:txBody>
      </p:sp>
    </p:spTree>
    <p:extLst>
      <p:ext uri="{BB962C8B-B14F-4D97-AF65-F5344CB8AC3E}">
        <p14:creationId xmlns:p14="http://schemas.microsoft.com/office/powerpoint/2010/main" val="286073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740A6B-5FE4-4403-B44E-0990654E06B5}" type="slidenum">
              <a:rPr lang="en-US" sz="1300" smtClean="0"/>
              <a:pPr/>
              <a:t>38</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Inheritance, aggregation, dependency</a:t>
            </a:r>
          </a:p>
        </p:txBody>
      </p:sp>
    </p:spTree>
    <p:extLst>
      <p:ext uri="{BB962C8B-B14F-4D97-AF65-F5344CB8AC3E}">
        <p14:creationId xmlns:p14="http://schemas.microsoft.com/office/powerpoint/2010/main" val="329904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A0138465-14C9-4CB4-AECE-6A3813642FF4}" type="slidenum">
              <a:rPr lang="en-US" sz="1300"/>
              <a:pPr/>
              <a:t>3</a:t>
            </a:fld>
            <a:endParaRPr 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88814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65200"/>
            <a:fld id="{E9202A35-6119-4188-9EA8-E30B16328FA1}" type="slidenum">
              <a:rPr lang="en-US" smtClean="0"/>
              <a:pPr defTabSz="965200"/>
              <a:t>39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5723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93BA40-F49A-4E33-9E57-21C3D49C8BE5}" type="slidenum">
              <a:rPr lang="en-US" sz="1300" smtClean="0"/>
              <a:pPr/>
              <a:t>40</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Entity relationship model- a model that graphically expresses the business.  It is not a database model.</a:t>
            </a:r>
          </a:p>
          <a:p>
            <a:endParaRPr lang="en-US"/>
          </a:p>
          <a:p>
            <a:r>
              <a:rPr lang="en-US"/>
              <a:t>What are tuple types: they are logical (not physical) datasets.  They represent a class with the same meaning, structure, and characteristics.  Contains a set of attributes.  Relationship types and entity types can be tuple types.  During this step, we decide which entity types and rel types will become tuple types.  Part of this process includes normalization.</a:t>
            </a:r>
          </a:p>
          <a:p>
            <a:endParaRPr lang="en-US"/>
          </a:p>
        </p:txBody>
      </p:sp>
    </p:spTree>
    <p:extLst>
      <p:ext uri="{BB962C8B-B14F-4D97-AF65-F5344CB8AC3E}">
        <p14:creationId xmlns:p14="http://schemas.microsoft.com/office/powerpoint/2010/main" val="3382812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45D932DD-8805-41C3-B109-7B5CA23B9191}" type="slidenum">
              <a:rPr lang="en-US" smtClean="0"/>
              <a:pPr defTabSz="965200"/>
              <a:t>41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t>STUDENTS BRAINSTORM AN ANSWER!</a:t>
            </a:r>
          </a:p>
        </p:txBody>
      </p:sp>
    </p:spTree>
    <p:extLst>
      <p:ext uri="{BB962C8B-B14F-4D97-AF65-F5344CB8AC3E}">
        <p14:creationId xmlns:p14="http://schemas.microsoft.com/office/powerpoint/2010/main" val="3843343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5200"/>
            <a:fld id="{154868CD-3BBD-4E6F-B826-4DCA675E21F8}" type="slidenum">
              <a:rPr lang="en-US" smtClean="0"/>
              <a:pPr defTabSz="965200"/>
              <a:t>42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48768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65200"/>
            <a:fld id="{E2D81C1B-AD09-4CE5-9A64-1D7CF05C20E4}" type="slidenum">
              <a:rPr lang="en-US" smtClean="0"/>
              <a:pPr defTabSz="965200"/>
              <a:t>43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t>Explain how to deal with many to many relations…use an associative table or bridge table containing only the unique_Id’s from both tables.  These are fairly rare but messy.</a:t>
            </a:r>
          </a:p>
        </p:txBody>
      </p:sp>
    </p:spTree>
    <p:extLst>
      <p:ext uri="{BB962C8B-B14F-4D97-AF65-F5344CB8AC3E}">
        <p14:creationId xmlns:p14="http://schemas.microsoft.com/office/powerpoint/2010/main" val="3742592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5200"/>
            <a:fld id="{52B77987-030A-4F46-8B1C-03DB62ABCDCD}" type="slidenum">
              <a:rPr lang="en-US" smtClean="0"/>
              <a:pPr defTabSz="965200"/>
              <a:t>44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61105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200"/>
            <a:fld id="{F742FA82-B59E-4F08-9734-1F5BC6F77DD5}" type="slidenum">
              <a:rPr lang="en-US" smtClean="0"/>
              <a:pPr defTabSz="965200"/>
              <a:t>45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93327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200"/>
            <a:fld id="{2D538DFB-44EB-42C7-ABE8-2E9F96F4D5FE}" type="slidenum">
              <a:rPr lang="en-US" smtClean="0"/>
              <a:pPr defTabSz="965200"/>
              <a:t>47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Talk about one to zero possibility.</a:t>
            </a:r>
          </a:p>
          <a:p>
            <a:pPr eaLnBrk="1" hangingPunct="1"/>
            <a:endParaRPr lang="en-US"/>
          </a:p>
          <a:p>
            <a:pPr eaLnBrk="1" hangingPunct="1"/>
            <a:r>
              <a:rPr lang="en-US"/>
              <a:t>1..1 is min/max for that table (source or destination).  This is the table’s cardinality/multiplicity.</a:t>
            </a:r>
          </a:p>
          <a:p>
            <a:pPr eaLnBrk="1" hangingPunct="1"/>
            <a:r>
              <a:rPr lang="en-US"/>
              <a:t>Possibilities: 0..1, 1..1, 0..M, 1..M</a:t>
            </a:r>
          </a:p>
        </p:txBody>
      </p:sp>
    </p:spTree>
    <p:extLst>
      <p:ext uri="{BB962C8B-B14F-4D97-AF65-F5344CB8AC3E}">
        <p14:creationId xmlns:p14="http://schemas.microsoft.com/office/powerpoint/2010/main" val="4189325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200"/>
            <a:fld id="{95AE4946-D2FF-402F-A667-BA5A56B7C268}" type="slidenum">
              <a:rPr lang="en-US" smtClean="0"/>
              <a:pPr defTabSz="965200"/>
              <a:t>49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z="1000"/>
              <a:t>Inception is as simple as documenting that “we need a GIS database that will do [x,y,z]”</a:t>
            </a:r>
          </a:p>
          <a:p>
            <a:pPr eaLnBrk="1" hangingPunct="1"/>
            <a:endParaRPr lang="en-US" sz="1000"/>
          </a:p>
          <a:p>
            <a:pPr eaLnBrk="1" hangingPunct="1"/>
            <a:r>
              <a:rPr lang="en-US" sz="1000"/>
              <a:t>Elaboration includes planning, needs analysis, user/client analysis, and architectural design.  This is similar to graphical implementation in RAD.  It is an iterative process.  This process can be done in Rational Rose. This is really the business problem statement through ERM and data/process inventory</a:t>
            </a:r>
          </a:p>
          <a:p>
            <a:pPr eaLnBrk="1" hangingPunct="1"/>
            <a:endParaRPr lang="en-US" sz="1000"/>
          </a:p>
          <a:p>
            <a:pPr eaLnBrk="1" hangingPunct="1"/>
            <a:r>
              <a:rPr lang="en-US" sz="1000"/>
              <a:t>Construction is the coding process.  This is also done in Rational Rose using class diagrams</a:t>
            </a:r>
          </a:p>
          <a:p>
            <a:pPr eaLnBrk="1" hangingPunct="1"/>
            <a:endParaRPr lang="en-US" sz="1000"/>
          </a:p>
          <a:p>
            <a:pPr eaLnBrk="1" hangingPunct="1"/>
            <a:r>
              <a:rPr lang="en-US" sz="1000"/>
              <a:t>Transition is when the design package is completed…or a version of it is completed, and delivered to the end-user.  This process includes conversion of UML into XML (via XMI), and import into a geodatabase using the ArcGIS Schema wizard.</a:t>
            </a:r>
          </a:p>
          <a:p>
            <a:pPr eaLnBrk="1" hangingPunct="1"/>
            <a:endParaRPr lang="en-US" sz="1000"/>
          </a:p>
          <a:p>
            <a:pPr eaLnBrk="1" hangingPunct="1"/>
            <a:r>
              <a:rPr lang="en-US" sz="1000"/>
              <a:t>This workshop will give you an inception scenario as well as basic elaboration (on paper).  We will then spend our time in the construction and transition phases.  </a:t>
            </a:r>
          </a:p>
          <a:p>
            <a:pPr eaLnBrk="1" hangingPunct="1"/>
            <a:endParaRPr lang="en-US" sz="1000"/>
          </a:p>
          <a:p>
            <a:pPr eaLnBrk="1" hangingPunct="1"/>
            <a:r>
              <a:rPr lang="en-US" sz="1000"/>
              <a:t>However, you should understand that inception and elaboration are very important and time consuming.  Further, they are indispensable!  </a:t>
            </a:r>
          </a:p>
          <a:p>
            <a:pPr eaLnBrk="1" hangingPunct="1"/>
            <a:endParaRPr lang="en-US" sz="1000"/>
          </a:p>
          <a:p>
            <a:pPr eaLnBrk="1" hangingPunct="1"/>
            <a:r>
              <a:rPr lang="en-US" sz="1000"/>
              <a:t>Before we proceed further, we will diverge into a simple and fun exercise designed to help us appreciate the elaboration phase.  While today’s elaboration will not be used in our geodatabase model, it will serve to demonstrate the importance of the elaboration phase.</a:t>
            </a:r>
          </a:p>
        </p:txBody>
      </p:sp>
    </p:spTree>
    <p:extLst>
      <p:ext uri="{BB962C8B-B14F-4D97-AF65-F5344CB8AC3E}">
        <p14:creationId xmlns:p14="http://schemas.microsoft.com/office/powerpoint/2010/main" val="2129688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04CF90-0C2D-49F6-AD1B-938B11103299}" type="slidenum">
              <a:rPr lang="en-US" sz="1300" smtClean="0"/>
              <a:pPr/>
              <a:t>51</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Give tour</a:t>
            </a:r>
          </a:p>
        </p:txBody>
      </p:sp>
    </p:spTree>
    <p:extLst>
      <p:ext uri="{BB962C8B-B14F-4D97-AF65-F5344CB8AC3E}">
        <p14:creationId xmlns:p14="http://schemas.microsoft.com/office/powerpoint/2010/main" val="118664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6AA29359-0EDF-4548-A76D-3CE525A6C8D0}" type="slidenum">
              <a:rPr lang="en-US" sz="1300"/>
              <a:pPr/>
              <a:t>4</a:t>
            </a:fld>
            <a:endParaRPr 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How do you check services?</a:t>
            </a:r>
          </a:p>
          <a:p>
            <a:r>
              <a:rPr lang="en-US" dirty="0"/>
              <a:t>Open services file with NOTEPAD, found in OS folder, under sys32/drivers/</a:t>
            </a:r>
            <a:r>
              <a:rPr lang="en-US" dirty="0" err="1"/>
              <a:t>etc</a:t>
            </a:r>
            <a:endParaRPr lang="en-US" dirty="0"/>
          </a:p>
          <a:p>
            <a:endParaRPr lang="en-US" dirty="0"/>
          </a:p>
        </p:txBody>
      </p:sp>
    </p:spTree>
    <p:extLst>
      <p:ext uri="{BB962C8B-B14F-4D97-AF65-F5344CB8AC3E}">
        <p14:creationId xmlns:p14="http://schemas.microsoft.com/office/powerpoint/2010/main" val="1140263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D39E137E-0547-4A98-9B4A-D2E5B3D6BED1}" type="slidenum">
              <a:rPr lang="en-US" sz="1300"/>
              <a:pPr/>
              <a:t>52</a:t>
            </a:fld>
            <a:endParaRPr 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76160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1738DAB3-A572-4FE7-AB09-4D6BAF420DA7}" type="slidenum">
              <a:rPr lang="en-US" sz="1300"/>
              <a:pPr/>
              <a:t>6</a:t>
            </a:fld>
            <a:endParaRPr 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What is pre-fetch size?</a:t>
            </a:r>
          </a:p>
          <a:p>
            <a:r>
              <a:rPr lang="en-US"/>
              <a:t>Advance reading of data pages to minimize repeated IO traffic</a:t>
            </a:r>
          </a:p>
          <a:p>
            <a:endParaRPr lang="en-US"/>
          </a:p>
          <a:p>
            <a:r>
              <a:rPr lang="en-US"/>
              <a:t>Buffer pools:</a:t>
            </a:r>
          </a:p>
          <a:p>
            <a:r>
              <a:rPr lang="en-US"/>
              <a:t>Amt of main memory on the server allocated to the cache table (the table storing pre-fetched data), index, and catalog table pages information.</a:t>
            </a:r>
          </a:p>
          <a:p>
            <a:endParaRPr lang="en-US"/>
          </a:p>
          <a:p>
            <a:r>
              <a:rPr lang="en-US"/>
              <a:t>Table data pages:</a:t>
            </a:r>
          </a:p>
          <a:p>
            <a:r>
              <a:rPr lang="en-US"/>
              <a:t>The size of each table page.  255 records are stored on each page.  All fields (attributes) for each record are included save for the LONG character or LONG special types in which only a pointer or descriptor is stored on the page.  Page sizes usually range from 4kb, 8kb, 16kb, to 32kb.</a:t>
            </a:r>
          </a:p>
          <a:p>
            <a:endParaRPr lang="en-US"/>
          </a:p>
          <a:p>
            <a:r>
              <a:rPr lang="en-US"/>
              <a:t>The three specifics greatly effect the efficiency and speed of DB2.  To determine table data pages you must know the data types and their storage requirements.</a:t>
            </a:r>
          </a:p>
          <a:p>
            <a:endParaRPr lang="en-US"/>
          </a:p>
        </p:txBody>
      </p:sp>
    </p:spTree>
    <p:extLst>
      <p:ext uri="{BB962C8B-B14F-4D97-AF65-F5344CB8AC3E}">
        <p14:creationId xmlns:p14="http://schemas.microsoft.com/office/powerpoint/2010/main" val="311267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D02FF328-92B4-41CF-901B-AD0F09A29BB2}" type="slidenum">
              <a:rPr lang="en-US" sz="1300"/>
              <a:pPr/>
              <a:t>7</a:t>
            </a:fld>
            <a:endParaRPr 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t>For Bit Data (Boolean)- </a:t>
            </a:r>
            <a:r>
              <a:rPr lang="en-US" sz="1000"/>
              <a:t>storage space = 2-bytes</a:t>
            </a:r>
          </a:p>
          <a:p>
            <a:r>
              <a:rPr lang="en-US" sz="1000" b="1"/>
              <a:t>SmallInt (Byte)- </a:t>
            </a:r>
            <a:r>
              <a:rPr lang="en-US" sz="1000"/>
              <a:t>storage space = 1 byte</a:t>
            </a:r>
          </a:p>
          <a:p>
            <a:r>
              <a:rPr lang="en-US" sz="1000" b="1"/>
              <a:t>Integer (Int)- </a:t>
            </a:r>
            <a:r>
              <a:rPr lang="en-US" sz="1000"/>
              <a:t>storage space = 2-bytes</a:t>
            </a:r>
          </a:p>
          <a:p>
            <a:r>
              <a:rPr lang="en-US" sz="1000" b="1"/>
              <a:t>BigInt (long)- </a:t>
            </a:r>
            <a:r>
              <a:rPr lang="en-US" sz="1000"/>
              <a:t>storage space = 4-bytes</a:t>
            </a:r>
          </a:p>
          <a:p>
            <a:r>
              <a:rPr lang="en-US" sz="1000" b="1"/>
              <a:t>Float- Floating point data.</a:t>
            </a:r>
          </a:p>
          <a:p>
            <a:r>
              <a:rPr lang="en-US" sz="1000" b="1"/>
              <a:t>Single precision: </a:t>
            </a:r>
            <a:r>
              <a:rPr lang="en-US" sz="1000"/>
              <a:t>A data type that stores single-precision floating-point variables as 32-bit (4-byte) floating-point numbers, ranging in value from -3.402823</a:t>
            </a:r>
            <a:r>
              <a:rPr lang="en-US" sz="1000" b="1"/>
              <a:t>E38</a:t>
            </a:r>
            <a:r>
              <a:rPr lang="en-US" sz="1000"/>
              <a:t> to -1.401298</a:t>
            </a:r>
            <a:r>
              <a:rPr lang="en-US" sz="1000" b="1"/>
              <a:t>E-45</a:t>
            </a:r>
            <a:r>
              <a:rPr lang="en-US" sz="1000"/>
              <a:t> for negative values, and 1.401298</a:t>
            </a:r>
            <a:r>
              <a:rPr lang="en-US" sz="1000" b="1"/>
              <a:t>E-45</a:t>
            </a:r>
            <a:r>
              <a:rPr lang="en-US" sz="1000"/>
              <a:t> to 3.402823</a:t>
            </a:r>
            <a:r>
              <a:rPr lang="en-US" sz="1000" b="1"/>
              <a:t>E38</a:t>
            </a:r>
            <a:r>
              <a:rPr lang="en-US" sz="1000"/>
              <a:t> for positive values. </a:t>
            </a:r>
          </a:p>
          <a:p>
            <a:r>
              <a:rPr lang="en-US" sz="1000"/>
              <a:t>Storage space is 4 bytes.</a:t>
            </a:r>
          </a:p>
          <a:p>
            <a:r>
              <a:rPr lang="en-US" sz="1000"/>
              <a:t>Double precision:A data type that holds double-precision floating-point numbers as 64-bit numbers in the range -1.79769313486232</a:t>
            </a:r>
            <a:r>
              <a:rPr lang="en-US" sz="1000" b="1"/>
              <a:t>E308</a:t>
            </a:r>
            <a:r>
              <a:rPr lang="en-US" sz="1000"/>
              <a:t> to -4.94065645841247</a:t>
            </a:r>
            <a:r>
              <a:rPr lang="en-US" sz="1000" b="1"/>
              <a:t>E-324</a:t>
            </a:r>
            <a:r>
              <a:rPr lang="en-US" sz="1000"/>
              <a:t> for negative values; 4.94065645841247</a:t>
            </a:r>
            <a:r>
              <a:rPr lang="en-US" sz="1000" b="1"/>
              <a:t>E-324</a:t>
            </a:r>
            <a:r>
              <a:rPr lang="en-US" sz="1000"/>
              <a:t> to 1.79769313486232</a:t>
            </a:r>
            <a:r>
              <a:rPr lang="en-US" sz="1000" b="1"/>
              <a:t>E308</a:t>
            </a:r>
            <a:r>
              <a:rPr lang="en-US" sz="1000"/>
              <a:t> for positive values. </a:t>
            </a:r>
          </a:p>
          <a:p>
            <a:r>
              <a:rPr lang="en-US" sz="1000"/>
              <a:t>Storage space is 8-byte.</a:t>
            </a:r>
          </a:p>
          <a:p>
            <a:endParaRPr lang="en-US" sz="1000"/>
          </a:p>
          <a:p>
            <a:r>
              <a:rPr lang="en-US" sz="1000" b="1"/>
              <a:t>Decimal data type.  Parameters are: integer number for precision (0-31), integer number for scale (0-np)</a:t>
            </a:r>
          </a:p>
          <a:p>
            <a:r>
              <a:rPr lang="en-US" sz="1000" b="1"/>
              <a:t>Scale is by power of 10.</a:t>
            </a:r>
          </a:p>
          <a:p>
            <a:r>
              <a:rPr lang="en-US" sz="1000"/>
              <a:t>A data type that contains decimal numbers scaled by a power of 10. For </a:t>
            </a:r>
            <a:r>
              <a:rPr lang="en-US" sz="1000" b="1"/>
              <a:t>zero-scaled </a:t>
            </a:r>
            <a:r>
              <a:rPr lang="en-US" sz="1000"/>
              <a:t>numbers, that is, numbers with no decimal places, the range is +/-79,228,162,514,264,337,593,543,950,335. For numbers with 28 decimal places the range is +/-7.9228162514264337593543950335. The smallest non-zero number that can be represented as a </a:t>
            </a:r>
            <a:r>
              <a:rPr lang="en-US" sz="1000" b="1"/>
              <a:t>Decimal</a:t>
            </a:r>
            <a:r>
              <a:rPr lang="en-US" sz="1000"/>
              <a:t> is 0.0000000000000000000000000001.</a:t>
            </a:r>
          </a:p>
          <a:p>
            <a:r>
              <a:rPr lang="en-US" sz="1000"/>
              <a:t>Storage space: numeric storage size of 16 bytes </a:t>
            </a:r>
          </a:p>
        </p:txBody>
      </p:sp>
    </p:spTree>
    <p:extLst>
      <p:ext uri="{BB962C8B-B14F-4D97-AF65-F5344CB8AC3E}">
        <p14:creationId xmlns:p14="http://schemas.microsoft.com/office/powerpoint/2010/main" val="304650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FA963B69-3119-4A9A-9766-01774A7E6157}" type="slidenum">
              <a:rPr lang="en-US" sz="1300"/>
              <a:pPr/>
              <a:t>10</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Character- 1-254</a:t>
            </a:r>
          </a:p>
          <a:p>
            <a:r>
              <a:rPr lang="en-US"/>
              <a:t>VarChar- varying length, and varying space requirements.  1-32,672</a:t>
            </a:r>
          </a:p>
          <a:p>
            <a:r>
              <a:rPr lang="en-US"/>
              <a:t>Long VarChar- up to 32,700. User does not specify the max length.</a:t>
            </a:r>
          </a:p>
          <a:p>
            <a:endParaRPr lang="en-US"/>
          </a:p>
        </p:txBody>
      </p:sp>
    </p:spTree>
    <p:extLst>
      <p:ext uri="{BB962C8B-B14F-4D97-AF65-F5344CB8AC3E}">
        <p14:creationId xmlns:p14="http://schemas.microsoft.com/office/powerpoint/2010/main" val="26314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5363F017-34E9-4439-8DD9-83A036BA7C8B}" type="slidenum">
              <a:rPr lang="en-US" sz="1300"/>
              <a:pPr/>
              <a:t>13</a:t>
            </a:fld>
            <a:endParaRPr 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BLOB- Binary large object, maximum length or size is n, expressed as Kilobytes, Megabytes, or Gigabytes).  Absolute max is 2GB for each data value.</a:t>
            </a:r>
          </a:p>
          <a:p>
            <a:r>
              <a:rPr lang="en-US"/>
              <a:t>CLOB- Character large object (same parameters)</a:t>
            </a:r>
          </a:p>
          <a:p>
            <a:r>
              <a:rPr lang="en-US"/>
              <a:t>DBCLOB- Double byte character large object.  (same parameters, however max is now 1GB of double characters)</a:t>
            </a:r>
          </a:p>
          <a:p>
            <a:r>
              <a:rPr lang="en-US"/>
              <a:t>GRAPHIC- Fixed length graphic string, n = 1-127</a:t>
            </a:r>
          </a:p>
          <a:p>
            <a:r>
              <a:rPr lang="en-US"/>
              <a:t>VARGRAPHIC- Variable length graphic string- 1-16336</a:t>
            </a:r>
          </a:p>
          <a:p>
            <a:r>
              <a:rPr lang="en-US"/>
              <a:t>LONG VARGRAPHIC- Varying length graphic string- 1-16,350</a:t>
            </a:r>
          </a:p>
          <a:p>
            <a:r>
              <a:rPr lang="en-US"/>
              <a:t>DATE- store a date that can be used for date arithmetic</a:t>
            </a:r>
          </a:p>
          <a:p>
            <a:r>
              <a:rPr lang="en-US"/>
              <a:t>TIME- Store a time that can be used for time arithmetic</a:t>
            </a:r>
          </a:p>
          <a:p>
            <a:r>
              <a:rPr lang="en-US"/>
              <a:t>TIMESTAMP- timestamp…DB2 generated.</a:t>
            </a:r>
          </a:p>
          <a:p>
            <a:r>
              <a:rPr lang="en-US"/>
              <a:t>DATALINK- for data stored outside the database.  N is the number of characters describing the link</a:t>
            </a:r>
          </a:p>
          <a:p>
            <a:endParaRPr lang="en-US"/>
          </a:p>
          <a:p>
            <a:r>
              <a:rPr lang="en-US"/>
              <a:t>All data type with LONG (character and special) use 32KB page areas each.   This includes the LOB’s as well.  They are not stored within the data pages however.  Just a descriptor or a pointer is stored in the page.</a:t>
            </a:r>
          </a:p>
        </p:txBody>
      </p:sp>
    </p:spTree>
    <p:extLst>
      <p:ext uri="{BB962C8B-B14F-4D97-AF65-F5344CB8AC3E}">
        <p14:creationId xmlns:p14="http://schemas.microsoft.com/office/powerpoint/2010/main" val="22291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51">
              <a:defRPr sz="2400">
                <a:solidFill>
                  <a:schemeClr val="tx1"/>
                </a:solidFill>
                <a:latin typeface="Times New Roman" pitchFamily="18" charset="0"/>
              </a:defRPr>
            </a:lvl1pPr>
            <a:lvl2pPr marL="742912" indent="-285735" defTabSz="965151">
              <a:defRPr sz="2400">
                <a:solidFill>
                  <a:schemeClr val="tx1"/>
                </a:solidFill>
                <a:latin typeface="Times New Roman" pitchFamily="18" charset="0"/>
              </a:defRPr>
            </a:lvl2pPr>
            <a:lvl3pPr marL="1142941" indent="-228588" defTabSz="965151">
              <a:defRPr sz="2400">
                <a:solidFill>
                  <a:schemeClr val="tx1"/>
                </a:solidFill>
                <a:latin typeface="Times New Roman" pitchFamily="18" charset="0"/>
              </a:defRPr>
            </a:lvl3pPr>
            <a:lvl4pPr marL="1600118" indent="-228588" defTabSz="965151">
              <a:defRPr sz="2400">
                <a:solidFill>
                  <a:schemeClr val="tx1"/>
                </a:solidFill>
                <a:latin typeface="Times New Roman" pitchFamily="18" charset="0"/>
              </a:defRPr>
            </a:lvl4pPr>
            <a:lvl5pPr marL="2057295" indent="-228588" defTabSz="965151">
              <a:defRPr sz="2400">
                <a:solidFill>
                  <a:schemeClr val="tx1"/>
                </a:solidFill>
                <a:latin typeface="Times New Roman" pitchFamily="18" charset="0"/>
              </a:defRPr>
            </a:lvl5pPr>
            <a:lvl6pPr marL="2514471" indent="-228588" defTabSz="965151" eaLnBrk="0" fontAlgn="base" hangingPunct="0">
              <a:spcBef>
                <a:spcPct val="0"/>
              </a:spcBef>
              <a:spcAft>
                <a:spcPct val="0"/>
              </a:spcAft>
              <a:defRPr sz="2400">
                <a:solidFill>
                  <a:schemeClr val="tx1"/>
                </a:solidFill>
                <a:latin typeface="Times New Roman" pitchFamily="18" charset="0"/>
              </a:defRPr>
            </a:lvl6pPr>
            <a:lvl7pPr marL="2971648" indent="-228588" defTabSz="965151" eaLnBrk="0" fontAlgn="base" hangingPunct="0">
              <a:spcBef>
                <a:spcPct val="0"/>
              </a:spcBef>
              <a:spcAft>
                <a:spcPct val="0"/>
              </a:spcAft>
              <a:defRPr sz="2400">
                <a:solidFill>
                  <a:schemeClr val="tx1"/>
                </a:solidFill>
                <a:latin typeface="Times New Roman" pitchFamily="18" charset="0"/>
              </a:defRPr>
            </a:lvl7pPr>
            <a:lvl8pPr marL="3428824" indent="-228588" defTabSz="965151" eaLnBrk="0" fontAlgn="base" hangingPunct="0">
              <a:spcBef>
                <a:spcPct val="0"/>
              </a:spcBef>
              <a:spcAft>
                <a:spcPct val="0"/>
              </a:spcAft>
              <a:defRPr sz="2400">
                <a:solidFill>
                  <a:schemeClr val="tx1"/>
                </a:solidFill>
                <a:latin typeface="Times New Roman" pitchFamily="18" charset="0"/>
              </a:defRPr>
            </a:lvl8pPr>
            <a:lvl9pPr marL="3886001" indent="-228588" defTabSz="965151" eaLnBrk="0" fontAlgn="base" hangingPunct="0">
              <a:spcBef>
                <a:spcPct val="0"/>
              </a:spcBef>
              <a:spcAft>
                <a:spcPct val="0"/>
              </a:spcAft>
              <a:defRPr sz="2400">
                <a:solidFill>
                  <a:schemeClr val="tx1"/>
                </a:solidFill>
                <a:latin typeface="Times New Roman" pitchFamily="18" charset="0"/>
              </a:defRPr>
            </a:lvl9pPr>
          </a:lstStyle>
          <a:p>
            <a:fld id="{0AEA843A-5F0F-49D3-B77F-7875BF4F3CA2}" type="slidenum">
              <a:rPr lang="en-US" sz="1300"/>
              <a:pPr/>
              <a:t>15</a:t>
            </a:fld>
            <a:endParaRPr 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9760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Swiss 721 Roman" panose="020B05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Swiss 721 Roman" panose="020B05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42019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67503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Swiss 721 Roman" panose="020B05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03533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787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72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26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51000"/>
            <a:ext cx="3810000" cy="3429000"/>
          </a:xfrm>
        </p:spPr>
        <p:txBody>
          <a:bodyPr/>
          <a:lstStyle/>
          <a:p>
            <a:pPr lvl="0"/>
            <a:endParaRPr lang="en-US" noProof="0"/>
          </a:p>
        </p:txBody>
      </p:sp>
    </p:spTree>
    <p:extLst>
      <p:ext uri="{BB962C8B-B14F-4D97-AF65-F5344CB8AC3E}">
        <p14:creationId xmlns:p14="http://schemas.microsoft.com/office/powerpoint/2010/main" val="159214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quarter" idx="1"/>
          </p:nvPr>
        </p:nvSpPr>
        <p:spPr>
          <a:xfrm>
            <a:off x="6858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48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Swiss 721 Roman" panose="020B0504020202020204" pitchFamily="34" charset="0"/>
              </a:defRPr>
            </a:lvl1pPr>
            <a:lvl2pPr>
              <a:defRPr>
                <a:latin typeface="Swiss 721 Roman" panose="020B0504020202020204" pitchFamily="34" charset="0"/>
              </a:defRPr>
            </a:lvl2pPr>
            <a:lvl3pPr>
              <a:defRPr>
                <a:latin typeface="Swiss 721 Roman" panose="020B0504020202020204" pitchFamily="34" charset="0"/>
              </a:defRPr>
            </a:lvl3pPr>
            <a:lvl4pPr>
              <a:defRPr>
                <a:latin typeface="Swiss 721 Roman" panose="020B0504020202020204" pitchFamily="34" charset="0"/>
              </a:defRPr>
            </a:lvl4pPr>
            <a:lvl5pPr>
              <a:defRPr>
                <a:latin typeface="Swiss 721 Roman"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54483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Swiss 721 Roman" panose="020B05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Swiss 721 Roman" panose="020B05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22801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100">
                <a:latin typeface="Swiss 721 Roman" panose="020B0504020202020204" pitchFamily="34" charset="0"/>
              </a:defRPr>
            </a:lvl1pPr>
            <a:lvl2pPr>
              <a:defRPr sz="1800">
                <a:latin typeface="Swiss 721 Roman" panose="020B0504020202020204" pitchFamily="34" charset="0"/>
              </a:defRPr>
            </a:lvl2pPr>
            <a:lvl3pPr>
              <a:defRPr sz="1500">
                <a:latin typeface="Swiss 721 Roman" panose="020B0504020202020204" pitchFamily="34" charset="0"/>
              </a:defRPr>
            </a:lvl3pPr>
            <a:lvl4pPr>
              <a:defRPr sz="1350">
                <a:latin typeface="Swiss 721 Roman" panose="020B0504020202020204" pitchFamily="34" charset="0"/>
              </a:defRPr>
            </a:lvl4pPr>
            <a:lvl5pPr>
              <a:defRPr sz="1350">
                <a:latin typeface="Swiss 721 Roman" panose="020B05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100">
                <a:latin typeface="Swiss 721 Roman" panose="020B0504020202020204" pitchFamily="34" charset="0"/>
              </a:defRPr>
            </a:lvl1pPr>
            <a:lvl2pPr>
              <a:defRPr sz="1800">
                <a:latin typeface="Swiss 721 Roman" panose="020B0504020202020204" pitchFamily="34" charset="0"/>
              </a:defRPr>
            </a:lvl2pPr>
            <a:lvl3pPr>
              <a:defRPr sz="1500">
                <a:latin typeface="Swiss 721 Roman" panose="020B0504020202020204" pitchFamily="34" charset="0"/>
              </a:defRPr>
            </a:lvl3pPr>
            <a:lvl4pPr>
              <a:defRPr sz="1350">
                <a:latin typeface="Swiss 721 Roman" panose="020B0504020202020204" pitchFamily="34" charset="0"/>
              </a:defRPr>
            </a:lvl4pPr>
            <a:lvl5pPr>
              <a:defRPr sz="1350">
                <a:latin typeface="Swiss 721 Roman" panose="020B05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22652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Swiss 721 Roman" panose="020B05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Swiss 721 Roman" panose="020B0504020202020204" pitchFamily="34" charset="0"/>
              </a:defRPr>
            </a:lvl1pPr>
            <a:lvl2pPr>
              <a:defRPr sz="1500">
                <a:latin typeface="Swiss 721 Roman" panose="020B0504020202020204" pitchFamily="34" charset="0"/>
              </a:defRPr>
            </a:lvl2pPr>
            <a:lvl3pPr>
              <a:defRPr sz="1350">
                <a:latin typeface="Swiss 721 Roman" panose="020B0504020202020204" pitchFamily="34" charset="0"/>
              </a:defRPr>
            </a:lvl3pPr>
            <a:lvl4pPr>
              <a:defRPr sz="1200">
                <a:latin typeface="Swiss 721 Roman" panose="020B0504020202020204" pitchFamily="34" charset="0"/>
              </a:defRPr>
            </a:lvl4pPr>
            <a:lvl5pPr>
              <a:defRPr sz="1200">
                <a:latin typeface="Swiss 721 Roman" panose="020B05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Swiss 721 Roman" panose="020B05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Swiss 721 Roman" panose="020B0504020202020204" pitchFamily="34" charset="0"/>
              </a:defRPr>
            </a:lvl1pPr>
            <a:lvl2pPr>
              <a:defRPr sz="1500">
                <a:latin typeface="Swiss 721 Roman" panose="020B0504020202020204" pitchFamily="34" charset="0"/>
              </a:defRPr>
            </a:lvl2pPr>
            <a:lvl3pPr>
              <a:defRPr sz="1350">
                <a:latin typeface="Swiss 721 Roman" panose="020B0504020202020204" pitchFamily="34" charset="0"/>
              </a:defRPr>
            </a:lvl3pPr>
            <a:lvl4pPr>
              <a:defRPr sz="1200">
                <a:latin typeface="Swiss 721 Roman" panose="020B0504020202020204" pitchFamily="34" charset="0"/>
              </a:defRPr>
            </a:lvl4pPr>
            <a:lvl5pPr>
              <a:defRPr sz="1200">
                <a:latin typeface="Swiss 721 Roman" panose="020B05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44893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s 721 Roman" panose="020B050402020202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71221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60513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Swiss 721 Roman" panose="020B05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2400">
                <a:latin typeface="Swiss 721 Roman" panose="020B0504020202020204" pitchFamily="34" charset="0"/>
              </a:defRPr>
            </a:lvl1pPr>
            <a:lvl2pPr>
              <a:defRPr sz="2100">
                <a:latin typeface="Swiss 721 Roman" panose="020B0504020202020204" pitchFamily="34" charset="0"/>
              </a:defRPr>
            </a:lvl2pPr>
            <a:lvl3pPr>
              <a:defRPr sz="1800">
                <a:latin typeface="Swiss 721 Roman" panose="020B0504020202020204" pitchFamily="34" charset="0"/>
              </a:defRPr>
            </a:lvl3pPr>
            <a:lvl4pPr>
              <a:defRPr sz="1500">
                <a:latin typeface="Swiss 721 Roman" panose="020B0504020202020204" pitchFamily="34" charset="0"/>
              </a:defRPr>
            </a:lvl4pPr>
            <a:lvl5pPr>
              <a:defRPr sz="1500">
                <a:latin typeface="Swiss 721 Roman" panose="020B05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Swiss 721 Roman" panose="020B05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5598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Swiss 721 Roman" panose="020B05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Swiss 721 Roman" panose="020B05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5/31/2024</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45798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8"/>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5148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ctr" defTabSz="342900" rtl="0" eaLnBrk="1" fontAlgn="base" hangingPunct="1">
        <a:spcBef>
          <a:spcPct val="0"/>
        </a:spcBef>
        <a:spcAft>
          <a:spcPct val="0"/>
        </a:spcAft>
        <a:defRPr sz="3300" kern="1200">
          <a:solidFill>
            <a:srgbClr val="F47920"/>
          </a:solidFill>
          <a:latin typeface="Swiss 721 Roman" panose="020B0504020202020204" pitchFamily="34" charset="0"/>
          <a:ea typeface="ＭＳ Ｐゴシック" pitchFamily="-110" charset="-128"/>
          <a:cs typeface="Swiss 721 Roman" panose="020B05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Swiss 721 Roman" panose="020B0504020202020204" pitchFamily="34" charset="0"/>
          <a:ea typeface="ＭＳ Ｐゴシック" pitchFamily="-110" charset="-128"/>
          <a:cs typeface="Swiss 721 Roman" panose="020B05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Swiss 721 Roman" panose="020B05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Swiss 721 Roman" panose="020B05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Swiss 721 Roman" panose="020B05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Swiss 721 Roman" panose="020B05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oleObject" Target="../embeddings/oleObject2.bin"/><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F:\Data\MyDox\Training\IT4GIS\PPT\geico_caveman.wmv" TargetMode="External"/><Relationship Id="rId1" Type="http://schemas.microsoft.com/office/2007/relationships/media" Target="file:///F:\Data\MyDox\Training\IT4GIS\PPT\geico_caveman.wmv" TargetMode="External"/><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Identity_(object-oriented_programm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en.wikipedia.org/wiki/Interface_(computer_scienc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09700"/>
            <a:ext cx="7772400" cy="1225021"/>
          </a:xfrm>
        </p:spPr>
        <p:txBody>
          <a:bodyPr/>
          <a:lstStyle/>
          <a:p>
            <a:pPr>
              <a:defRPr/>
            </a:pPr>
            <a:r>
              <a:rPr lang="en-US" sz="4800" b="1" dirty="0"/>
              <a:t>Introduction to Enterprise</a:t>
            </a:r>
            <a:br>
              <a:rPr lang="en-US" sz="4800" b="1" dirty="0"/>
            </a:br>
            <a:r>
              <a:rPr lang="en-US" sz="4800" dirty="0"/>
              <a:t>Databases</a:t>
            </a:r>
            <a:endParaRPr lang="en-US" sz="4800" b="1" dirty="0"/>
          </a:p>
        </p:txBody>
      </p:sp>
      <p:sp>
        <p:nvSpPr>
          <p:cNvPr id="5" name="Rectangle 3"/>
          <p:cNvSpPr txBox="1">
            <a:spLocks noChangeArrowheads="1"/>
          </p:cNvSpPr>
          <p:nvPr/>
        </p:nvSpPr>
        <p:spPr bwMode="auto">
          <a:xfrm>
            <a:off x="1371600" y="2857500"/>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t>IT4GIS</a:t>
            </a:r>
          </a:p>
          <a:p>
            <a:r>
              <a:rPr lang="en-US" dirty="0"/>
              <a:t>Keith T. Weber, GISP</a:t>
            </a:r>
          </a:p>
          <a:p>
            <a:r>
              <a:rPr lang="en-US" dirty="0"/>
              <a:t>GIS Director</a:t>
            </a:r>
          </a:p>
          <a:p>
            <a:r>
              <a:rPr lang="en-US" dirty="0"/>
              <a:t>ISU-GIS Training and Research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a:t>Character Data Types</a:t>
            </a:r>
          </a:p>
        </p:txBody>
      </p:sp>
      <p:sp>
        <p:nvSpPr>
          <p:cNvPr id="20483" name="Rectangle 3"/>
          <p:cNvSpPr>
            <a:spLocks noGrp="1" noChangeArrowheads="1"/>
          </p:cNvSpPr>
          <p:nvPr>
            <p:ph type="body" sz="half" idx="1"/>
          </p:nvPr>
        </p:nvSpPr>
        <p:spPr/>
        <p:txBody>
          <a:bodyPr/>
          <a:lstStyle/>
          <a:p>
            <a:r>
              <a:rPr lang="en-US" sz="3200" dirty="0"/>
              <a:t>CHARACTER&lt;n&gt;</a:t>
            </a:r>
          </a:p>
          <a:p>
            <a:r>
              <a:rPr lang="en-US" sz="3200" dirty="0"/>
              <a:t>VARCHAR&lt;n&gt;</a:t>
            </a:r>
          </a:p>
        </p:txBody>
      </p:sp>
      <p:pic>
        <p:nvPicPr>
          <p:cNvPr id="20484" name="Picture 4" descr="j0281179[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rot="20268429">
            <a:off x="3733800" y="2349500"/>
            <a:ext cx="4724400" cy="215582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(cont’d)</a:t>
            </a:r>
          </a:p>
        </p:txBody>
      </p:sp>
      <p:sp>
        <p:nvSpPr>
          <p:cNvPr id="3" name="Content Placeholder 2"/>
          <p:cNvSpPr>
            <a:spLocks noGrp="1"/>
          </p:cNvSpPr>
          <p:nvPr>
            <p:ph idx="1"/>
          </p:nvPr>
        </p:nvSpPr>
        <p:spPr>
          <a:xfrm>
            <a:off x="533400" y="1333500"/>
            <a:ext cx="7772400" cy="3429000"/>
          </a:xfrm>
        </p:spPr>
        <p:txBody>
          <a:bodyPr/>
          <a:lstStyle/>
          <a:p>
            <a:r>
              <a:rPr lang="en-US" dirty="0"/>
              <a:t>CHARACTER&lt;n&gt;</a:t>
            </a:r>
          </a:p>
          <a:p>
            <a:pPr lvl="1"/>
            <a:r>
              <a:rPr lang="en-US" dirty="0"/>
              <a:t>(AKA, String or Text)</a:t>
            </a:r>
          </a:p>
          <a:p>
            <a:pPr lvl="1"/>
            <a:r>
              <a:rPr lang="en-US" dirty="0"/>
              <a:t>Example a field named “URL” with </a:t>
            </a:r>
            <a:r>
              <a:rPr lang="en-US" i="1" dirty="0"/>
              <a:t>n</a:t>
            </a:r>
            <a:r>
              <a:rPr lang="en-US" dirty="0"/>
              <a:t> = 46</a:t>
            </a:r>
          </a:p>
          <a:p>
            <a:pPr lvl="1"/>
            <a:r>
              <a:rPr lang="en-US" dirty="0"/>
              <a:t>“http://giscenter.isu.edu/training/it4gis.htm”</a:t>
            </a:r>
          </a:p>
        </p:txBody>
      </p:sp>
      <p:pic>
        <p:nvPicPr>
          <p:cNvPr id="4" name="Picture 3" descr="Word Cou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735" y="2933700"/>
            <a:ext cx="2362530" cy="2029108"/>
          </a:xfrm>
          <a:prstGeom prst="rect">
            <a:avLst/>
          </a:prstGeom>
        </p:spPr>
      </p:pic>
      <p:sp>
        <p:nvSpPr>
          <p:cNvPr id="5" name="Freeform 4"/>
          <p:cNvSpPr/>
          <p:nvPr/>
        </p:nvSpPr>
        <p:spPr bwMode="auto">
          <a:xfrm>
            <a:off x="3505200" y="3825274"/>
            <a:ext cx="2036626" cy="245960"/>
          </a:xfrm>
          <a:custGeom>
            <a:avLst/>
            <a:gdLst>
              <a:gd name="connsiteX0" fmla="*/ 807522 w 2036626"/>
              <a:gd name="connsiteY0" fmla="*/ 8454 h 245960"/>
              <a:gd name="connsiteX1" fmla="*/ 659080 w 2036626"/>
              <a:gd name="connsiteY1" fmla="*/ 8454 h 245960"/>
              <a:gd name="connsiteX2" fmla="*/ 635330 w 2036626"/>
              <a:gd name="connsiteY2" fmla="*/ 14391 h 245960"/>
              <a:gd name="connsiteX3" fmla="*/ 273132 w 2036626"/>
              <a:gd name="connsiteY3" fmla="*/ 26267 h 245960"/>
              <a:gd name="connsiteX4" fmla="*/ 160317 w 2036626"/>
              <a:gd name="connsiteY4" fmla="*/ 38142 h 245960"/>
              <a:gd name="connsiteX5" fmla="*/ 65314 w 2036626"/>
              <a:gd name="connsiteY5" fmla="*/ 44080 h 245960"/>
              <a:gd name="connsiteX6" fmla="*/ 17813 w 2036626"/>
              <a:gd name="connsiteY6" fmla="*/ 73768 h 245960"/>
              <a:gd name="connsiteX7" fmla="*/ 5937 w 2036626"/>
              <a:gd name="connsiteY7" fmla="*/ 85643 h 245960"/>
              <a:gd name="connsiteX8" fmla="*/ 0 w 2036626"/>
              <a:gd name="connsiteY8" fmla="*/ 103456 h 245960"/>
              <a:gd name="connsiteX9" fmla="*/ 5937 w 2036626"/>
              <a:gd name="connsiteY9" fmla="*/ 139082 h 245960"/>
              <a:gd name="connsiteX10" fmla="*/ 35626 w 2036626"/>
              <a:gd name="connsiteY10" fmla="*/ 168771 h 245960"/>
              <a:gd name="connsiteX11" fmla="*/ 53439 w 2036626"/>
              <a:gd name="connsiteY11" fmla="*/ 180646 h 245960"/>
              <a:gd name="connsiteX12" fmla="*/ 195943 w 2036626"/>
              <a:gd name="connsiteY12" fmla="*/ 204397 h 245960"/>
              <a:gd name="connsiteX13" fmla="*/ 397823 w 2036626"/>
              <a:gd name="connsiteY13" fmla="*/ 210334 h 245960"/>
              <a:gd name="connsiteX14" fmla="*/ 498763 w 2036626"/>
              <a:gd name="connsiteY14" fmla="*/ 216272 h 245960"/>
              <a:gd name="connsiteX15" fmla="*/ 516576 w 2036626"/>
              <a:gd name="connsiteY15" fmla="*/ 222210 h 245960"/>
              <a:gd name="connsiteX16" fmla="*/ 872836 w 2036626"/>
              <a:gd name="connsiteY16" fmla="*/ 240023 h 245960"/>
              <a:gd name="connsiteX17" fmla="*/ 955963 w 2036626"/>
              <a:gd name="connsiteY17" fmla="*/ 245960 h 245960"/>
              <a:gd name="connsiteX18" fmla="*/ 1377537 w 2036626"/>
              <a:gd name="connsiteY18" fmla="*/ 240023 h 245960"/>
              <a:gd name="connsiteX19" fmla="*/ 1561605 w 2036626"/>
              <a:gd name="connsiteY19" fmla="*/ 228147 h 245960"/>
              <a:gd name="connsiteX20" fmla="*/ 1591293 w 2036626"/>
              <a:gd name="connsiteY20" fmla="*/ 222210 h 245960"/>
              <a:gd name="connsiteX21" fmla="*/ 1615044 w 2036626"/>
              <a:gd name="connsiteY21" fmla="*/ 216272 h 245960"/>
              <a:gd name="connsiteX22" fmla="*/ 1656608 w 2036626"/>
              <a:gd name="connsiteY22" fmla="*/ 210334 h 245960"/>
              <a:gd name="connsiteX23" fmla="*/ 1680358 w 2036626"/>
              <a:gd name="connsiteY23" fmla="*/ 204397 h 245960"/>
              <a:gd name="connsiteX24" fmla="*/ 1822862 w 2036626"/>
              <a:gd name="connsiteY24" fmla="*/ 192521 h 245960"/>
              <a:gd name="connsiteX25" fmla="*/ 1882239 w 2036626"/>
              <a:gd name="connsiteY25" fmla="*/ 186584 h 245960"/>
              <a:gd name="connsiteX26" fmla="*/ 1935678 w 2036626"/>
              <a:gd name="connsiteY26" fmla="*/ 180646 h 245960"/>
              <a:gd name="connsiteX27" fmla="*/ 1965366 w 2036626"/>
              <a:gd name="connsiteY27" fmla="*/ 174708 h 245960"/>
              <a:gd name="connsiteX28" fmla="*/ 2030680 w 2036626"/>
              <a:gd name="connsiteY28" fmla="*/ 168771 h 245960"/>
              <a:gd name="connsiteX29" fmla="*/ 2012867 w 2036626"/>
              <a:gd name="connsiteY29" fmla="*/ 127207 h 245960"/>
              <a:gd name="connsiteX30" fmla="*/ 1983179 w 2036626"/>
              <a:gd name="connsiteY30" fmla="*/ 103456 h 245960"/>
              <a:gd name="connsiteX31" fmla="*/ 1947553 w 2036626"/>
              <a:gd name="connsiteY31" fmla="*/ 79706 h 245960"/>
              <a:gd name="connsiteX32" fmla="*/ 1911927 w 2036626"/>
              <a:gd name="connsiteY32" fmla="*/ 67830 h 245960"/>
              <a:gd name="connsiteX33" fmla="*/ 1840675 w 2036626"/>
              <a:gd name="connsiteY33" fmla="*/ 55955 h 245960"/>
              <a:gd name="connsiteX34" fmla="*/ 1816924 w 2036626"/>
              <a:gd name="connsiteY34" fmla="*/ 50017 h 245960"/>
              <a:gd name="connsiteX35" fmla="*/ 1531917 w 2036626"/>
              <a:gd name="connsiteY35" fmla="*/ 44080 h 245960"/>
              <a:gd name="connsiteX36" fmla="*/ 1365662 w 2036626"/>
              <a:gd name="connsiteY36" fmla="*/ 38142 h 245960"/>
              <a:gd name="connsiteX37" fmla="*/ 1252847 w 2036626"/>
              <a:gd name="connsiteY37" fmla="*/ 26267 h 245960"/>
              <a:gd name="connsiteX38" fmla="*/ 754083 w 2036626"/>
              <a:gd name="connsiteY38" fmla="*/ 20329 h 24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36626" h="245960">
                <a:moveTo>
                  <a:pt x="807522" y="8454"/>
                </a:moveTo>
                <a:cubicBezTo>
                  <a:pt x="742828" y="-4486"/>
                  <a:pt x="772759" y="-1019"/>
                  <a:pt x="659080" y="8454"/>
                </a:cubicBezTo>
                <a:cubicBezTo>
                  <a:pt x="650948" y="9132"/>
                  <a:pt x="643464" y="13740"/>
                  <a:pt x="635330" y="14391"/>
                </a:cubicBezTo>
                <a:cubicBezTo>
                  <a:pt x="551508" y="21097"/>
                  <a:pt x="323903" y="24998"/>
                  <a:pt x="273132" y="26267"/>
                </a:cubicBezTo>
                <a:cubicBezTo>
                  <a:pt x="223541" y="32465"/>
                  <a:pt x="214666" y="34116"/>
                  <a:pt x="160317" y="38142"/>
                </a:cubicBezTo>
                <a:cubicBezTo>
                  <a:pt x="128674" y="40486"/>
                  <a:pt x="96982" y="42101"/>
                  <a:pt x="65314" y="44080"/>
                </a:cubicBezTo>
                <a:cubicBezTo>
                  <a:pt x="13912" y="61213"/>
                  <a:pt x="41765" y="43828"/>
                  <a:pt x="17813" y="73768"/>
                </a:cubicBezTo>
                <a:cubicBezTo>
                  <a:pt x="14316" y="78139"/>
                  <a:pt x="9896" y="81685"/>
                  <a:pt x="5937" y="85643"/>
                </a:cubicBezTo>
                <a:cubicBezTo>
                  <a:pt x="3958" y="91581"/>
                  <a:pt x="0" y="97197"/>
                  <a:pt x="0" y="103456"/>
                </a:cubicBezTo>
                <a:cubicBezTo>
                  <a:pt x="0" y="115495"/>
                  <a:pt x="172" y="128513"/>
                  <a:pt x="5937" y="139082"/>
                </a:cubicBezTo>
                <a:cubicBezTo>
                  <a:pt x="12639" y="151369"/>
                  <a:pt x="23981" y="161008"/>
                  <a:pt x="35626" y="168771"/>
                </a:cubicBezTo>
                <a:cubicBezTo>
                  <a:pt x="41564" y="172729"/>
                  <a:pt x="46918" y="177748"/>
                  <a:pt x="53439" y="180646"/>
                </a:cubicBezTo>
                <a:cubicBezTo>
                  <a:pt x="97310" y="200144"/>
                  <a:pt x="150392" y="201769"/>
                  <a:pt x="195943" y="204397"/>
                </a:cubicBezTo>
                <a:cubicBezTo>
                  <a:pt x="263154" y="208275"/>
                  <a:pt x="330530" y="208355"/>
                  <a:pt x="397823" y="210334"/>
                </a:cubicBezTo>
                <a:cubicBezTo>
                  <a:pt x="431470" y="212313"/>
                  <a:pt x="465225" y="212918"/>
                  <a:pt x="498763" y="216272"/>
                </a:cubicBezTo>
                <a:cubicBezTo>
                  <a:pt x="504991" y="216895"/>
                  <a:pt x="510344" y="221626"/>
                  <a:pt x="516576" y="222210"/>
                </a:cubicBezTo>
                <a:cubicBezTo>
                  <a:pt x="655914" y="235273"/>
                  <a:pt x="731665" y="235469"/>
                  <a:pt x="872836" y="240023"/>
                </a:cubicBezTo>
                <a:cubicBezTo>
                  <a:pt x="900545" y="242002"/>
                  <a:pt x="928183" y="245960"/>
                  <a:pt x="955963" y="245960"/>
                </a:cubicBezTo>
                <a:cubicBezTo>
                  <a:pt x="1096502" y="245960"/>
                  <a:pt x="1237035" y="243216"/>
                  <a:pt x="1377537" y="240023"/>
                </a:cubicBezTo>
                <a:cubicBezTo>
                  <a:pt x="1410841" y="239266"/>
                  <a:pt x="1523461" y="230872"/>
                  <a:pt x="1561605" y="228147"/>
                </a:cubicBezTo>
                <a:cubicBezTo>
                  <a:pt x="1571501" y="226168"/>
                  <a:pt x="1581441" y="224399"/>
                  <a:pt x="1591293" y="222210"/>
                </a:cubicBezTo>
                <a:cubicBezTo>
                  <a:pt x="1599259" y="220440"/>
                  <a:pt x="1607015" y="217732"/>
                  <a:pt x="1615044" y="216272"/>
                </a:cubicBezTo>
                <a:cubicBezTo>
                  <a:pt x="1628814" y="213768"/>
                  <a:pt x="1642838" y="212838"/>
                  <a:pt x="1656608" y="210334"/>
                </a:cubicBezTo>
                <a:cubicBezTo>
                  <a:pt x="1664637" y="208874"/>
                  <a:pt x="1672293" y="205638"/>
                  <a:pt x="1680358" y="204397"/>
                </a:cubicBezTo>
                <a:cubicBezTo>
                  <a:pt x="1726967" y="197227"/>
                  <a:pt x="1776348" y="196242"/>
                  <a:pt x="1822862" y="192521"/>
                </a:cubicBezTo>
                <a:cubicBezTo>
                  <a:pt x="1842690" y="190935"/>
                  <a:pt x="1862457" y="188666"/>
                  <a:pt x="1882239" y="186584"/>
                </a:cubicBezTo>
                <a:cubicBezTo>
                  <a:pt x="1900063" y="184708"/>
                  <a:pt x="1917936" y="183181"/>
                  <a:pt x="1935678" y="180646"/>
                </a:cubicBezTo>
                <a:cubicBezTo>
                  <a:pt x="1945669" y="179219"/>
                  <a:pt x="1955352" y="175960"/>
                  <a:pt x="1965366" y="174708"/>
                </a:cubicBezTo>
                <a:cubicBezTo>
                  <a:pt x="1987058" y="171997"/>
                  <a:pt x="2008909" y="170750"/>
                  <a:pt x="2030680" y="168771"/>
                </a:cubicBezTo>
                <a:cubicBezTo>
                  <a:pt x="2041909" y="135086"/>
                  <a:pt x="2037913" y="164776"/>
                  <a:pt x="2012867" y="127207"/>
                </a:cubicBezTo>
                <a:cubicBezTo>
                  <a:pt x="1990926" y="94295"/>
                  <a:pt x="2013545" y="120326"/>
                  <a:pt x="1983179" y="103456"/>
                </a:cubicBezTo>
                <a:cubicBezTo>
                  <a:pt x="1970703" y="96525"/>
                  <a:pt x="1961093" y="84220"/>
                  <a:pt x="1947553" y="79706"/>
                </a:cubicBezTo>
                <a:cubicBezTo>
                  <a:pt x="1935678" y="75747"/>
                  <a:pt x="1924202" y="70285"/>
                  <a:pt x="1911927" y="67830"/>
                </a:cubicBezTo>
                <a:cubicBezTo>
                  <a:pt x="1788725" y="43192"/>
                  <a:pt x="2002881" y="85448"/>
                  <a:pt x="1840675" y="55955"/>
                </a:cubicBezTo>
                <a:cubicBezTo>
                  <a:pt x="1832646" y="54495"/>
                  <a:pt x="1825079" y="50331"/>
                  <a:pt x="1816924" y="50017"/>
                </a:cubicBezTo>
                <a:cubicBezTo>
                  <a:pt x="1721971" y="46365"/>
                  <a:pt x="1626907" y="46580"/>
                  <a:pt x="1531917" y="44080"/>
                </a:cubicBezTo>
                <a:lnTo>
                  <a:pt x="1365662" y="38142"/>
                </a:lnTo>
                <a:cubicBezTo>
                  <a:pt x="1323400" y="32859"/>
                  <a:pt x="1297157" y="29036"/>
                  <a:pt x="1252847" y="26267"/>
                </a:cubicBezTo>
                <a:cubicBezTo>
                  <a:pt x="1062934" y="14398"/>
                  <a:pt x="991986" y="20329"/>
                  <a:pt x="754083" y="20329"/>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3838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Special Data Types</a:t>
            </a:r>
          </a:p>
        </p:txBody>
      </p:sp>
      <p:sp>
        <p:nvSpPr>
          <p:cNvPr id="6" name="Content Placeholder 5"/>
          <p:cNvSpPr>
            <a:spLocks noGrp="1"/>
          </p:cNvSpPr>
          <p:nvPr>
            <p:ph idx="1"/>
          </p:nvPr>
        </p:nvSpPr>
        <p:spPr>
          <a:xfrm>
            <a:off x="762000" y="1562100"/>
            <a:ext cx="3657600" cy="3429000"/>
          </a:xfrm>
        </p:spPr>
        <p:txBody>
          <a:bodyPr/>
          <a:lstStyle/>
          <a:p>
            <a:pPr>
              <a:lnSpc>
                <a:spcPct val="90000"/>
              </a:lnSpc>
            </a:pPr>
            <a:r>
              <a:rPr lang="en-US" sz="2800" dirty="0"/>
              <a:t>DATE</a:t>
            </a:r>
          </a:p>
          <a:p>
            <a:pPr>
              <a:lnSpc>
                <a:spcPct val="90000"/>
              </a:lnSpc>
            </a:pPr>
            <a:r>
              <a:rPr lang="en-US" sz="2800" dirty="0"/>
              <a:t>TIME</a:t>
            </a:r>
          </a:p>
          <a:p>
            <a:pPr>
              <a:lnSpc>
                <a:spcPct val="90000"/>
              </a:lnSpc>
            </a:pPr>
            <a:r>
              <a:rPr lang="en-US" sz="2800" dirty="0"/>
              <a:t>TIMESTAMP</a:t>
            </a:r>
          </a:p>
        </p:txBody>
      </p:sp>
      <p:pic>
        <p:nvPicPr>
          <p:cNvPr id="24578" name="Picture 2" descr="C:\Users\Administrator\AppData\Local\Microsoft\Windows\Temporary Internet Files\Content.IE5\CCG8XI7F\MC9003359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714500"/>
            <a:ext cx="3603279" cy="289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06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dirty="0"/>
              <a:t>Special Data Types (cont’d)</a:t>
            </a:r>
          </a:p>
        </p:txBody>
      </p:sp>
      <p:sp>
        <p:nvSpPr>
          <p:cNvPr id="21507" name="Rectangle 3"/>
          <p:cNvSpPr>
            <a:spLocks noGrp="1" noChangeArrowheads="1"/>
          </p:cNvSpPr>
          <p:nvPr>
            <p:ph type="body" sz="half" idx="1"/>
          </p:nvPr>
        </p:nvSpPr>
        <p:spPr>
          <a:xfrm>
            <a:off x="381000" y="1485900"/>
            <a:ext cx="4191000" cy="3429000"/>
          </a:xfrm>
        </p:spPr>
        <p:txBody>
          <a:bodyPr/>
          <a:lstStyle/>
          <a:p>
            <a:pPr>
              <a:lnSpc>
                <a:spcPct val="90000"/>
              </a:lnSpc>
            </a:pPr>
            <a:r>
              <a:rPr lang="en-US" sz="2800" dirty="0"/>
              <a:t>Stored in special </a:t>
            </a:r>
            <a:r>
              <a:rPr lang="en-US" sz="2800" i="1" dirty="0"/>
              <a:t>System managed</a:t>
            </a:r>
            <a:r>
              <a:rPr lang="en-US" sz="2800" dirty="0"/>
              <a:t> tables</a:t>
            </a:r>
          </a:p>
          <a:p>
            <a:pPr lvl="1">
              <a:lnSpc>
                <a:spcPct val="90000"/>
              </a:lnSpc>
            </a:pPr>
            <a:r>
              <a:rPr lang="en-US" sz="2400" dirty="0"/>
              <a:t>BLOB&lt;n[K|M|G]&gt;</a:t>
            </a:r>
          </a:p>
          <a:p>
            <a:pPr lvl="1">
              <a:lnSpc>
                <a:spcPct val="90000"/>
              </a:lnSpc>
            </a:pPr>
            <a:r>
              <a:rPr lang="en-US" sz="2400" dirty="0"/>
              <a:t>CLOB&lt;n[K|M|G]&gt;</a:t>
            </a:r>
          </a:p>
          <a:p>
            <a:pPr lvl="1">
              <a:lnSpc>
                <a:spcPct val="90000"/>
              </a:lnSpc>
            </a:pPr>
            <a:r>
              <a:rPr lang="en-US" sz="2400" dirty="0"/>
              <a:t>DBCLOB&lt;n[K|M|G]&gt;</a:t>
            </a:r>
          </a:p>
          <a:p>
            <a:pPr lvl="1">
              <a:lnSpc>
                <a:spcPct val="90000"/>
              </a:lnSpc>
            </a:pPr>
            <a:r>
              <a:rPr lang="en-US" sz="2400" dirty="0"/>
              <a:t>GRAPHIC&lt;n&gt;</a:t>
            </a:r>
          </a:p>
          <a:p>
            <a:pPr lvl="1">
              <a:lnSpc>
                <a:spcPct val="90000"/>
              </a:lnSpc>
            </a:pPr>
            <a:r>
              <a:rPr lang="en-US" sz="2400" dirty="0"/>
              <a:t>VARGRAPHIC&lt;n&gt;</a:t>
            </a:r>
          </a:p>
        </p:txBody>
      </p:sp>
      <p:pic>
        <p:nvPicPr>
          <p:cNvPr id="21508" name="Picture 4" descr="BS00559_[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85416"/>
            <a:ext cx="3810000" cy="2160167"/>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EB235-E8E3-0956-940C-5C5C96EE64EC}"/>
              </a:ext>
            </a:extLst>
          </p:cNvPr>
          <p:cNvSpPr>
            <a:spLocks noGrp="1"/>
          </p:cNvSpPr>
          <p:nvPr>
            <p:ph type="title"/>
          </p:nvPr>
        </p:nvSpPr>
        <p:spPr/>
        <p:txBody>
          <a:bodyPr/>
          <a:lstStyle/>
          <a:p>
            <a:r>
              <a:rPr lang="en-US" dirty="0"/>
              <a:t>Beware of the 64-bit OBJECTID</a:t>
            </a:r>
          </a:p>
        </p:txBody>
      </p:sp>
      <p:sp>
        <p:nvSpPr>
          <p:cNvPr id="6" name="Content Placeholder 5">
            <a:extLst>
              <a:ext uri="{FF2B5EF4-FFF2-40B4-BE49-F238E27FC236}">
                <a16:creationId xmlns:a16="http://schemas.microsoft.com/office/drawing/2014/main" id="{75931141-418F-11DA-232D-943B53464275}"/>
              </a:ext>
            </a:extLst>
          </p:cNvPr>
          <p:cNvSpPr>
            <a:spLocks noGrp="1"/>
          </p:cNvSpPr>
          <p:nvPr>
            <p:ph idx="1"/>
          </p:nvPr>
        </p:nvSpPr>
        <p:spPr>
          <a:xfrm>
            <a:off x="304800" y="1333501"/>
            <a:ext cx="8534400" cy="3771636"/>
          </a:xfrm>
        </p:spPr>
        <p:txBody>
          <a:bodyPr/>
          <a:lstStyle/>
          <a:p>
            <a:r>
              <a:rPr lang="en-US" dirty="0"/>
              <a:t>The new Esri 64-bit OBJECTID allows practically unlimited number of records in a geodatabase table</a:t>
            </a:r>
          </a:p>
          <a:p>
            <a:r>
              <a:rPr lang="en-US" dirty="0"/>
              <a:t>HOWEVER, it is not supported by older versions of ArcGIS and is not supported in the shapefile.  Thus these data:</a:t>
            </a:r>
          </a:p>
          <a:p>
            <a:pPr lvl="1"/>
            <a:r>
              <a:rPr lang="en-US" dirty="0"/>
              <a:t>Can only be used in current versions of ArcGIS</a:t>
            </a:r>
          </a:p>
          <a:p>
            <a:pPr lvl="1"/>
            <a:r>
              <a:rPr lang="en-US" dirty="0"/>
              <a:t>Do NOT support Open GIS</a:t>
            </a:r>
          </a:p>
          <a:p>
            <a:pPr lvl="1"/>
            <a:r>
              <a:rPr lang="en-US" dirty="0"/>
              <a:t>Cannot be exported for use in other software (QGIS, Idrisi </a:t>
            </a:r>
            <a:r>
              <a:rPr lang="en-US" dirty="0" err="1"/>
              <a:t>Terrset</a:t>
            </a:r>
            <a:r>
              <a:rPr lang="en-US" dirty="0"/>
              <a:t>, etc.)</a:t>
            </a:r>
          </a:p>
          <a:p>
            <a:pPr lvl="1"/>
            <a:endParaRPr lang="en-US" dirty="0"/>
          </a:p>
          <a:p>
            <a:pPr lvl="1"/>
            <a:endParaRPr lang="en-US" dirty="0"/>
          </a:p>
        </p:txBody>
      </p:sp>
    </p:spTree>
    <p:extLst>
      <p:ext uri="{BB962C8B-B14F-4D97-AF65-F5344CB8AC3E}">
        <p14:creationId xmlns:p14="http://schemas.microsoft.com/office/powerpoint/2010/main" val="161086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Table Data Pages</a:t>
            </a:r>
          </a:p>
        </p:txBody>
      </p:sp>
      <p:sp>
        <p:nvSpPr>
          <p:cNvPr id="22531" name="Rectangle 3"/>
          <p:cNvSpPr>
            <a:spLocks noGrp="1" noChangeArrowheads="1"/>
          </p:cNvSpPr>
          <p:nvPr>
            <p:ph idx="1"/>
          </p:nvPr>
        </p:nvSpPr>
        <p:spPr/>
        <p:txBody>
          <a:bodyPr/>
          <a:lstStyle/>
          <a:p>
            <a:r>
              <a:rPr lang="en-US" sz="2800" dirty="0"/>
              <a:t>All fields with </a:t>
            </a:r>
            <a:r>
              <a:rPr lang="en-US" sz="2800" i="1" dirty="0"/>
              <a:t>standard</a:t>
            </a:r>
            <a:r>
              <a:rPr lang="en-US" sz="2800" dirty="0"/>
              <a:t> data types for each record are contained within a single data page.</a:t>
            </a:r>
          </a:p>
          <a:p>
            <a:r>
              <a:rPr lang="en-US" sz="2800" dirty="0"/>
              <a:t>There is a maximum of 255 records stored on each page.</a:t>
            </a:r>
          </a:p>
          <a:p>
            <a:r>
              <a:rPr lang="en-US" sz="2800" dirty="0"/>
              <a:t>The ART of efficient data modeling is to minimize wasted space on a page while maximizing the proportion of each page written.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27000"/>
            <a:ext cx="7772400" cy="952500"/>
          </a:xfrm>
        </p:spPr>
        <p:txBody>
          <a:bodyPr/>
          <a:lstStyle/>
          <a:p>
            <a:pPr>
              <a:defRPr/>
            </a:pPr>
            <a:r>
              <a:rPr lang="en-US" dirty="0"/>
              <a:t>An Example</a:t>
            </a:r>
          </a:p>
        </p:txBody>
      </p:sp>
      <p:pic>
        <p:nvPicPr>
          <p:cNvPr id="23555"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234" b="12163"/>
          <a:stretch>
            <a:fillRect/>
          </a:stretch>
        </p:blipFill>
        <p:spPr>
          <a:xfrm>
            <a:off x="1600200" y="960438"/>
            <a:ext cx="6248400" cy="4510087"/>
          </a:xfrm>
          <a:prstGeom prst="rect">
            <a:avLst/>
          </a:prstGeom>
          <a:ln>
            <a:noFill/>
          </a:ln>
          <a:effectLst>
            <a:outerShdw blurRad="292100" dist="139700" dir="2700000" algn="tl" rotWithShape="0">
              <a:srgbClr val="333333">
                <a:alpha val="65000"/>
              </a:srgbClr>
            </a:outerShdw>
          </a:effectLst>
        </p:spPr>
      </p:pic>
      <p:graphicFrame>
        <p:nvGraphicFramePr>
          <p:cNvPr id="81929" name="Object 9"/>
          <p:cNvGraphicFramePr>
            <a:graphicFrameLocks noGrp="1" noChangeAspect="1"/>
          </p:cNvGraphicFramePr>
          <p:nvPr>
            <p:ph sz="quarter" idx="2"/>
          </p:nvPr>
        </p:nvGraphicFramePr>
        <p:xfrm>
          <a:off x="1870075" y="1108075"/>
          <a:ext cx="2432050" cy="1685925"/>
        </p:xfrm>
        <a:graphic>
          <a:graphicData uri="http://schemas.openxmlformats.org/presentationml/2006/ole">
            <mc:AlternateContent xmlns:mc="http://schemas.openxmlformats.org/markup-compatibility/2006">
              <mc:Choice xmlns:v="urn:schemas-microsoft-com:vml" Requires="v">
                <p:oleObj name="Chart" r:id="rId4" imgW="6429421" imgH="4457700" progId="Excel.Chart.8">
                  <p:embed/>
                </p:oleObj>
              </mc:Choice>
              <mc:Fallback>
                <p:oleObj name="Chart" r:id="rId4" imgW="6429421" imgH="4457700" progId="Excel.Char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0075" y="1108075"/>
                        <a:ext cx="24320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31" name="Object 11"/>
          <p:cNvGraphicFramePr>
            <a:graphicFrameLocks noGrp="1" noChangeAspect="1"/>
          </p:cNvGraphicFramePr>
          <p:nvPr>
            <p:ph sz="quarter" idx="3"/>
          </p:nvPr>
        </p:nvGraphicFramePr>
        <p:xfrm>
          <a:off x="4638675" y="1841500"/>
          <a:ext cx="2838450" cy="1968500"/>
        </p:xfrm>
        <a:graphic>
          <a:graphicData uri="http://schemas.openxmlformats.org/presentationml/2006/ole">
            <mc:AlternateContent xmlns:mc="http://schemas.openxmlformats.org/markup-compatibility/2006">
              <mc:Choice xmlns:v="urn:schemas-microsoft-com:vml" Requires="v">
                <p:oleObj name="Chart" r:id="rId6" imgW="6429421" imgH="4457700" progId="Excel.Chart.8">
                  <p:embed/>
                </p:oleObj>
              </mc:Choice>
              <mc:Fallback>
                <p:oleObj name="Chart" r:id="rId6" imgW="6429421" imgH="4457700" progId="Excel.Chart.8">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675" y="1841500"/>
                        <a:ext cx="28384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10081781"/>
              </p:ext>
            </p:extLst>
          </p:nvPr>
        </p:nvGraphicFramePr>
        <p:xfrm>
          <a:off x="838200" y="2933700"/>
          <a:ext cx="7772400" cy="552540"/>
        </p:xfrm>
        <a:graphic>
          <a:graphicData uri="http://schemas.openxmlformats.org/drawingml/2006/table">
            <a:tbl>
              <a:tblPr>
                <a:tableStyleId>{5C22544A-7EE6-4342-B048-85BDC9FD1C3A}</a:tableStyleId>
              </a:tblPr>
              <a:tblGrid>
                <a:gridCol w="1132260">
                  <a:extLst>
                    <a:ext uri="{9D8B030D-6E8A-4147-A177-3AD203B41FA5}">
                      <a16:colId xmlns:a16="http://schemas.microsoft.com/office/drawing/2014/main" val="20000"/>
                    </a:ext>
                  </a:extLst>
                </a:gridCol>
                <a:gridCol w="834620">
                  <a:extLst>
                    <a:ext uri="{9D8B030D-6E8A-4147-A177-3AD203B41FA5}">
                      <a16:colId xmlns:a16="http://schemas.microsoft.com/office/drawing/2014/main" val="20001"/>
                    </a:ext>
                  </a:extLst>
                </a:gridCol>
                <a:gridCol w="589143">
                  <a:extLst>
                    <a:ext uri="{9D8B030D-6E8A-4147-A177-3AD203B41FA5}">
                      <a16:colId xmlns:a16="http://schemas.microsoft.com/office/drawing/2014/main" val="20002"/>
                    </a:ext>
                  </a:extLst>
                </a:gridCol>
                <a:gridCol w="1092371">
                  <a:extLst>
                    <a:ext uri="{9D8B030D-6E8A-4147-A177-3AD203B41FA5}">
                      <a16:colId xmlns:a16="http://schemas.microsoft.com/office/drawing/2014/main" val="20003"/>
                    </a:ext>
                  </a:extLst>
                </a:gridCol>
                <a:gridCol w="1202835">
                  <a:extLst>
                    <a:ext uri="{9D8B030D-6E8A-4147-A177-3AD203B41FA5}">
                      <a16:colId xmlns:a16="http://schemas.microsoft.com/office/drawing/2014/main" val="20004"/>
                    </a:ext>
                  </a:extLst>
                </a:gridCol>
                <a:gridCol w="785525">
                  <a:extLst>
                    <a:ext uri="{9D8B030D-6E8A-4147-A177-3AD203B41FA5}">
                      <a16:colId xmlns:a16="http://schemas.microsoft.com/office/drawing/2014/main" val="20005"/>
                    </a:ext>
                  </a:extLst>
                </a:gridCol>
                <a:gridCol w="908263">
                  <a:extLst>
                    <a:ext uri="{9D8B030D-6E8A-4147-A177-3AD203B41FA5}">
                      <a16:colId xmlns:a16="http://schemas.microsoft.com/office/drawing/2014/main" val="20006"/>
                    </a:ext>
                  </a:extLst>
                </a:gridCol>
                <a:gridCol w="1227383">
                  <a:extLst>
                    <a:ext uri="{9D8B030D-6E8A-4147-A177-3AD203B41FA5}">
                      <a16:colId xmlns:a16="http://schemas.microsoft.com/office/drawing/2014/main" val="20007"/>
                    </a:ext>
                  </a:extLst>
                </a:gridCol>
              </a:tblGrid>
              <a:tr h="184180">
                <a:tc>
                  <a:txBody>
                    <a:bodyPr/>
                    <a:lstStyle/>
                    <a:p>
                      <a:pPr algn="ctr" fontAlgn="b"/>
                      <a:r>
                        <a:rPr lang="en-US" sz="1100" u="none" strike="noStrike" dirty="0">
                          <a:effectLst/>
                        </a:rPr>
                        <a:t>number of fields</a:t>
                      </a:r>
                      <a:endParaRPr lang="en-US" sz="1100" b="1" i="0" u="none" strike="noStrike" dirty="0">
                        <a:solidFill>
                          <a:srgbClr val="000000"/>
                        </a:solidFill>
                        <a:effectLst/>
                        <a:latin typeface="Calibri"/>
                      </a:endParaRPr>
                    </a:p>
                  </a:txBody>
                  <a:tcPr marL="9209" marR="9209" marT="9209" marB="0" anchor="b"/>
                </a:tc>
                <a:tc>
                  <a:txBody>
                    <a:bodyPr/>
                    <a:lstStyle/>
                    <a:p>
                      <a:pPr algn="ctr" fontAlgn="b"/>
                      <a:r>
                        <a:rPr lang="en-US" sz="1100" u="none" strike="noStrike">
                          <a:effectLst/>
                        </a:rPr>
                        <a:t>KB per record</a:t>
                      </a:r>
                      <a:endParaRPr lang="en-US" sz="1100" b="1"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page size</a:t>
                      </a:r>
                      <a:endParaRPr lang="en-US" sz="1100" b="1"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KB for 255 records</a:t>
                      </a:r>
                      <a:endParaRPr lang="en-US" sz="1100" b="1"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records at page size</a:t>
                      </a:r>
                      <a:endParaRPr lang="en-US" sz="1100" b="1"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KB USED</a:t>
                      </a:r>
                      <a:endParaRPr lang="en-US" sz="1100" b="1"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KB WASTED</a:t>
                      </a:r>
                      <a:endParaRPr lang="en-US" sz="1100" b="1"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100 GB TABLE SPACE</a:t>
                      </a:r>
                      <a:endParaRPr lang="en-US" sz="1100" b="1" i="0" u="none" strike="noStrike">
                        <a:solidFill>
                          <a:srgbClr val="000000"/>
                        </a:solidFill>
                        <a:effectLst/>
                        <a:latin typeface="Calibri"/>
                      </a:endParaRPr>
                    </a:p>
                  </a:txBody>
                  <a:tcPr marL="9209" marR="9209" marT="9209" marB="0" anchor="b"/>
                </a:tc>
                <a:extLst>
                  <a:ext uri="{0D108BD9-81ED-4DB2-BD59-A6C34878D82A}">
                    <a16:rowId xmlns:a16="http://schemas.microsoft.com/office/drawing/2014/main" val="10000"/>
                  </a:ext>
                </a:extLst>
              </a:tr>
              <a:tr h="184180">
                <a:tc>
                  <a:txBody>
                    <a:bodyPr/>
                    <a:lstStyle/>
                    <a:p>
                      <a:pPr algn="ctr" fontAlgn="b"/>
                      <a:r>
                        <a:rPr lang="en-US" sz="1100" u="none" strike="noStrike">
                          <a:effectLst/>
                        </a:rPr>
                        <a:t>10</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0.02</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a:endParaRPr>
                    </a:p>
                  </a:txBody>
                  <a:tcPr marL="9209" marR="9209" marT="9209" marB="0" anchor="b"/>
                </a:tc>
                <a:tc>
                  <a:txBody>
                    <a:bodyPr/>
                    <a:lstStyle/>
                    <a:p>
                      <a:pPr algn="ctr" fontAlgn="b"/>
                      <a:r>
                        <a:rPr lang="en-US" sz="1100" u="none" strike="noStrike" dirty="0">
                          <a:effectLst/>
                        </a:rPr>
                        <a:t>5.1</a:t>
                      </a:r>
                      <a:endParaRPr lang="en-US" sz="1100" b="0" i="0" u="none" strike="noStrike" dirty="0">
                        <a:solidFill>
                          <a:srgbClr val="000000"/>
                        </a:solidFill>
                        <a:effectLst/>
                        <a:latin typeface="Calibri"/>
                      </a:endParaRPr>
                    </a:p>
                  </a:txBody>
                  <a:tcPr marL="9209" marR="9209" marT="9209" marB="0" anchor="b"/>
                </a:tc>
                <a:tc>
                  <a:txBody>
                    <a:bodyPr/>
                    <a:lstStyle/>
                    <a:p>
                      <a:pPr algn="ctr" fontAlgn="b"/>
                      <a:r>
                        <a:rPr lang="en-US" sz="1100" u="none" strike="noStrike">
                          <a:effectLst/>
                        </a:rPr>
                        <a:t>200</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4</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0 GB WASTED</a:t>
                      </a:r>
                      <a:endParaRPr lang="en-US" sz="1100" b="0" i="0" u="none" strike="noStrike">
                        <a:solidFill>
                          <a:srgbClr val="000000"/>
                        </a:solidFill>
                        <a:effectLst/>
                        <a:latin typeface="Calibri"/>
                      </a:endParaRPr>
                    </a:p>
                  </a:txBody>
                  <a:tcPr marL="9209" marR="9209" marT="9209" marB="0" anchor="b"/>
                </a:tc>
                <a:extLst>
                  <a:ext uri="{0D108BD9-81ED-4DB2-BD59-A6C34878D82A}">
                    <a16:rowId xmlns:a16="http://schemas.microsoft.com/office/drawing/2014/main" val="10001"/>
                  </a:ext>
                </a:extLst>
              </a:tr>
              <a:tr h="184180">
                <a:tc>
                  <a:txBody>
                    <a:bodyPr/>
                    <a:lstStyle/>
                    <a:p>
                      <a:pPr algn="ctr" fontAlgn="b"/>
                      <a:r>
                        <a:rPr lang="en-US" sz="1100" u="none" strike="noStrike">
                          <a:effectLst/>
                        </a:rPr>
                        <a:t>10</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0.02</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8</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5.1</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255</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5.1</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a:effectLst/>
                        </a:rPr>
                        <a:t>2.9</a:t>
                      </a:r>
                      <a:endParaRPr lang="en-US" sz="1100" b="0" i="0" u="none" strike="noStrike">
                        <a:solidFill>
                          <a:srgbClr val="000000"/>
                        </a:solidFill>
                        <a:effectLst/>
                        <a:latin typeface="Calibri"/>
                      </a:endParaRPr>
                    </a:p>
                  </a:txBody>
                  <a:tcPr marL="9209" marR="9209" marT="9209" marB="0" anchor="b"/>
                </a:tc>
                <a:tc>
                  <a:txBody>
                    <a:bodyPr/>
                    <a:lstStyle/>
                    <a:p>
                      <a:pPr algn="ctr" fontAlgn="b"/>
                      <a:r>
                        <a:rPr lang="en-US" sz="1100" u="none" strike="noStrike" dirty="0">
                          <a:effectLst/>
                        </a:rPr>
                        <a:t>29 GB WASTED</a:t>
                      </a:r>
                      <a:endParaRPr lang="en-US" sz="1100" b="0" i="0" u="none" strike="noStrike" dirty="0">
                        <a:solidFill>
                          <a:srgbClr val="000000"/>
                        </a:solidFill>
                        <a:effectLst/>
                        <a:latin typeface="Calibri"/>
                      </a:endParaRPr>
                    </a:p>
                  </a:txBody>
                  <a:tcPr marL="9209" marR="9209" marT="9209" marB="0" anchor="b"/>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9"/>
                                        </p:tgtEl>
                                        <p:attrNameLst>
                                          <p:attrName>style.visibility</p:attrName>
                                        </p:attrNameLst>
                                      </p:cBhvr>
                                      <p:to>
                                        <p:strVal val="visible"/>
                                      </p:to>
                                    </p:set>
                                    <p:animEffect transition="in" filter="fade">
                                      <p:cBhvr>
                                        <p:cTn id="7" dur="2000"/>
                                        <p:tgtEl>
                                          <p:spTgt spid="81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31"/>
                                        </p:tgtEl>
                                        <p:attrNameLst>
                                          <p:attrName>style.visibility</p:attrName>
                                        </p:attrNameLst>
                                      </p:cBhvr>
                                      <p:to>
                                        <p:strVal val="visible"/>
                                      </p:to>
                                    </p:set>
                                    <p:animEffect transition="in" filter="fade">
                                      <p:cBhvr>
                                        <p:cTn id="12" dur="2000"/>
                                        <p:tgtEl>
                                          <p:spTgt spid="819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29" grpId="0"/>
      <p:bldOleChart spid="819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dirty="0"/>
              <a:t>Storing Vector Coordinates in a ORDBMS</a:t>
            </a:r>
          </a:p>
        </p:txBody>
      </p:sp>
      <p:sp>
        <p:nvSpPr>
          <p:cNvPr id="24579" name="Rectangle 3"/>
          <p:cNvSpPr>
            <a:spLocks noGrp="1" noChangeArrowheads="1"/>
          </p:cNvSpPr>
          <p:nvPr>
            <p:ph idx="1"/>
          </p:nvPr>
        </p:nvSpPr>
        <p:spPr>
          <a:xfrm>
            <a:off x="228600" y="1270000"/>
            <a:ext cx="8610600" cy="3429000"/>
          </a:xfrm>
        </p:spPr>
        <p:txBody>
          <a:bodyPr/>
          <a:lstStyle/>
          <a:p>
            <a:pPr>
              <a:lnSpc>
                <a:spcPct val="90000"/>
              </a:lnSpc>
            </a:pPr>
            <a:r>
              <a:rPr lang="en-US" b="1" dirty="0"/>
              <a:t>DB2 Spatial Extender</a:t>
            </a:r>
            <a:r>
              <a:rPr lang="en-US" dirty="0"/>
              <a:t> (and other spatially enabled databases) lets you integrate geographic data with your existing business data. It includes: </a:t>
            </a:r>
          </a:p>
          <a:p>
            <a:pPr lvl="1">
              <a:lnSpc>
                <a:spcPct val="90000"/>
              </a:lnSpc>
            </a:pPr>
            <a:r>
              <a:rPr lang="en-US" dirty="0"/>
              <a:t>Data types such as points, lines, and polygons </a:t>
            </a:r>
          </a:p>
          <a:p>
            <a:pPr lvl="1">
              <a:lnSpc>
                <a:spcPct val="90000"/>
              </a:lnSpc>
            </a:pPr>
            <a:r>
              <a:rPr lang="en-US" dirty="0"/>
              <a:t>Functions such as area, endpoint, and intersect </a:t>
            </a:r>
          </a:p>
          <a:p>
            <a:pPr lvl="1">
              <a:lnSpc>
                <a:spcPct val="90000"/>
              </a:lnSpc>
            </a:pPr>
            <a:r>
              <a:rPr lang="en-US" dirty="0"/>
              <a:t>An indexing scheme for spatial data </a:t>
            </a:r>
          </a:p>
          <a:p>
            <a:pPr>
              <a:lnSpc>
                <a:spcPct val="90000"/>
              </a:lnSpc>
            </a:pPr>
            <a:r>
              <a:rPr lang="en-US" dirty="0"/>
              <a:t>What about Oracle, MS SQL Server, and </a:t>
            </a:r>
            <a:r>
              <a:rPr lang="en-US" dirty="0" err="1"/>
              <a:t>PostGreSQL</a:t>
            </a:r>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Working toward a </a:t>
            </a:r>
            <a:r>
              <a:rPr lang="en-US"/>
              <a:t>security clearance</a:t>
            </a:r>
            <a:endParaRPr lang="en-US" dirty="0"/>
          </a:p>
        </p:txBody>
      </p:sp>
    </p:spTree>
    <p:extLst>
      <p:ext uri="{BB962C8B-B14F-4D97-AF65-F5344CB8AC3E}">
        <p14:creationId xmlns:p14="http://schemas.microsoft.com/office/powerpoint/2010/main" val="39227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en-US"/>
              <a:t>Key Concepts</a:t>
            </a:r>
          </a:p>
        </p:txBody>
      </p:sp>
      <p:sp>
        <p:nvSpPr>
          <p:cNvPr id="91139" name="Rectangle 3"/>
          <p:cNvSpPr>
            <a:spLocks noGrp="1" noChangeArrowheads="1"/>
          </p:cNvSpPr>
          <p:nvPr>
            <p:ph type="body" sz="half" idx="1"/>
          </p:nvPr>
        </p:nvSpPr>
        <p:spPr>
          <a:xfrm>
            <a:off x="838200" y="1841500"/>
            <a:ext cx="7543800" cy="3429000"/>
          </a:xfrm>
        </p:spPr>
        <p:txBody>
          <a:bodyPr/>
          <a:lstStyle/>
          <a:p>
            <a:r>
              <a:rPr lang="en-US" sz="2800" dirty="0"/>
              <a:t>Understand that while data is stored in tables, these tables span TABLE PAGES</a:t>
            </a:r>
          </a:p>
          <a:p>
            <a:r>
              <a:rPr lang="en-US" sz="2800" dirty="0"/>
              <a:t>Understand what PRE-FETCH and CACHE are…and how they differ.</a:t>
            </a:r>
          </a:p>
          <a:p>
            <a:r>
              <a:rPr lang="en-US" sz="2800" dirty="0"/>
              <a:t>Understand data types</a:t>
            </a:r>
          </a:p>
          <a:p>
            <a:pPr>
              <a:buFontTx/>
              <a:buNone/>
            </a:pPr>
            <a:endParaRPr lang="en-US" sz="2800" dirty="0"/>
          </a:p>
        </p:txBody>
      </p:sp>
      <p:pic>
        <p:nvPicPr>
          <p:cNvPr id="26628" name="Picture 4" descr="mjic1xe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
            <a:ext cx="24384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Concurrent Clients</a:t>
            </a:r>
          </a:p>
        </p:txBody>
      </p:sp>
      <p:sp>
        <p:nvSpPr>
          <p:cNvPr id="5123" name="Rectangle 3"/>
          <p:cNvSpPr>
            <a:spLocks noGrp="1" noChangeArrowheads="1"/>
          </p:cNvSpPr>
          <p:nvPr>
            <p:ph type="body" sz="half" idx="1"/>
          </p:nvPr>
        </p:nvSpPr>
        <p:spPr>
          <a:xfrm>
            <a:off x="76200" y="1181100"/>
            <a:ext cx="7543800" cy="3429000"/>
          </a:xfrm>
        </p:spPr>
        <p:txBody>
          <a:bodyPr/>
          <a:lstStyle/>
          <a:p>
            <a:r>
              <a:rPr lang="en-US" sz="2800" dirty="0"/>
              <a:t>GIS for the Enterprise</a:t>
            </a:r>
          </a:p>
          <a:p>
            <a:pPr lvl="1"/>
            <a:r>
              <a:rPr lang="en-US" sz="2400" dirty="0"/>
              <a:t>Focus on current/near term concurrent clients</a:t>
            </a:r>
          </a:p>
        </p:txBody>
      </p:sp>
      <p:pic>
        <p:nvPicPr>
          <p:cNvPr id="7174" name="Picture 6" descr="Database_Benchmark"/>
          <p:cNvPicPr>
            <a:picLocks noGrp="1" noChangeAspect="1" noChangeArrowheads="1"/>
          </p:cNvPicPr>
          <p:nvPr>
            <p:ph sz="quarter" idx="3"/>
          </p:nvPr>
        </p:nvPicPr>
        <p:blipFill rotWithShape="1">
          <a:blip r:embed="rId3">
            <a:extLst>
              <a:ext uri="{28A0092B-C50C-407E-A947-70E740481C1C}">
                <a14:useLocalDpi xmlns:a14="http://schemas.microsoft.com/office/drawing/2010/main" val="0"/>
              </a:ext>
            </a:extLst>
          </a:blip>
          <a:srcRect t="12711" r="56818" b="56087"/>
          <a:stretch/>
        </p:blipFill>
        <p:spPr>
          <a:xfrm>
            <a:off x="4800600" y="2249623"/>
            <a:ext cx="3429000" cy="2768600"/>
          </a:xfrm>
          <a:prstGeom prst="rect">
            <a:avLst/>
          </a:prstGeom>
          <a:ln>
            <a:noFill/>
          </a:ln>
          <a:effectLst>
            <a:outerShdw blurRad="292100" dist="139700" dir="2700000" algn="tl" rotWithShape="0">
              <a:srgbClr val="333333">
                <a:alpha val="65000"/>
              </a:srgbClr>
            </a:outerShdw>
          </a:effectLst>
        </p:spPr>
      </p:pic>
      <p:pic>
        <p:nvPicPr>
          <p:cNvPr id="7176" name="Picture 8" descr="Database_Benchmark"/>
          <p:cNvPicPr>
            <a:picLocks noChangeAspect="1" noChangeArrowheads="1"/>
          </p:cNvPicPr>
          <p:nvPr/>
        </p:nvPicPr>
        <p:blipFill>
          <a:blip r:embed="rId3">
            <a:extLst>
              <a:ext uri="{28A0092B-C50C-407E-A947-70E740481C1C}">
                <a14:useLocalDpi xmlns:a14="http://schemas.microsoft.com/office/drawing/2010/main" val="0"/>
              </a:ext>
            </a:extLst>
          </a:blip>
          <a:srcRect t="68254" r="55299"/>
          <a:stretch>
            <a:fillRect/>
          </a:stretch>
        </p:blipFill>
        <p:spPr bwMode="auto">
          <a:xfrm>
            <a:off x="960541" y="2247900"/>
            <a:ext cx="3429000" cy="2720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fltVal val="0"/>
                                          </p:val>
                                        </p:tav>
                                        <p:tav tm="100000">
                                          <p:val>
                                            <p:strVal val="#ppt_w"/>
                                          </p:val>
                                        </p:tav>
                                      </p:tavLst>
                                    </p:anim>
                                    <p:anim calcmode="lin" valueType="num">
                                      <p:cBhvr>
                                        <p:cTn id="8" dur="1000" fill="hold"/>
                                        <p:tgtEl>
                                          <p:spTgt spid="7174"/>
                                        </p:tgtEl>
                                        <p:attrNameLst>
                                          <p:attrName>ppt_h</p:attrName>
                                        </p:attrNameLst>
                                      </p:cBhvr>
                                      <p:tavLst>
                                        <p:tav tm="0">
                                          <p:val>
                                            <p:fltVal val="0"/>
                                          </p:val>
                                        </p:tav>
                                        <p:tav tm="100000">
                                          <p:val>
                                            <p:strVal val="#ppt_h"/>
                                          </p:val>
                                        </p:tav>
                                      </p:tavLst>
                                    </p:anim>
                                    <p:anim calcmode="lin" valueType="num">
                                      <p:cBhvr>
                                        <p:cTn id="9" dur="1000" fill="hold"/>
                                        <p:tgtEl>
                                          <p:spTgt spid="7174"/>
                                        </p:tgtEl>
                                        <p:attrNameLst>
                                          <p:attrName>style.rotation</p:attrName>
                                        </p:attrNameLst>
                                      </p:cBhvr>
                                      <p:tavLst>
                                        <p:tav tm="0">
                                          <p:val>
                                            <p:fltVal val="90"/>
                                          </p:val>
                                        </p:tav>
                                        <p:tav tm="100000">
                                          <p:val>
                                            <p:fltVal val="0"/>
                                          </p:val>
                                        </p:tav>
                                      </p:tavLst>
                                    </p:anim>
                                    <p:animEffect transition="in" filter="fade">
                                      <p:cBhvr>
                                        <p:cTn id="10" dur="1000"/>
                                        <p:tgtEl>
                                          <p:spTgt spid="71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anim from="(-#ppt_w/2)" to="(#ppt_x)" calcmode="lin" valueType="num">
                                      <p:cBhvr>
                                        <p:cTn id="15" dur="600" fill="hold">
                                          <p:stCondLst>
                                            <p:cond delay="0"/>
                                          </p:stCondLst>
                                        </p:cTn>
                                        <p:tgtEl>
                                          <p:spTgt spid="7176"/>
                                        </p:tgtEl>
                                        <p:attrNameLst>
                                          <p:attrName>ppt_x</p:attrName>
                                        </p:attrNameLst>
                                      </p:cBhvr>
                                    </p:anim>
                                    <p:anim from="0" to="-1.0" calcmode="lin" valueType="num">
                                      <p:cBhvr>
                                        <p:cTn id="16" dur="200" decel="50000" autoRev="1" fill="hold">
                                          <p:stCondLst>
                                            <p:cond delay="600"/>
                                          </p:stCondLst>
                                        </p:cTn>
                                        <p:tgtEl>
                                          <p:spTgt spid="7176"/>
                                        </p:tgtEl>
                                        <p:attrNameLst>
                                          <p:attrName>xshear</p:attrName>
                                        </p:attrNameLst>
                                      </p:cBhvr>
                                    </p:anim>
                                    <p:animScale>
                                      <p:cBhvr>
                                        <p:cTn id="17" dur="200" decel="100000" autoRev="1" fill="hold">
                                          <p:stCondLst>
                                            <p:cond delay="600"/>
                                          </p:stCondLst>
                                        </p:cTn>
                                        <p:tgtEl>
                                          <p:spTgt spid="7176"/>
                                        </p:tgtEl>
                                      </p:cBhvr>
                                      <p:from x="100000" y="100000"/>
                                      <p:to x="80000" y="100000"/>
                                    </p:animScale>
                                    <p:anim by="(#ppt_h/3+#ppt_w*0.1)" calcmode="lin" valueType="num">
                                      <p:cBhvr additive="sum">
                                        <p:cTn id="18" dur="200" decel="100000" autoRev="1" fill="hold">
                                          <p:stCondLst>
                                            <p:cond delay="600"/>
                                          </p:stCondLst>
                                        </p:cTn>
                                        <p:tgtEl>
                                          <p:spTgt spid="717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t>Questions?</a:t>
            </a:r>
          </a:p>
        </p:txBody>
      </p:sp>
      <p:pic>
        <p:nvPicPr>
          <p:cNvPr id="3" name="Picture 3" descr="j0245047[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rot="713651">
            <a:off x="2999737" y="1452450"/>
            <a:ext cx="2924175" cy="27940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n-US" sz="4800" b="1" dirty="0"/>
              <a:t>Object-Oriented Design</a:t>
            </a:r>
          </a:p>
        </p:txBody>
      </p:sp>
      <p:sp>
        <p:nvSpPr>
          <p:cNvPr id="2" name="Text Placeholder 1">
            <a:extLst>
              <a:ext uri="{FF2B5EF4-FFF2-40B4-BE49-F238E27FC236}">
                <a16:creationId xmlns:a16="http://schemas.microsoft.com/office/drawing/2014/main" id="{D3C0FC76-F48C-2031-A22E-ACE16AB8B304}"/>
              </a:ext>
            </a:extLst>
          </p:cNvPr>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The Early Days…</a:t>
            </a:r>
          </a:p>
        </p:txBody>
      </p:sp>
      <p:sp>
        <p:nvSpPr>
          <p:cNvPr id="6147" name="Rectangle 3"/>
          <p:cNvSpPr>
            <a:spLocks noGrp="1" noChangeArrowheads="1"/>
          </p:cNvSpPr>
          <p:nvPr>
            <p:ph type="body" sz="half" idx="1"/>
          </p:nvPr>
        </p:nvSpPr>
        <p:spPr>
          <a:xfrm>
            <a:off x="762000" y="2032000"/>
            <a:ext cx="3810000" cy="3429000"/>
          </a:xfrm>
        </p:spPr>
        <p:txBody>
          <a:bodyPr/>
          <a:lstStyle/>
          <a:p>
            <a:r>
              <a:rPr lang="en-US" sz="2800"/>
              <a:t>Computer programming from the caveman era</a:t>
            </a:r>
          </a:p>
        </p:txBody>
      </p:sp>
      <p:pic>
        <p:nvPicPr>
          <p:cNvPr id="26628" name="geico_caveman.wmv">
            <a:hlinkClick r:id="" action="ppaction://media"/>
          </p:cNvPr>
          <p:cNvPicPr>
            <a:picLocks noGrp="1" noChangeAspect="1" noChangeArrowheads="1"/>
          </p:cNvPicPr>
          <p:nvPr>
            <p:ph type="media" sz="half" idx="2"/>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5181600" y="1968500"/>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628"/>
                                        </p:tgtEl>
                                      </p:cBhvr>
                                    </p:cmd>
                                  </p:childTnLst>
                                </p:cTn>
                              </p:par>
                            </p:childTnLst>
                          </p:cTn>
                        </p:par>
                      </p:childTnLst>
                    </p:cTn>
                  </p:par>
                </p:childTnLst>
              </p:cTn>
              <p:nextCondLst>
                <p:cond evt="onClick" delay="0">
                  <p:tgtEl>
                    <p:spTgt spid="26628"/>
                  </p:tgtEl>
                </p:cond>
              </p:nextCondLst>
            </p:seq>
            <p:video>
              <p:cMediaNode>
                <p:cTn id="7" fill="hold" display="0">
                  <p:stCondLst>
                    <p:cond delay="indefinite"/>
                  </p:stCondLst>
                  <p:endCondLst>
                    <p:cond evt="onNext" delay="0">
                      <p:tgtEl>
                        <p:sldTgt/>
                      </p:tgtEl>
                    </p:cond>
                    <p:cond evt="onPrev" delay="0">
                      <p:tgtEl>
                        <p:sldTgt/>
                      </p:tgtEl>
                    </p:cond>
                  </p:endCondLst>
                </p:cTn>
                <p:tgtEl>
                  <p:spTgt spid="2662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a:t>Why…Object-Oriented</a:t>
            </a:r>
          </a:p>
        </p:txBody>
      </p:sp>
      <p:sp>
        <p:nvSpPr>
          <p:cNvPr id="7171" name="Rectangle 3"/>
          <p:cNvSpPr>
            <a:spLocks noGrp="1" noChangeArrowheads="1"/>
          </p:cNvSpPr>
          <p:nvPr>
            <p:ph type="body" sz="half" idx="1"/>
          </p:nvPr>
        </p:nvSpPr>
        <p:spPr>
          <a:xfrm>
            <a:off x="228600" y="1143000"/>
            <a:ext cx="7772400" cy="3429000"/>
          </a:xfrm>
        </p:spPr>
        <p:txBody>
          <a:bodyPr/>
          <a:lstStyle/>
          <a:p>
            <a:r>
              <a:rPr lang="en-US" sz="2800" dirty="0"/>
              <a:t>A brief history of computer programming…</a:t>
            </a:r>
          </a:p>
          <a:p>
            <a:r>
              <a:rPr lang="en-US" sz="2800" dirty="0"/>
              <a:t>Early </a:t>
            </a:r>
            <a:r>
              <a:rPr lang="en-US" sz="2800" i="1" dirty="0"/>
              <a:t>waterfall</a:t>
            </a:r>
            <a:r>
              <a:rPr lang="en-US" sz="2800" dirty="0"/>
              <a:t> programming</a:t>
            </a:r>
          </a:p>
        </p:txBody>
      </p:sp>
      <p:pic>
        <p:nvPicPr>
          <p:cNvPr id="7172" name="Picture 4"/>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920"/>
          <a:stretch>
            <a:fillRect/>
          </a:stretch>
        </p:blipFill>
        <p:spPr>
          <a:xfrm>
            <a:off x="2057400" y="2171700"/>
            <a:ext cx="4876800" cy="3252717"/>
          </a:xfrm>
          <a:noFill/>
        </p:spPr>
      </p:pic>
      <p:sp>
        <p:nvSpPr>
          <p:cNvPr id="71686" name="Text Box 6"/>
          <p:cNvSpPr txBox="1">
            <a:spLocks noChangeArrowheads="1"/>
          </p:cNvSpPr>
          <p:nvPr/>
        </p:nvSpPr>
        <p:spPr bwMode="auto">
          <a:xfrm>
            <a:off x="1447800" y="30861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200" dirty="0">
                <a:solidFill>
                  <a:srgbClr val="FF0000"/>
                </a:solidFill>
              </a:rPr>
              <a:t>The concept of </a:t>
            </a:r>
            <a:r>
              <a:rPr lang="en-US" sz="3200" i="1" dirty="0">
                <a:solidFill>
                  <a:srgbClr val="FF0000"/>
                </a:solidFill>
              </a:rPr>
              <a:t>encapsulation</a:t>
            </a:r>
            <a:r>
              <a:rPr lang="en-US" sz="32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686"/>
                                        </p:tgtEl>
                                        <p:attrNameLst>
                                          <p:attrName>style.visibility</p:attrName>
                                        </p:attrNameLst>
                                      </p:cBhvr>
                                      <p:to>
                                        <p:strVal val="visible"/>
                                      </p:to>
                                    </p:set>
                                    <p:anim calcmode="discrete" valueType="clr">
                                      <p:cBhvr override="childStyle">
                                        <p:cTn id="7" dur="80"/>
                                        <p:tgtEl>
                                          <p:spTgt spid="716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6"/>
                                        </p:tgtEl>
                                        <p:attrNameLst>
                                          <p:attrName>fillcolor</p:attrName>
                                        </p:attrNameLst>
                                      </p:cBhvr>
                                      <p:tavLst>
                                        <p:tav tm="0">
                                          <p:val>
                                            <p:clrVal>
                                              <a:schemeClr val="accent2"/>
                                            </p:clrVal>
                                          </p:val>
                                        </p:tav>
                                        <p:tav tm="50000">
                                          <p:val>
                                            <p:clrVal>
                                              <a:schemeClr val="hlink"/>
                                            </p:clrVal>
                                          </p:val>
                                        </p:tav>
                                      </p:tavLst>
                                    </p:anim>
                                    <p:set>
                                      <p:cBhvr>
                                        <p:cTn id="9" dur="80"/>
                                        <p:tgtEl>
                                          <p:spTgt spid="716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dirty="0"/>
              <a:t>What is?</a:t>
            </a:r>
          </a:p>
        </p:txBody>
      </p:sp>
      <p:sp>
        <p:nvSpPr>
          <p:cNvPr id="8195" name="Rectangle 3"/>
          <p:cNvSpPr>
            <a:spLocks noGrp="1" noChangeArrowheads="1"/>
          </p:cNvSpPr>
          <p:nvPr>
            <p:ph idx="1"/>
          </p:nvPr>
        </p:nvSpPr>
        <p:spPr>
          <a:xfrm>
            <a:off x="762000" y="1028700"/>
            <a:ext cx="7848600" cy="3492500"/>
          </a:xfrm>
        </p:spPr>
        <p:txBody>
          <a:bodyPr/>
          <a:lstStyle/>
          <a:p>
            <a:pPr>
              <a:lnSpc>
                <a:spcPct val="125000"/>
              </a:lnSpc>
            </a:pPr>
            <a:r>
              <a:rPr lang="en-US" dirty="0"/>
              <a:t>Fundamentally, we need to know</a:t>
            </a:r>
            <a:endParaRPr lang="en-US" sz="2400" dirty="0"/>
          </a:p>
          <a:p>
            <a:pPr lvl="1">
              <a:lnSpc>
                <a:spcPct val="125000"/>
              </a:lnSpc>
            </a:pPr>
            <a:r>
              <a:rPr lang="en-US" sz="2000" dirty="0"/>
              <a:t>What is a CLASS</a:t>
            </a:r>
          </a:p>
          <a:p>
            <a:pPr lvl="1">
              <a:lnSpc>
                <a:spcPct val="125000"/>
              </a:lnSpc>
            </a:pPr>
            <a:r>
              <a:rPr lang="en-US" sz="2000" dirty="0"/>
              <a:t>What is an OBJECT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66700"/>
            <a:ext cx="7772400" cy="952500"/>
          </a:xfrm>
        </p:spPr>
        <p:txBody>
          <a:bodyPr/>
          <a:lstStyle/>
          <a:p>
            <a:pPr>
              <a:defRPr/>
            </a:pPr>
            <a:r>
              <a:rPr lang="en-US" dirty="0"/>
              <a:t>What is a CLASS?</a:t>
            </a:r>
          </a:p>
        </p:txBody>
      </p:sp>
      <p:sp>
        <p:nvSpPr>
          <p:cNvPr id="9219" name="Rectangle 3"/>
          <p:cNvSpPr>
            <a:spLocks noGrp="1" noChangeArrowheads="1"/>
          </p:cNvSpPr>
          <p:nvPr>
            <p:ph idx="1"/>
          </p:nvPr>
        </p:nvSpPr>
        <p:spPr>
          <a:xfrm>
            <a:off x="228600" y="952500"/>
            <a:ext cx="8763000" cy="4318000"/>
          </a:xfrm>
        </p:spPr>
        <p:txBody>
          <a:bodyPr/>
          <a:lstStyle/>
          <a:p>
            <a:r>
              <a:rPr lang="en-US" dirty="0"/>
              <a:t>A </a:t>
            </a:r>
            <a:r>
              <a:rPr lang="en-US" i="1" dirty="0"/>
              <a:t>class</a:t>
            </a:r>
            <a:r>
              <a:rPr lang="en-US" dirty="0"/>
              <a:t> is a computer construct representing a concept bound in a cohesive package</a:t>
            </a:r>
          </a:p>
          <a:p>
            <a:pPr lvl="1"/>
            <a:r>
              <a:rPr lang="en-US" sz="2400" dirty="0"/>
              <a:t>Some are concrete (i.e., real world)</a:t>
            </a:r>
          </a:p>
          <a:p>
            <a:pPr lvl="2"/>
            <a:r>
              <a:rPr lang="en-US" sz="2000" dirty="0"/>
              <a:t>Bank account</a:t>
            </a:r>
          </a:p>
          <a:p>
            <a:pPr lvl="2"/>
            <a:r>
              <a:rPr lang="en-US" sz="2000" dirty="0"/>
              <a:t>Rental item</a:t>
            </a:r>
          </a:p>
          <a:p>
            <a:pPr lvl="2"/>
            <a:r>
              <a:rPr lang="en-US" sz="2000" dirty="0"/>
              <a:t>Database item</a:t>
            </a:r>
          </a:p>
          <a:p>
            <a:pPr lvl="2"/>
            <a:r>
              <a:rPr lang="en-US" sz="2000" dirty="0"/>
              <a:t>Pile</a:t>
            </a:r>
          </a:p>
          <a:p>
            <a:pPr lvl="1"/>
            <a:r>
              <a:rPr lang="en-US" sz="2400" dirty="0"/>
              <a:t>Others are abstract</a:t>
            </a:r>
          </a:p>
          <a:p>
            <a:pPr lvl="2"/>
            <a:r>
              <a:rPr lang="en-US" sz="2000" dirty="0"/>
              <a:t>Scanner</a:t>
            </a:r>
          </a:p>
          <a:p>
            <a:pPr lvl="2"/>
            <a:r>
              <a:rPr lang="en-US" sz="2000" dirty="0"/>
              <a:t>Stream</a:t>
            </a:r>
          </a:p>
          <a:p>
            <a:pPr lvl="2"/>
            <a:r>
              <a:rPr lang="en-US" sz="2000" dirty="0"/>
              <a:t>Math</a:t>
            </a:r>
          </a:p>
          <a:p>
            <a:pPr lvl="2">
              <a:buFontTx/>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t>Discovering CLASSES</a:t>
            </a:r>
          </a:p>
        </p:txBody>
      </p:sp>
      <p:sp>
        <p:nvSpPr>
          <p:cNvPr id="10243" name="Rectangle 3"/>
          <p:cNvSpPr>
            <a:spLocks noGrp="1" noChangeArrowheads="1"/>
          </p:cNvSpPr>
          <p:nvPr>
            <p:ph idx="1"/>
          </p:nvPr>
        </p:nvSpPr>
        <p:spPr/>
        <p:txBody>
          <a:bodyPr/>
          <a:lstStyle/>
          <a:p>
            <a:r>
              <a:rPr lang="en-US" dirty="0"/>
              <a:t>Simple Rule:</a:t>
            </a:r>
          </a:p>
          <a:p>
            <a:pPr lvl="1"/>
            <a:r>
              <a:rPr lang="en-US" dirty="0"/>
              <a:t>Look for </a:t>
            </a:r>
            <a:r>
              <a:rPr lang="en-US" i="1" dirty="0"/>
              <a:t>nouns</a:t>
            </a:r>
            <a:r>
              <a:rPr lang="en-US" dirty="0"/>
              <a:t> in descriptions </a:t>
            </a:r>
          </a:p>
          <a:p>
            <a:pPr lvl="1"/>
            <a:r>
              <a:rPr lang="en-US" dirty="0"/>
              <a:t>Obviously not all nouns are classes</a:t>
            </a:r>
          </a:p>
          <a:p>
            <a:pPr lvl="1"/>
            <a:r>
              <a:rPr lang="en-US" dirty="0"/>
              <a:t>But at least this approach can allow one to  create a list of </a:t>
            </a:r>
            <a:r>
              <a:rPr lang="en-US" i="1" dirty="0"/>
              <a:t>candidate classes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a:t>What is an OBJECT</a:t>
            </a:r>
          </a:p>
        </p:txBody>
      </p:sp>
      <p:sp>
        <p:nvSpPr>
          <p:cNvPr id="11267" name="Rectangle 3"/>
          <p:cNvSpPr>
            <a:spLocks noGrp="1" noChangeArrowheads="1"/>
          </p:cNvSpPr>
          <p:nvPr>
            <p:ph idx="1"/>
          </p:nvPr>
        </p:nvSpPr>
        <p:spPr/>
        <p:txBody>
          <a:bodyPr/>
          <a:lstStyle/>
          <a:p>
            <a:r>
              <a:rPr lang="en-US" dirty="0"/>
              <a:t>An </a:t>
            </a:r>
            <a:r>
              <a:rPr lang="en-US" i="1" dirty="0"/>
              <a:t>instance</a:t>
            </a:r>
            <a:r>
              <a:rPr lang="en-US" dirty="0"/>
              <a:t> of a CLASS</a:t>
            </a:r>
          </a:p>
          <a:p>
            <a:r>
              <a:rPr lang="en-US" dirty="0"/>
              <a:t>That contains meaningful data </a:t>
            </a:r>
          </a:p>
          <a:p>
            <a:r>
              <a:rPr lang="en-US" dirty="0"/>
              <a:t>OBJECTS occupy memory space at runtime </a:t>
            </a:r>
          </a:p>
          <a:p>
            <a:pPr lvl="1"/>
            <a:r>
              <a:rPr lang="en-US" dirty="0"/>
              <a:t>If not, they are CLASSES</a:t>
            </a:r>
          </a:p>
          <a:p>
            <a:pPr lvl="1"/>
            <a:r>
              <a:rPr lang="en-US" dirty="0"/>
              <a:t>For example: data type vs. double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dirty="0"/>
              <a:t>A Little Quiz…</a:t>
            </a:r>
          </a:p>
        </p:txBody>
      </p:sp>
      <p:sp>
        <p:nvSpPr>
          <p:cNvPr id="12291" name="Rectangle 3"/>
          <p:cNvSpPr>
            <a:spLocks noGrp="1" noChangeArrowheads="1"/>
          </p:cNvSpPr>
          <p:nvPr>
            <p:ph type="body" sz="half" idx="1"/>
          </p:nvPr>
        </p:nvSpPr>
        <p:spPr/>
        <p:txBody>
          <a:bodyPr/>
          <a:lstStyle/>
          <a:p>
            <a:r>
              <a:rPr lang="en-US" sz="2800" dirty="0"/>
              <a:t>#1 Class or Object?</a:t>
            </a:r>
          </a:p>
        </p:txBody>
      </p:sp>
      <p:pic>
        <p:nvPicPr>
          <p:cNvPr id="77836" name="Picture 12" descr="200px-Scoob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 y="2346657"/>
            <a:ext cx="2571750" cy="2689225"/>
          </a:xfrm>
          <a:noFill/>
        </p:spPr>
      </p:pic>
      <p:grpSp>
        <p:nvGrpSpPr>
          <p:cNvPr id="2" name="Group 10"/>
          <p:cNvGrpSpPr>
            <a:grpSpLocks/>
          </p:cNvGrpSpPr>
          <p:nvPr/>
        </p:nvGrpSpPr>
        <p:grpSpPr bwMode="auto">
          <a:xfrm>
            <a:off x="5029200" y="1778000"/>
            <a:ext cx="2286000" cy="1143000"/>
            <a:chOff x="3168" y="1344"/>
            <a:chExt cx="1440" cy="864"/>
          </a:xfrm>
        </p:grpSpPr>
        <p:sp>
          <p:nvSpPr>
            <p:cNvPr id="12298" name="AutoShape 5"/>
            <p:cNvSpPr>
              <a:spLocks noChangeArrowheads="1"/>
            </p:cNvSpPr>
            <p:nvPr/>
          </p:nvSpPr>
          <p:spPr bwMode="auto">
            <a:xfrm>
              <a:off x="3168" y="1344"/>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2299" name="Text Box 7"/>
            <p:cNvSpPr txBox="1">
              <a:spLocks noChangeArrowheads="1"/>
            </p:cNvSpPr>
            <p:nvPr/>
          </p:nvSpPr>
          <p:spPr bwMode="auto">
            <a:xfrm>
              <a:off x="3408" y="1584"/>
              <a:ext cx="91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Dog</a:t>
              </a:r>
            </a:p>
          </p:txBody>
        </p:sp>
      </p:grpSp>
      <p:grpSp>
        <p:nvGrpSpPr>
          <p:cNvPr id="3" name="Group 9"/>
          <p:cNvGrpSpPr>
            <a:grpSpLocks/>
          </p:cNvGrpSpPr>
          <p:nvPr/>
        </p:nvGrpSpPr>
        <p:grpSpPr bwMode="auto">
          <a:xfrm>
            <a:off x="5067300" y="3573463"/>
            <a:ext cx="2286000" cy="1143000"/>
            <a:chOff x="3168" y="2832"/>
            <a:chExt cx="1440" cy="864"/>
          </a:xfrm>
        </p:grpSpPr>
        <p:sp>
          <p:nvSpPr>
            <p:cNvPr id="12296" name="AutoShape 6"/>
            <p:cNvSpPr>
              <a:spLocks noChangeArrowheads="1"/>
            </p:cNvSpPr>
            <p:nvPr/>
          </p:nvSpPr>
          <p:spPr bwMode="auto">
            <a:xfrm>
              <a:off x="3168" y="2832"/>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2297" name="Text Box 8"/>
            <p:cNvSpPr txBox="1">
              <a:spLocks noChangeArrowheads="1"/>
            </p:cNvSpPr>
            <p:nvPr/>
          </p:nvSpPr>
          <p:spPr bwMode="auto">
            <a:xfrm>
              <a:off x="3312" y="3120"/>
              <a:ext cx="120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Scooby-Doo</a:t>
              </a:r>
            </a:p>
          </p:txBody>
        </p:sp>
      </p:grpSp>
      <p:sp>
        <p:nvSpPr>
          <p:cNvPr id="77838" name="Text Box 14"/>
          <p:cNvSpPr txBox="1">
            <a:spLocks noChangeArrowheads="1"/>
          </p:cNvSpPr>
          <p:nvPr/>
        </p:nvSpPr>
        <p:spPr bwMode="auto">
          <a:xfrm>
            <a:off x="3657600" y="299066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i="1" dirty="0">
                <a:solidFill>
                  <a:srgbClr val="FF0000"/>
                </a:solidFill>
              </a:rPr>
              <a:t>Dog is a generalization of Scooby-Doo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77836"/>
                                        </p:tgtEl>
                                        <p:attrNameLst>
                                          <p:attrName>style.visibility</p:attrName>
                                        </p:attrNameLst>
                                      </p:cBhvr>
                                      <p:to>
                                        <p:strVal val="visible"/>
                                      </p:to>
                                    </p:set>
                                    <p:animEffect transition="in" filter="fade">
                                      <p:cBhvr>
                                        <p:cTn id="19" dur="2000"/>
                                        <p:tgtEl>
                                          <p:spTgt spid="778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7838"/>
                                        </p:tgtEl>
                                        <p:attrNameLst>
                                          <p:attrName>style.visibility</p:attrName>
                                        </p:attrNameLst>
                                      </p:cBhvr>
                                      <p:to>
                                        <p:strVal val="visible"/>
                                      </p:to>
                                    </p:set>
                                    <p:anim calcmode="discrete" valueType="clr">
                                      <p:cBhvr override="childStyle">
                                        <p:cTn id="24" dur="80"/>
                                        <p:tgtEl>
                                          <p:spTgt spid="7783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7838"/>
                                        </p:tgtEl>
                                        <p:attrNameLst>
                                          <p:attrName>fillcolor</p:attrName>
                                        </p:attrNameLst>
                                      </p:cBhvr>
                                      <p:tavLst>
                                        <p:tav tm="0">
                                          <p:val>
                                            <p:clrVal>
                                              <a:schemeClr val="accent2"/>
                                            </p:clrVal>
                                          </p:val>
                                        </p:tav>
                                        <p:tav tm="50000">
                                          <p:val>
                                            <p:clrVal>
                                              <a:schemeClr val="hlink"/>
                                            </p:clrVal>
                                          </p:val>
                                        </p:tav>
                                      </p:tavLst>
                                    </p:anim>
                                    <p:set>
                                      <p:cBhvr>
                                        <p:cTn id="26" dur="80"/>
                                        <p:tgtEl>
                                          <p:spTgt spid="778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dirty="0"/>
              <a:t>A Little Quiz (cont’d)…</a:t>
            </a:r>
          </a:p>
        </p:txBody>
      </p:sp>
      <p:sp>
        <p:nvSpPr>
          <p:cNvPr id="13315" name="Rectangle 3"/>
          <p:cNvSpPr>
            <a:spLocks noGrp="1" noChangeArrowheads="1"/>
          </p:cNvSpPr>
          <p:nvPr>
            <p:ph idx="1"/>
          </p:nvPr>
        </p:nvSpPr>
        <p:spPr>
          <a:xfrm>
            <a:off x="304800" y="1044419"/>
            <a:ext cx="8229600" cy="3771636"/>
          </a:xfrm>
        </p:spPr>
        <p:txBody>
          <a:bodyPr/>
          <a:lstStyle/>
          <a:p>
            <a:r>
              <a:rPr lang="en-US" dirty="0"/>
              <a:t>#2 Class or Object?</a:t>
            </a:r>
          </a:p>
        </p:txBody>
      </p:sp>
      <p:grpSp>
        <p:nvGrpSpPr>
          <p:cNvPr id="2" name="Group 4"/>
          <p:cNvGrpSpPr>
            <a:grpSpLocks/>
          </p:cNvGrpSpPr>
          <p:nvPr/>
        </p:nvGrpSpPr>
        <p:grpSpPr bwMode="auto">
          <a:xfrm>
            <a:off x="5029200" y="1414706"/>
            <a:ext cx="2286000" cy="1143000"/>
            <a:chOff x="3168" y="1344"/>
            <a:chExt cx="1440" cy="864"/>
          </a:xfrm>
        </p:grpSpPr>
        <p:sp>
          <p:nvSpPr>
            <p:cNvPr id="13326" name="AutoShape 5"/>
            <p:cNvSpPr>
              <a:spLocks noChangeArrowheads="1"/>
            </p:cNvSpPr>
            <p:nvPr/>
          </p:nvSpPr>
          <p:spPr bwMode="auto">
            <a:xfrm>
              <a:off x="3168" y="1344"/>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3327" name="Text Box 6"/>
            <p:cNvSpPr txBox="1">
              <a:spLocks noChangeArrowheads="1"/>
            </p:cNvSpPr>
            <p:nvPr/>
          </p:nvSpPr>
          <p:spPr bwMode="auto">
            <a:xfrm>
              <a:off x="3408" y="1584"/>
              <a:ext cx="91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Dog</a:t>
              </a:r>
            </a:p>
          </p:txBody>
        </p:sp>
      </p:grpSp>
      <p:grpSp>
        <p:nvGrpSpPr>
          <p:cNvPr id="3" name="Group 7"/>
          <p:cNvGrpSpPr>
            <a:grpSpLocks/>
          </p:cNvGrpSpPr>
          <p:nvPr/>
        </p:nvGrpSpPr>
        <p:grpSpPr bwMode="auto">
          <a:xfrm>
            <a:off x="5105400" y="3614527"/>
            <a:ext cx="2286000" cy="1143000"/>
            <a:chOff x="3168" y="2832"/>
            <a:chExt cx="1440" cy="864"/>
          </a:xfrm>
        </p:grpSpPr>
        <p:sp>
          <p:nvSpPr>
            <p:cNvPr id="13324" name="AutoShape 8"/>
            <p:cNvSpPr>
              <a:spLocks noChangeArrowheads="1"/>
            </p:cNvSpPr>
            <p:nvPr/>
          </p:nvSpPr>
          <p:spPr bwMode="auto">
            <a:xfrm>
              <a:off x="3168" y="2832"/>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3325" name="Text Box 9"/>
            <p:cNvSpPr txBox="1">
              <a:spLocks noChangeArrowheads="1"/>
            </p:cNvSpPr>
            <p:nvPr/>
          </p:nvSpPr>
          <p:spPr bwMode="auto">
            <a:xfrm>
              <a:off x="3312" y="3120"/>
              <a:ext cx="120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dirty="0"/>
                <a:t>Scooby-Doo</a:t>
              </a:r>
            </a:p>
          </p:txBody>
        </p:sp>
      </p:grpSp>
      <p:grpSp>
        <p:nvGrpSpPr>
          <p:cNvPr id="4" name="Group 12"/>
          <p:cNvGrpSpPr>
            <a:grpSpLocks/>
          </p:cNvGrpSpPr>
          <p:nvPr/>
        </p:nvGrpSpPr>
        <p:grpSpPr bwMode="auto">
          <a:xfrm>
            <a:off x="1219200" y="2476500"/>
            <a:ext cx="2286000" cy="1143000"/>
            <a:chOff x="960" y="2304"/>
            <a:chExt cx="1440" cy="864"/>
          </a:xfrm>
        </p:grpSpPr>
        <p:sp>
          <p:nvSpPr>
            <p:cNvPr id="13322" name="AutoShape 10"/>
            <p:cNvSpPr>
              <a:spLocks noChangeArrowheads="1"/>
            </p:cNvSpPr>
            <p:nvPr/>
          </p:nvSpPr>
          <p:spPr bwMode="auto">
            <a:xfrm>
              <a:off x="960" y="2304"/>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3323" name="Text Box 11"/>
            <p:cNvSpPr txBox="1">
              <a:spLocks noChangeArrowheads="1"/>
            </p:cNvSpPr>
            <p:nvPr/>
          </p:nvSpPr>
          <p:spPr bwMode="auto">
            <a:xfrm>
              <a:off x="1296" y="2592"/>
              <a:ext cx="76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Animal</a:t>
              </a:r>
            </a:p>
          </p:txBody>
        </p:sp>
      </p:grpSp>
      <p:sp>
        <p:nvSpPr>
          <p:cNvPr id="78861" name="Text Box 13"/>
          <p:cNvSpPr txBox="1">
            <a:spLocks noChangeArrowheads="1"/>
          </p:cNvSpPr>
          <p:nvPr/>
        </p:nvSpPr>
        <p:spPr bwMode="auto">
          <a:xfrm>
            <a:off x="612443" y="1621473"/>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200" dirty="0">
                <a:solidFill>
                  <a:srgbClr val="FF0000"/>
                </a:solidFill>
              </a:rPr>
              <a:t>The concept of </a:t>
            </a:r>
            <a:r>
              <a:rPr lang="en-US" sz="3200" i="1" dirty="0">
                <a:solidFill>
                  <a:srgbClr val="FF0000"/>
                </a:solidFill>
              </a:rPr>
              <a:t>subclass</a:t>
            </a:r>
            <a:r>
              <a:rPr lang="en-US" sz="3200" dirty="0">
                <a:solidFill>
                  <a:srgbClr val="FF0000"/>
                </a:solidFill>
              </a:rPr>
              <a:t>!</a:t>
            </a:r>
          </a:p>
        </p:txBody>
      </p:sp>
      <p:sp>
        <p:nvSpPr>
          <p:cNvPr id="78862" name="Text Box 14"/>
          <p:cNvSpPr txBox="1">
            <a:spLocks noChangeArrowheads="1"/>
          </p:cNvSpPr>
          <p:nvPr/>
        </p:nvSpPr>
        <p:spPr bwMode="auto">
          <a:xfrm>
            <a:off x="3889612" y="2618797"/>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i="1" dirty="0">
                <a:solidFill>
                  <a:schemeClr val="bg1">
                    <a:lumMod val="50000"/>
                  </a:schemeClr>
                </a:solidFill>
              </a:rPr>
              <a:t>Dog is a subclass of the Animal class</a:t>
            </a:r>
          </a:p>
        </p:txBody>
      </p:sp>
      <p:sp>
        <p:nvSpPr>
          <p:cNvPr id="78863" name="Text Box 15"/>
          <p:cNvSpPr txBox="1">
            <a:spLocks noChangeArrowheads="1"/>
          </p:cNvSpPr>
          <p:nvPr/>
        </p:nvSpPr>
        <p:spPr bwMode="auto">
          <a:xfrm>
            <a:off x="3896436" y="3094037"/>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i="1" dirty="0">
                <a:solidFill>
                  <a:schemeClr val="bg1">
                    <a:lumMod val="50000"/>
                  </a:schemeClr>
                </a:solidFill>
              </a:rPr>
              <a:t>Animal is a generalization of Dog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78861"/>
                                        </p:tgtEl>
                                        <p:attrNameLst>
                                          <p:attrName>style.visibility</p:attrName>
                                        </p:attrNameLst>
                                      </p:cBhvr>
                                      <p:to>
                                        <p:strVal val="visible"/>
                                      </p:to>
                                    </p:set>
                                    <p:anim calcmode="discrete" valueType="clr">
                                      <p:cBhvr override="childStyle">
                                        <p:cTn id="25" dur="80"/>
                                        <p:tgtEl>
                                          <p:spTgt spid="7886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8861"/>
                                        </p:tgtEl>
                                        <p:attrNameLst>
                                          <p:attrName>fillcolor</p:attrName>
                                        </p:attrNameLst>
                                      </p:cBhvr>
                                      <p:tavLst>
                                        <p:tav tm="0">
                                          <p:val>
                                            <p:clrVal>
                                              <a:schemeClr val="accent2"/>
                                            </p:clrVal>
                                          </p:val>
                                        </p:tav>
                                        <p:tav tm="50000">
                                          <p:val>
                                            <p:clrVal>
                                              <a:schemeClr val="hlink"/>
                                            </p:clrVal>
                                          </p:val>
                                        </p:tav>
                                      </p:tavLst>
                                    </p:anim>
                                    <p:set>
                                      <p:cBhvr>
                                        <p:cTn id="27" dur="80"/>
                                        <p:tgtEl>
                                          <p:spTgt spid="78861"/>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78862"/>
                                        </p:tgtEl>
                                        <p:attrNameLst>
                                          <p:attrName>style.visibility</p:attrName>
                                        </p:attrNameLst>
                                      </p:cBhvr>
                                      <p:to>
                                        <p:strVal val="visible"/>
                                      </p:to>
                                    </p:set>
                                    <p:anim calcmode="discrete" valueType="clr">
                                      <p:cBhvr override="childStyle">
                                        <p:cTn id="32" dur="80"/>
                                        <p:tgtEl>
                                          <p:spTgt spid="7886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8862"/>
                                        </p:tgtEl>
                                        <p:attrNameLst>
                                          <p:attrName>fillcolor</p:attrName>
                                        </p:attrNameLst>
                                      </p:cBhvr>
                                      <p:tavLst>
                                        <p:tav tm="0">
                                          <p:val>
                                            <p:clrVal>
                                              <a:schemeClr val="accent2"/>
                                            </p:clrVal>
                                          </p:val>
                                        </p:tav>
                                        <p:tav tm="50000">
                                          <p:val>
                                            <p:clrVal>
                                              <a:schemeClr val="hlink"/>
                                            </p:clrVal>
                                          </p:val>
                                        </p:tav>
                                      </p:tavLst>
                                    </p:anim>
                                    <p:set>
                                      <p:cBhvr>
                                        <p:cTn id="34" dur="80"/>
                                        <p:tgtEl>
                                          <p:spTgt spid="78862"/>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78863"/>
                                        </p:tgtEl>
                                        <p:attrNameLst>
                                          <p:attrName>style.visibility</p:attrName>
                                        </p:attrNameLst>
                                      </p:cBhvr>
                                      <p:to>
                                        <p:strVal val="visible"/>
                                      </p:to>
                                    </p:set>
                                    <p:anim calcmode="discrete" valueType="clr">
                                      <p:cBhvr override="childStyle">
                                        <p:cTn id="39" dur="80"/>
                                        <p:tgtEl>
                                          <p:spTgt spid="78863"/>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8863"/>
                                        </p:tgtEl>
                                        <p:attrNameLst>
                                          <p:attrName>fillcolor</p:attrName>
                                        </p:attrNameLst>
                                      </p:cBhvr>
                                      <p:tavLst>
                                        <p:tav tm="0">
                                          <p:val>
                                            <p:clrVal>
                                              <a:schemeClr val="accent2"/>
                                            </p:clrVal>
                                          </p:val>
                                        </p:tav>
                                        <p:tav tm="50000">
                                          <p:val>
                                            <p:clrVal>
                                              <a:schemeClr val="hlink"/>
                                            </p:clrVal>
                                          </p:val>
                                        </p:tav>
                                      </p:tavLst>
                                    </p:anim>
                                    <p:set>
                                      <p:cBhvr>
                                        <p:cTn id="41" dur="80"/>
                                        <p:tgtEl>
                                          <p:spTgt spid="788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1" grpId="0"/>
      <p:bldP spid="78862" grpId="0"/>
      <p:bldP spid="788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419100"/>
            <a:ext cx="7772400" cy="952500"/>
          </a:xfrm>
        </p:spPr>
        <p:txBody>
          <a:bodyPr/>
          <a:lstStyle/>
          <a:p>
            <a:pPr>
              <a:defRPr/>
            </a:pPr>
            <a:r>
              <a:rPr lang="en-US" dirty="0"/>
              <a:t>Database Administration (e.g., IBM DB2)</a:t>
            </a:r>
          </a:p>
        </p:txBody>
      </p:sp>
      <p:sp>
        <p:nvSpPr>
          <p:cNvPr id="16387" name="Rectangle 3"/>
          <p:cNvSpPr>
            <a:spLocks noGrp="1" noChangeArrowheads="1"/>
          </p:cNvSpPr>
          <p:nvPr>
            <p:ph type="body" sz="half" idx="1"/>
          </p:nvPr>
        </p:nvSpPr>
        <p:spPr>
          <a:xfrm>
            <a:off x="76200" y="1469898"/>
            <a:ext cx="4038600" cy="3429000"/>
          </a:xfrm>
        </p:spPr>
        <p:txBody>
          <a:bodyPr/>
          <a:lstStyle/>
          <a:p>
            <a:r>
              <a:rPr lang="en-US" sz="2800" dirty="0"/>
              <a:t>GUI based database administration</a:t>
            </a:r>
          </a:p>
          <a:p>
            <a:r>
              <a:rPr lang="en-US" sz="2800" dirty="0"/>
              <a:t>Alternatively, command prompt can be used.</a:t>
            </a:r>
          </a:p>
          <a:p>
            <a:r>
              <a:rPr lang="en-US" sz="2800" b="1" dirty="0">
                <a:solidFill>
                  <a:schemeClr val="accent6">
                    <a:lumMod val="75000"/>
                  </a:schemeClr>
                </a:solidFill>
              </a:rPr>
              <a:t>Do you know what the command prompt is?</a:t>
            </a:r>
          </a:p>
          <a:p>
            <a:pPr lvl="1">
              <a:buFontTx/>
              <a:buNone/>
            </a:pPr>
            <a:endParaRPr lang="en-US" sz="2400" dirty="0"/>
          </a:p>
        </p:txBody>
      </p:sp>
      <p:pic>
        <p:nvPicPr>
          <p:cNvPr id="3" name="Content Placeholder 2" descr="Screen Clipp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38600" y="1333500"/>
            <a:ext cx="4942525" cy="37338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342900"/>
            <a:ext cx="7772400" cy="952500"/>
          </a:xfrm>
        </p:spPr>
        <p:txBody>
          <a:bodyPr/>
          <a:lstStyle/>
          <a:p>
            <a:pPr>
              <a:defRPr/>
            </a:pPr>
            <a:r>
              <a:rPr lang="en-US" dirty="0"/>
              <a:t>A Little Quiz (cont’d)…</a:t>
            </a:r>
          </a:p>
        </p:txBody>
      </p:sp>
      <p:sp>
        <p:nvSpPr>
          <p:cNvPr id="14339" name="Rectangle 3"/>
          <p:cNvSpPr>
            <a:spLocks noGrp="1" noChangeArrowheads="1"/>
          </p:cNvSpPr>
          <p:nvPr>
            <p:ph idx="1"/>
          </p:nvPr>
        </p:nvSpPr>
        <p:spPr>
          <a:xfrm>
            <a:off x="304800" y="1181100"/>
            <a:ext cx="7772400" cy="3429000"/>
          </a:xfrm>
        </p:spPr>
        <p:txBody>
          <a:bodyPr/>
          <a:lstStyle/>
          <a:p>
            <a:r>
              <a:rPr lang="en-US" dirty="0"/>
              <a:t>#3 Class or Object?</a:t>
            </a:r>
          </a:p>
        </p:txBody>
      </p:sp>
      <p:grpSp>
        <p:nvGrpSpPr>
          <p:cNvPr id="2" name="Group 4"/>
          <p:cNvGrpSpPr>
            <a:grpSpLocks/>
          </p:cNvGrpSpPr>
          <p:nvPr/>
        </p:nvGrpSpPr>
        <p:grpSpPr bwMode="auto">
          <a:xfrm>
            <a:off x="3124200" y="1778000"/>
            <a:ext cx="2286000" cy="1143000"/>
            <a:chOff x="960" y="2304"/>
            <a:chExt cx="1440" cy="864"/>
          </a:xfrm>
        </p:grpSpPr>
        <p:sp>
          <p:nvSpPr>
            <p:cNvPr id="14348" name="AutoShape 5"/>
            <p:cNvSpPr>
              <a:spLocks noChangeArrowheads="1"/>
            </p:cNvSpPr>
            <p:nvPr/>
          </p:nvSpPr>
          <p:spPr bwMode="auto">
            <a:xfrm>
              <a:off x="960" y="2304"/>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4349" name="Text Box 6"/>
            <p:cNvSpPr txBox="1">
              <a:spLocks noChangeArrowheads="1"/>
            </p:cNvSpPr>
            <p:nvPr/>
          </p:nvSpPr>
          <p:spPr bwMode="auto">
            <a:xfrm>
              <a:off x="1296" y="2592"/>
              <a:ext cx="76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Animal</a:t>
              </a:r>
            </a:p>
          </p:txBody>
        </p:sp>
      </p:grpSp>
      <p:grpSp>
        <p:nvGrpSpPr>
          <p:cNvPr id="3" name="Group 7"/>
          <p:cNvGrpSpPr>
            <a:grpSpLocks/>
          </p:cNvGrpSpPr>
          <p:nvPr/>
        </p:nvGrpSpPr>
        <p:grpSpPr bwMode="auto">
          <a:xfrm>
            <a:off x="5257800" y="3492500"/>
            <a:ext cx="2286000" cy="1143000"/>
            <a:chOff x="3168" y="1344"/>
            <a:chExt cx="1440" cy="864"/>
          </a:xfrm>
        </p:grpSpPr>
        <p:sp>
          <p:nvSpPr>
            <p:cNvPr id="14346" name="AutoShape 8"/>
            <p:cNvSpPr>
              <a:spLocks noChangeArrowheads="1"/>
            </p:cNvSpPr>
            <p:nvPr/>
          </p:nvSpPr>
          <p:spPr bwMode="auto">
            <a:xfrm>
              <a:off x="3168" y="1344"/>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4347" name="Text Box 9"/>
            <p:cNvSpPr txBox="1">
              <a:spLocks noChangeArrowheads="1"/>
            </p:cNvSpPr>
            <p:nvPr/>
          </p:nvSpPr>
          <p:spPr bwMode="auto">
            <a:xfrm>
              <a:off x="3408" y="1584"/>
              <a:ext cx="91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Dog</a:t>
              </a:r>
            </a:p>
          </p:txBody>
        </p:sp>
      </p:grpSp>
      <p:grpSp>
        <p:nvGrpSpPr>
          <p:cNvPr id="4" name="Group 12"/>
          <p:cNvGrpSpPr>
            <a:grpSpLocks/>
          </p:cNvGrpSpPr>
          <p:nvPr/>
        </p:nvGrpSpPr>
        <p:grpSpPr bwMode="auto">
          <a:xfrm>
            <a:off x="1066800" y="3492500"/>
            <a:ext cx="2286000" cy="1143000"/>
            <a:chOff x="672" y="2640"/>
            <a:chExt cx="1440" cy="864"/>
          </a:xfrm>
        </p:grpSpPr>
        <p:sp>
          <p:nvSpPr>
            <p:cNvPr id="14344" name="AutoShape 10"/>
            <p:cNvSpPr>
              <a:spLocks noChangeArrowheads="1"/>
            </p:cNvSpPr>
            <p:nvPr/>
          </p:nvSpPr>
          <p:spPr bwMode="auto">
            <a:xfrm>
              <a:off x="672" y="2640"/>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14345" name="Text Box 11"/>
            <p:cNvSpPr txBox="1">
              <a:spLocks noChangeArrowheads="1"/>
            </p:cNvSpPr>
            <p:nvPr/>
          </p:nvSpPr>
          <p:spPr bwMode="auto">
            <a:xfrm>
              <a:off x="1056" y="2928"/>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Bird</a:t>
              </a:r>
            </a:p>
          </p:txBody>
        </p:sp>
      </p:grpSp>
      <p:sp>
        <p:nvSpPr>
          <p:cNvPr id="79885" name="Text Box 13"/>
          <p:cNvSpPr txBox="1">
            <a:spLocks noChangeArrowheads="1"/>
          </p:cNvSpPr>
          <p:nvPr/>
        </p:nvSpPr>
        <p:spPr bwMode="auto">
          <a:xfrm>
            <a:off x="1676400" y="2874698"/>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200" dirty="0">
                <a:solidFill>
                  <a:srgbClr val="FF0000"/>
                </a:solidFill>
              </a:rPr>
              <a:t>The concept of </a:t>
            </a:r>
            <a:r>
              <a:rPr lang="en-US" sz="3200" i="1" dirty="0">
                <a:solidFill>
                  <a:srgbClr val="FF0000"/>
                </a:solidFill>
              </a:rPr>
              <a:t>polymorphism</a:t>
            </a:r>
            <a:r>
              <a:rPr lang="en-US" sz="32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79885"/>
                                        </p:tgtEl>
                                        <p:attrNameLst>
                                          <p:attrName>style.visibility</p:attrName>
                                        </p:attrNameLst>
                                      </p:cBhvr>
                                      <p:to>
                                        <p:strVal val="visible"/>
                                      </p:to>
                                    </p:set>
                                    <p:anim calcmode="discrete" valueType="clr">
                                      <p:cBhvr override="childStyle">
                                        <p:cTn id="31" dur="80"/>
                                        <p:tgtEl>
                                          <p:spTgt spid="7988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9885"/>
                                        </p:tgtEl>
                                        <p:attrNameLst>
                                          <p:attrName>fillcolor</p:attrName>
                                        </p:attrNameLst>
                                      </p:cBhvr>
                                      <p:tavLst>
                                        <p:tav tm="0">
                                          <p:val>
                                            <p:clrVal>
                                              <a:schemeClr val="accent2"/>
                                            </p:clrVal>
                                          </p:val>
                                        </p:tav>
                                        <p:tav tm="50000">
                                          <p:val>
                                            <p:clrVal>
                                              <a:schemeClr val="hlink"/>
                                            </p:clrVal>
                                          </p:val>
                                        </p:tav>
                                      </p:tavLst>
                                    </p:anim>
                                    <p:set>
                                      <p:cBhvr>
                                        <p:cTn id="33" dur="80"/>
                                        <p:tgtEl>
                                          <p:spTgt spid="798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sz="quarter"/>
          </p:nvPr>
        </p:nvSpPr>
        <p:spPr/>
        <p:txBody>
          <a:bodyPr/>
          <a:lstStyle/>
          <a:p>
            <a:pPr>
              <a:defRPr/>
            </a:pPr>
            <a:r>
              <a:rPr lang="en-US" dirty="0"/>
              <a:t>Questions so far…</a:t>
            </a:r>
          </a:p>
        </p:txBody>
      </p:sp>
      <p:pic>
        <p:nvPicPr>
          <p:cNvPr id="15363" name="Picture 3" descr="j0245047[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200400" y="1333500"/>
            <a:ext cx="2842108" cy="3135011"/>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dirty="0"/>
              <a:t>Key Points</a:t>
            </a:r>
          </a:p>
        </p:txBody>
      </p:sp>
      <p:sp>
        <p:nvSpPr>
          <p:cNvPr id="16387" name="Rectangle 3"/>
          <p:cNvSpPr>
            <a:spLocks noGrp="1" noChangeArrowheads="1"/>
          </p:cNvSpPr>
          <p:nvPr>
            <p:ph idx="1"/>
          </p:nvPr>
        </p:nvSpPr>
        <p:spPr>
          <a:xfrm>
            <a:off x="609600" y="1679839"/>
            <a:ext cx="7772400" cy="3429000"/>
          </a:xfrm>
        </p:spPr>
        <p:txBody>
          <a:bodyPr/>
          <a:lstStyle/>
          <a:p>
            <a:r>
              <a:rPr lang="en-US" dirty="0"/>
              <a:t>Many classes already exist and are at our disposal when we design a database </a:t>
            </a:r>
          </a:p>
          <a:p>
            <a:r>
              <a:rPr lang="en-US" i="1" dirty="0"/>
              <a:t>Inheritance</a:t>
            </a:r>
            <a:r>
              <a:rPr lang="en-US" dirty="0"/>
              <a:t> is an important concept</a:t>
            </a:r>
          </a:p>
          <a:p>
            <a:pPr lvl="1"/>
            <a:r>
              <a:rPr lang="en-US" dirty="0"/>
              <a:t>A </a:t>
            </a:r>
            <a:r>
              <a:rPr lang="en-US" i="1" dirty="0"/>
              <a:t>subclass</a:t>
            </a:r>
            <a:r>
              <a:rPr lang="en-US" dirty="0"/>
              <a:t> inherits from its </a:t>
            </a:r>
            <a:r>
              <a:rPr lang="en-US" i="1" dirty="0"/>
              <a:t>superclass</a:t>
            </a:r>
          </a:p>
          <a:p>
            <a:pPr lvl="1"/>
            <a:r>
              <a:rPr lang="en-US" dirty="0"/>
              <a:t>i.e., a </a:t>
            </a:r>
            <a:r>
              <a:rPr lang="en-US" i="1" dirty="0"/>
              <a:t>child </a:t>
            </a:r>
            <a:r>
              <a:rPr lang="en-US" dirty="0"/>
              <a:t>inherits from its</a:t>
            </a:r>
            <a:r>
              <a:rPr lang="en-US" i="1" dirty="0"/>
              <a:t> parent</a:t>
            </a:r>
          </a:p>
        </p:txBody>
      </p:sp>
      <p:pic>
        <p:nvPicPr>
          <p:cNvPr id="2" name="Picture 1">
            <a:extLst>
              <a:ext uri="{FF2B5EF4-FFF2-40B4-BE49-F238E27FC236}">
                <a16:creationId xmlns:a16="http://schemas.microsoft.com/office/drawing/2014/main" id="{B00D73E7-889C-4DCA-8885-EB2F08AF483A}"/>
              </a:ext>
            </a:extLst>
          </p:cNvPr>
          <p:cNvPicPr>
            <a:picLocks noChangeAspect="1"/>
          </p:cNvPicPr>
          <p:nvPr/>
        </p:nvPicPr>
        <p:blipFill>
          <a:blip r:embed="rId3"/>
          <a:stretch>
            <a:fillRect/>
          </a:stretch>
        </p:blipFill>
        <p:spPr>
          <a:xfrm>
            <a:off x="152400" y="114300"/>
            <a:ext cx="2438611" cy="145097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74" y="114300"/>
            <a:ext cx="8229600" cy="952500"/>
          </a:xfrm>
        </p:spPr>
        <p:txBody>
          <a:bodyPr/>
          <a:lstStyle/>
          <a:p>
            <a:r>
              <a:rPr lang="en-US" dirty="0"/>
              <a:t>Inheritance in the Geodatabase</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668" r="14617" b="53535"/>
          <a:stretch/>
        </p:blipFill>
        <p:spPr>
          <a:xfrm>
            <a:off x="228599" y="876300"/>
            <a:ext cx="8547653" cy="4572000"/>
          </a:xfr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7734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a:t>Identifying Inheritance</a:t>
            </a:r>
          </a:p>
        </p:txBody>
      </p:sp>
      <p:sp>
        <p:nvSpPr>
          <p:cNvPr id="20483" name="Rectangle 3"/>
          <p:cNvSpPr>
            <a:spLocks noGrp="1" noChangeArrowheads="1"/>
          </p:cNvSpPr>
          <p:nvPr>
            <p:ph idx="1"/>
          </p:nvPr>
        </p:nvSpPr>
        <p:spPr>
          <a:xfrm>
            <a:off x="228600" y="1333500"/>
            <a:ext cx="8686800" cy="3771900"/>
          </a:xfrm>
        </p:spPr>
        <p:txBody>
          <a:bodyPr/>
          <a:lstStyle/>
          <a:p>
            <a:r>
              <a:rPr lang="en-US" b="1" i="1" dirty="0"/>
              <a:t>Is-a</a:t>
            </a:r>
            <a:r>
              <a:rPr lang="en-US" b="1" dirty="0"/>
              <a:t> </a:t>
            </a:r>
            <a:r>
              <a:rPr lang="en-US" dirty="0"/>
              <a:t>relationship </a:t>
            </a:r>
          </a:p>
          <a:p>
            <a:r>
              <a:rPr lang="en-US" dirty="0"/>
              <a:t>Relationship between a more specialized class (</a:t>
            </a:r>
            <a:r>
              <a:rPr lang="en-US" i="1" dirty="0"/>
              <a:t>subclass</a:t>
            </a:r>
            <a:r>
              <a:rPr lang="en-US" dirty="0"/>
              <a:t>) and a generalized class (</a:t>
            </a:r>
            <a:r>
              <a:rPr lang="en-US" i="1" dirty="0"/>
              <a:t>superclass</a:t>
            </a:r>
            <a:r>
              <a:rPr lang="en-US" dirty="0"/>
              <a:t>)</a:t>
            </a:r>
          </a:p>
          <a:p>
            <a:r>
              <a:rPr lang="en-US" dirty="0"/>
              <a:t>Every… </a:t>
            </a:r>
          </a:p>
          <a:p>
            <a:pPr lvl="1"/>
            <a:r>
              <a:rPr lang="en-US" dirty="0"/>
              <a:t>Savings account </a:t>
            </a:r>
            <a:r>
              <a:rPr lang="en-US" i="1" dirty="0"/>
              <a:t>is a</a:t>
            </a:r>
            <a:r>
              <a:rPr lang="en-US" dirty="0"/>
              <a:t> bank account</a:t>
            </a:r>
          </a:p>
          <a:p>
            <a:pPr lvl="1"/>
            <a:r>
              <a:rPr lang="en-US" dirty="0"/>
              <a:t>DVD rental </a:t>
            </a:r>
            <a:r>
              <a:rPr lang="en-US" i="1" dirty="0"/>
              <a:t>is a</a:t>
            </a:r>
            <a:r>
              <a:rPr lang="en-US" dirty="0"/>
              <a:t> rental</a:t>
            </a:r>
          </a:p>
          <a:p>
            <a:pPr lvl="1"/>
            <a:r>
              <a:rPr lang="en-US" dirty="0"/>
              <a:t>Dog </a:t>
            </a:r>
            <a:r>
              <a:rPr lang="en-US" i="1" dirty="0"/>
              <a:t>is a</a:t>
            </a:r>
            <a:r>
              <a:rPr lang="en-US" dirty="0"/>
              <a:t> mammal</a:t>
            </a:r>
          </a:p>
          <a:p>
            <a:pPr lvl="1"/>
            <a:r>
              <a:rPr lang="en-US" dirty="0"/>
              <a:t>Parcel </a:t>
            </a:r>
            <a:r>
              <a:rPr lang="en-US" i="1" dirty="0"/>
              <a:t>is a</a:t>
            </a:r>
            <a:r>
              <a:rPr lang="en-US" dirty="0"/>
              <a:t> polygon</a:t>
            </a:r>
          </a:p>
          <a:p>
            <a:pPr lvl="1"/>
            <a:endParaRPr lang="en-US" dirty="0"/>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4F24E0-C1AD-C635-8095-066CA117FF07}"/>
              </a:ext>
            </a:extLst>
          </p:cNvPr>
          <p:cNvSpPr>
            <a:spLocks noGrp="1"/>
          </p:cNvSpPr>
          <p:nvPr>
            <p:ph type="title"/>
          </p:nvPr>
        </p:nvSpPr>
        <p:spPr/>
        <p:txBody>
          <a:bodyPr/>
          <a:lstStyle/>
          <a:p>
            <a:r>
              <a:rPr lang="en-US" dirty="0"/>
              <a:t>INSTANTIATION</a:t>
            </a:r>
          </a:p>
        </p:txBody>
      </p:sp>
      <p:sp>
        <p:nvSpPr>
          <p:cNvPr id="5" name="Text Placeholder 4">
            <a:extLst>
              <a:ext uri="{FF2B5EF4-FFF2-40B4-BE49-F238E27FC236}">
                <a16:creationId xmlns:a16="http://schemas.microsoft.com/office/drawing/2014/main" id="{07B4FFAB-5DB8-6B27-B1BE-E38C980A830F}"/>
              </a:ext>
            </a:extLst>
          </p:cNvPr>
          <p:cNvSpPr>
            <a:spLocks noGrp="1"/>
          </p:cNvSpPr>
          <p:nvPr>
            <p:ph type="body" idx="1"/>
          </p:nvPr>
        </p:nvSpPr>
        <p:spPr/>
        <p:txBody>
          <a:bodyPr/>
          <a:lstStyle/>
          <a:p>
            <a:r>
              <a:rPr lang="en-US" dirty="0"/>
              <a:t>CLASS OR OBJECT</a:t>
            </a:r>
          </a:p>
        </p:txBody>
      </p:sp>
    </p:spTree>
    <p:extLst>
      <p:ext uri="{BB962C8B-B14F-4D97-AF65-F5344CB8AC3E}">
        <p14:creationId xmlns:p14="http://schemas.microsoft.com/office/powerpoint/2010/main" val="64166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495300"/>
            <a:ext cx="8229600" cy="952500"/>
          </a:xfrm>
        </p:spPr>
        <p:txBody>
          <a:bodyPr/>
          <a:lstStyle/>
          <a:p>
            <a:pPr>
              <a:defRPr/>
            </a:pPr>
            <a:r>
              <a:rPr lang="en-US" dirty="0"/>
              <a:t>Instantiate into an </a:t>
            </a:r>
            <a:r>
              <a:rPr lang="en-US" i="1" dirty="0"/>
              <a:t>Object</a:t>
            </a:r>
            <a:br>
              <a:rPr lang="en-US" i="1" dirty="0"/>
            </a:br>
            <a:r>
              <a:rPr lang="en-US" dirty="0"/>
              <a:t>(to make into an instance)</a:t>
            </a:r>
          </a:p>
        </p:txBody>
      </p:sp>
      <p:sp>
        <p:nvSpPr>
          <p:cNvPr id="27651" name="Rectangle 3"/>
          <p:cNvSpPr>
            <a:spLocks noGrp="1" noChangeArrowheads="1"/>
          </p:cNvSpPr>
          <p:nvPr>
            <p:ph idx="1"/>
          </p:nvPr>
        </p:nvSpPr>
        <p:spPr>
          <a:xfrm>
            <a:off x="533400" y="1714500"/>
            <a:ext cx="8229600" cy="3771636"/>
          </a:xfrm>
        </p:spPr>
        <p:txBody>
          <a:bodyPr/>
          <a:lstStyle/>
          <a:p>
            <a:pPr>
              <a:lnSpc>
                <a:spcPct val="90000"/>
              </a:lnSpc>
            </a:pPr>
            <a:r>
              <a:rPr lang="en-US" dirty="0"/>
              <a:t>Three features characterize OBJECTS and distinguish OBJECTS from CLASSES:</a:t>
            </a:r>
          </a:p>
          <a:p>
            <a:pPr lvl="1">
              <a:lnSpc>
                <a:spcPct val="90000"/>
              </a:lnSpc>
            </a:pPr>
            <a:r>
              <a:rPr lang="en-US" dirty="0">
                <a:hlinkClick r:id="rId3" tooltip="Identity (object-oriented programming)"/>
              </a:rPr>
              <a:t>Identity</a:t>
            </a:r>
            <a:r>
              <a:rPr lang="en-US" dirty="0"/>
              <a:t>: specific attribute (property) settings have been made for the class.  This distinguishes it from all other objects.  </a:t>
            </a:r>
          </a:p>
          <a:p>
            <a:pPr lvl="1">
              <a:lnSpc>
                <a:spcPct val="90000"/>
              </a:lnSpc>
            </a:pPr>
            <a:r>
              <a:rPr lang="en-US" dirty="0"/>
              <a:t>State: Describes the data stored in the object 	</a:t>
            </a:r>
            <a:r>
              <a:rPr lang="en-US" dirty="0">
                <a:solidFill>
                  <a:srgbClr val="FF7C80"/>
                </a:solidFill>
              </a:rPr>
              <a:t> </a:t>
            </a:r>
            <a:r>
              <a:rPr lang="en-US" dirty="0">
                <a:solidFill>
                  <a:srgbClr val="FF0000"/>
                </a:solidFill>
              </a:rPr>
              <a:t>WHERE DID THIS COME FROM?</a:t>
            </a:r>
          </a:p>
          <a:p>
            <a:pPr lvl="1">
              <a:lnSpc>
                <a:spcPct val="90000"/>
              </a:lnSpc>
            </a:pPr>
            <a:r>
              <a:rPr lang="en-US" dirty="0"/>
              <a:t>Behavior: describes the method in the object's </a:t>
            </a:r>
            <a:r>
              <a:rPr lang="en-US" dirty="0">
                <a:hlinkClick r:id="rId4" tooltip="Interface (computer science)"/>
              </a:rPr>
              <a:t>interface</a:t>
            </a:r>
            <a:r>
              <a:rPr lang="en-US" dirty="0"/>
              <a:t> through which the object can be used (how do we make the dog bark?)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7651">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a:t>Instantiating the Dog CLASS</a:t>
            </a:r>
          </a:p>
        </p:txBody>
      </p:sp>
      <p:sp>
        <p:nvSpPr>
          <p:cNvPr id="29699" name="Rectangle 3"/>
          <p:cNvSpPr>
            <a:spLocks noGrp="1" noChangeArrowheads="1"/>
          </p:cNvSpPr>
          <p:nvPr>
            <p:ph idx="1"/>
          </p:nvPr>
        </p:nvSpPr>
        <p:spPr>
          <a:xfrm>
            <a:off x="2685636" y="1164800"/>
            <a:ext cx="4800600" cy="3429000"/>
          </a:xfrm>
        </p:spPr>
        <p:txBody>
          <a:bodyPr/>
          <a:lstStyle/>
          <a:p>
            <a:pPr>
              <a:lnSpc>
                <a:spcPct val="90000"/>
              </a:lnSpc>
            </a:pPr>
            <a:r>
              <a:rPr lang="en-US" sz="2800" dirty="0"/>
              <a:t>CLASS (DOG)</a:t>
            </a:r>
          </a:p>
          <a:p>
            <a:pPr>
              <a:lnSpc>
                <a:spcPct val="90000"/>
              </a:lnSpc>
            </a:pPr>
            <a:r>
              <a:rPr lang="en-US" sz="2800" dirty="0"/>
              <a:t>Attributes (</a:t>
            </a:r>
            <a:r>
              <a:rPr lang="en-US" sz="2400" dirty="0"/>
              <a:t>Properties)</a:t>
            </a:r>
          </a:p>
          <a:p>
            <a:pPr lvl="1">
              <a:lnSpc>
                <a:spcPct val="90000"/>
              </a:lnSpc>
            </a:pPr>
            <a:r>
              <a:rPr lang="en-US" sz="2400" dirty="0"/>
              <a:t>NAME = Scooby-Doo</a:t>
            </a:r>
          </a:p>
          <a:p>
            <a:pPr lvl="1">
              <a:lnSpc>
                <a:spcPct val="90000"/>
              </a:lnSpc>
            </a:pPr>
            <a:r>
              <a:rPr lang="en-US" sz="2400" dirty="0"/>
              <a:t>HEIGHT = 36</a:t>
            </a:r>
          </a:p>
          <a:p>
            <a:pPr lvl="1">
              <a:lnSpc>
                <a:spcPct val="90000"/>
              </a:lnSpc>
            </a:pPr>
            <a:r>
              <a:rPr lang="en-US" sz="2400" dirty="0"/>
              <a:t>WEIGHT = 145</a:t>
            </a:r>
          </a:p>
          <a:p>
            <a:pPr>
              <a:lnSpc>
                <a:spcPct val="90000"/>
              </a:lnSpc>
            </a:pPr>
            <a:r>
              <a:rPr lang="en-US" sz="2700" dirty="0"/>
              <a:t>Inheritance?</a:t>
            </a:r>
          </a:p>
        </p:txBody>
      </p:sp>
      <p:grpSp>
        <p:nvGrpSpPr>
          <p:cNvPr id="2" name="Group 4"/>
          <p:cNvGrpSpPr>
            <a:grpSpLocks/>
          </p:cNvGrpSpPr>
          <p:nvPr/>
        </p:nvGrpSpPr>
        <p:grpSpPr bwMode="auto">
          <a:xfrm>
            <a:off x="6629400" y="1943100"/>
            <a:ext cx="2286000" cy="1143000"/>
            <a:chOff x="3168" y="2832"/>
            <a:chExt cx="1440" cy="864"/>
          </a:xfrm>
        </p:grpSpPr>
        <p:sp>
          <p:nvSpPr>
            <p:cNvPr id="29702" name="AutoShape 5"/>
            <p:cNvSpPr>
              <a:spLocks noChangeArrowheads="1"/>
            </p:cNvSpPr>
            <p:nvPr/>
          </p:nvSpPr>
          <p:spPr bwMode="auto">
            <a:xfrm>
              <a:off x="3168" y="2832"/>
              <a:ext cx="1440" cy="864"/>
            </a:xfrm>
            <a:prstGeom prst="flowChartProcess">
              <a:avLst/>
            </a:prstGeom>
            <a:solidFill>
              <a:schemeClr val="accent1"/>
            </a:solidFill>
            <a:ln w="9525">
              <a:solidFill>
                <a:schemeClr val="tx1"/>
              </a:solidFill>
              <a:miter lim="800000"/>
              <a:headEnd/>
              <a:tailEnd/>
            </a:ln>
          </p:spPr>
          <p:txBody>
            <a:bodyPr wrap="none" anchor="ctr"/>
            <a:lstStyle/>
            <a:p>
              <a:endParaRPr lang="en-US"/>
            </a:p>
          </p:txBody>
        </p:sp>
        <p:sp>
          <p:nvSpPr>
            <p:cNvPr id="29703" name="Text Box 6"/>
            <p:cNvSpPr txBox="1">
              <a:spLocks noChangeArrowheads="1"/>
            </p:cNvSpPr>
            <p:nvPr/>
          </p:nvSpPr>
          <p:spPr bwMode="auto">
            <a:xfrm>
              <a:off x="3312" y="3120"/>
              <a:ext cx="120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t>Scooby-Doo</a:t>
              </a:r>
            </a:p>
          </p:txBody>
        </p:sp>
      </p:grpSp>
      <p:pic>
        <p:nvPicPr>
          <p:cNvPr id="93191" name="Picture 7" descr="200px-Scoo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324100"/>
            <a:ext cx="25717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93191"/>
                                        </p:tgtEl>
                                        <p:attrNameLst>
                                          <p:attrName>style.visibility</p:attrName>
                                        </p:attrNameLst>
                                      </p:cBhvr>
                                      <p:to>
                                        <p:strVal val="visible"/>
                                      </p:to>
                                    </p:set>
                                    <p:animEffect transition="in" filter="fade">
                                      <p:cBhvr>
                                        <p:cTn id="13" dur="20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a:t>Key Concepts</a:t>
            </a:r>
          </a:p>
        </p:txBody>
      </p:sp>
      <p:sp>
        <p:nvSpPr>
          <p:cNvPr id="97283" name="Rectangle 3"/>
          <p:cNvSpPr>
            <a:spLocks noGrp="1" noChangeArrowheads="1"/>
          </p:cNvSpPr>
          <p:nvPr>
            <p:ph type="body" sz="half" idx="1"/>
          </p:nvPr>
        </p:nvSpPr>
        <p:spPr>
          <a:xfrm>
            <a:off x="800100" y="1714500"/>
            <a:ext cx="7543800" cy="3429000"/>
          </a:xfrm>
        </p:spPr>
        <p:txBody>
          <a:bodyPr/>
          <a:lstStyle/>
          <a:p>
            <a:r>
              <a:rPr lang="en-US" sz="2800" dirty="0"/>
              <a:t>Understand the difference between a CLASS and an OBJECT</a:t>
            </a:r>
          </a:p>
          <a:p>
            <a:r>
              <a:rPr lang="en-US" sz="2800" dirty="0"/>
              <a:t>Understand new terms:</a:t>
            </a:r>
          </a:p>
          <a:p>
            <a:pPr lvl="1"/>
            <a:r>
              <a:rPr lang="en-US" sz="2400" dirty="0"/>
              <a:t>Encapsulation, polymorphism, superclass, subclass, behavior, attributes, instantiation</a:t>
            </a:r>
          </a:p>
          <a:p>
            <a:r>
              <a:rPr lang="en-US" sz="2800" dirty="0"/>
              <a:t>Understand why inheritance is an important part of an object-relational database</a:t>
            </a:r>
          </a:p>
        </p:txBody>
      </p:sp>
      <p:pic>
        <p:nvPicPr>
          <p:cNvPr id="30724" name="Picture 4" descr="mjic1xe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
            <a:ext cx="24384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25356" y="3467100"/>
            <a:ext cx="7772400" cy="1135063"/>
          </a:xfrm>
        </p:spPr>
        <p:txBody>
          <a:bodyPr/>
          <a:lstStyle/>
          <a:p>
            <a:pPr>
              <a:defRPr/>
            </a:pPr>
            <a:r>
              <a:rPr lang="en-US" sz="4800" b="1" dirty="0"/>
              <a:t>Database Design Concepts and Practices</a:t>
            </a:r>
          </a:p>
        </p:txBody>
      </p:sp>
      <p:sp>
        <p:nvSpPr>
          <p:cNvPr id="2" name="Text Placeholder 1">
            <a:extLst>
              <a:ext uri="{FF2B5EF4-FFF2-40B4-BE49-F238E27FC236}">
                <a16:creationId xmlns:a16="http://schemas.microsoft.com/office/drawing/2014/main" id="{8289B2EB-29AE-F518-535B-A36C564DA6EE}"/>
              </a:ext>
            </a:extLst>
          </p:cNvPr>
          <p:cNvSpPr>
            <a:spLocks noGrp="1"/>
          </p:cNvSpPr>
          <p:nvPr>
            <p:ph type="body"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a:t>Creating Databases/tables</a:t>
            </a:r>
          </a:p>
        </p:txBody>
      </p:sp>
      <p:sp>
        <p:nvSpPr>
          <p:cNvPr id="34819" name="Rectangle 3"/>
          <p:cNvSpPr>
            <a:spLocks noGrp="1" noChangeArrowheads="1"/>
          </p:cNvSpPr>
          <p:nvPr>
            <p:ph idx="1"/>
          </p:nvPr>
        </p:nvSpPr>
        <p:spPr>
          <a:xfrm>
            <a:off x="228600" y="1104900"/>
            <a:ext cx="8686800" cy="3429000"/>
          </a:xfrm>
        </p:spPr>
        <p:txBody>
          <a:bodyPr/>
          <a:lstStyle/>
          <a:p>
            <a:pPr>
              <a:lnSpc>
                <a:spcPct val="90000"/>
              </a:lnSpc>
            </a:pPr>
            <a:r>
              <a:rPr lang="en-US" sz="2400" dirty="0"/>
              <a:t>A database </a:t>
            </a:r>
            <a:r>
              <a:rPr lang="en-US" sz="2400" u="sng" dirty="0"/>
              <a:t>can</a:t>
            </a:r>
            <a:r>
              <a:rPr lang="en-US" sz="2400" dirty="0"/>
              <a:t> be a new </a:t>
            </a:r>
            <a:r>
              <a:rPr lang="en-US" sz="2400" b="1" dirty="0"/>
              <a:t>instance</a:t>
            </a:r>
            <a:r>
              <a:rPr lang="en-US" sz="2400" dirty="0"/>
              <a:t> of the RDBMS running on a server</a:t>
            </a:r>
          </a:p>
          <a:p>
            <a:pPr>
              <a:lnSpc>
                <a:spcPct val="90000"/>
              </a:lnSpc>
            </a:pPr>
            <a:r>
              <a:rPr lang="en-US" sz="2400" dirty="0"/>
              <a:t>Ensure </a:t>
            </a:r>
            <a:r>
              <a:rPr lang="en-US" sz="2400" b="1" u="sng" dirty="0"/>
              <a:t>no</a:t>
            </a:r>
            <a:r>
              <a:rPr lang="en-US" sz="2400" dirty="0"/>
              <a:t> </a:t>
            </a:r>
            <a:r>
              <a:rPr lang="en-US" sz="2400" i="1" dirty="0"/>
              <a:t>instance name </a:t>
            </a:r>
            <a:r>
              <a:rPr lang="en-US" sz="2400" dirty="0"/>
              <a:t>is the same as a </a:t>
            </a:r>
            <a:r>
              <a:rPr lang="en-US" sz="2400" i="1" dirty="0"/>
              <a:t>service name</a:t>
            </a:r>
            <a:r>
              <a:rPr lang="en-US" sz="2400" dirty="0"/>
              <a:t>. </a:t>
            </a:r>
          </a:p>
        </p:txBody>
      </p:sp>
      <p:sp>
        <p:nvSpPr>
          <p:cNvPr id="34820" name="WordArt 4"/>
          <p:cNvSpPr>
            <a:spLocks noChangeArrowheads="1" noChangeShapeType="1" noTextEdit="1"/>
          </p:cNvSpPr>
          <p:nvPr/>
        </p:nvSpPr>
        <p:spPr bwMode="auto">
          <a:xfrm>
            <a:off x="2286000" y="2282825"/>
            <a:ext cx="4371975" cy="107315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How do you check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4819">
                                            <p:txEl>
                                              <p:pRg st="0" end="0"/>
                                            </p:txEl>
                                          </p:spTgt>
                                        </p:tgtEl>
                                        <p:attrNameLst>
                                          <p:attrName>style.visibility</p:attrName>
                                        </p:attrNameLst>
                                      </p:cBhvr>
                                      <p:to>
                                        <p:strVal val="visible"/>
                                      </p:to>
                                    </p:set>
                                    <p:anim calcmode="discrete" valueType="clr">
                                      <p:cBhvr override="childStyle">
                                        <p:cTn id="7" dur="80"/>
                                        <p:tgtEl>
                                          <p:spTgt spid="348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481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4819">
                                            <p:txEl>
                                              <p:pRg st="1" end="1"/>
                                            </p:txEl>
                                          </p:spTgt>
                                        </p:tgtEl>
                                        <p:attrNameLst>
                                          <p:attrName>style.visibility</p:attrName>
                                        </p:attrNameLst>
                                      </p:cBhvr>
                                      <p:to>
                                        <p:strVal val="visible"/>
                                      </p:to>
                                    </p:set>
                                    <p:anim calcmode="discrete" valueType="clr">
                                      <p:cBhvr override="childStyle">
                                        <p:cTn id="14" dur="80"/>
                                        <p:tgtEl>
                                          <p:spTgt spid="348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481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481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0" fill="hold" grpId="0" nodeType="clickEffect">
                                  <p:stCondLst>
                                    <p:cond delay="0"/>
                                  </p:stCondLst>
                                  <p:childTnLst>
                                    <p:set>
                                      <p:cBhvr>
                                        <p:cTn id="20"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sz="4000"/>
              <a:t>Basic Steps in Database Design</a:t>
            </a:r>
          </a:p>
        </p:txBody>
      </p:sp>
      <p:sp>
        <p:nvSpPr>
          <p:cNvPr id="18435" name="Rectangle 3"/>
          <p:cNvSpPr>
            <a:spLocks noGrp="1" noChangeArrowheads="1"/>
          </p:cNvSpPr>
          <p:nvPr>
            <p:ph type="body" sz="half" idx="1"/>
          </p:nvPr>
        </p:nvSpPr>
        <p:spPr>
          <a:xfrm>
            <a:off x="2743200" y="1365526"/>
            <a:ext cx="6172200" cy="4064000"/>
          </a:xfrm>
        </p:spPr>
        <p:txBody>
          <a:bodyPr/>
          <a:lstStyle/>
          <a:p>
            <a:pPr>
              <a:lnSpc>
                <a:spcPct val="90000"/>
              </a:lnSpc>
            </a:pPr>
            <a:r>
              <a:rPr lang="en-US" sz="2000" dirty="0"/>
              <a:t>Understand and document the business’ needs.</a:t>
            </a:r>
          </a:p>
          <a:p>
            <a:pPr lvl="1">
              <a:lnSpc>
                <a:spcPct val="90000"/>
              </a:lnSpc>
            </a:pPr>
            <a:r>
              <a:rPr lang="en-US" sz="1800" dirty="0"/>
              <a:t>Problem statement</a:t>
            </a:r>
          </a:p>
          <a:p>
            <a:pPr lvl="1">
              <a:lnSpc>
                <a:spcPct val="90000"/>
              </a:lnSpc>
            </a:pPr>
            <a:r>
              <a:rPr lang="en-US" sz="1800" dirty="0"/>
              <a:t>Business object types</a:t>
            </a:r>
          </a:p>
          <a:p>
            <a:pPr lvl="1">
              <a:lnSpc>
                <a:spcPct val="90000"/>
              </a:lnSpc>
            </a:pPr>
            <a:r>
              <a:rPr lang="en-US" sz="1800" dirty="0"/>
              <a:t>Business relationships</a:t>
            </a:r>
          </a:p>
          <a:p>
            <a:pPr lvl="1">
              <a:lnSpc>
                <a:spcPct val="90000"/>
              </a:lnSpc>
            </a:pPr>
            <a:r>
              <a:rPr lang="en-US" sz="1800" dirty="0"/>
              <a:t>Business constraints</a:t>
            </a:r>
          </a:p>
          <a:p>
            <a:pPr>
              <a:lnSpc>
                <a:spcPct val="90000"/>
              </a:lnSpc>
            </a:pPr>
            <a:r>
              <a:rPr lang="en-US" sz="2000" dirty="0"/>
              <a:t>Create an ERM</a:t>
            </a:r>
          </a:p>
          <a:p>
            <a:pPr>
              <a:lnSpc>
                <a:spcPct val="90000"/>
              </a:lnSpc>
            </a:pPr>
            <a:r>
              <a:rPr lang="en-US" sz="2000" dirty="0"/>
              <a:t>Data and process inventory</a:t>
            </a:r>
          </a:p>
          <a:p>
            <a:pPr>
              <a:lnSpc>
                <a:spcPct val="90000"/>
              </a:lnSpc>
            </a:pPr>
            <a:r>
              <a:rPr lang="en-US" sz="2000" dirty="0"/>
              <a:t>Integrity</a:t>
            </a:r>
          </a:p>
          <a:p>
            <a:pPr>
              <a:lnSpc>
                <a:spcPct val="90000"/>
              </a:lnSpc>
            </a:pPr>
            <a:r>
              <a:rPr lang="en-US" sz="2000" dirty="0"/>
              <a:t>Populate the database</a:t>
            </a:r>
          </a:p>
        </p:txBody>
      </p:sp>
      <p:pic>
        <p:nvPicPr>
          <p:cNvPr id="18436" name="Picture 4" descr="j0303689[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rot="1080633">
            <a:off x="293150" y="1860651"/>
            <a:ext cx="2289175" cy="2259013"/>
          </a:xfrm>
          <a:noFill/>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sz="4000" dirty="0"/>
              <a:t>Database Design</a:t>
            </a:r>
          </a:p>
        </p:txBody>
      </p:sp>
      <p:sp>
        <p:nvSpPr>
          <p:cNvPr id="11267" name="Rectangle 3"/>
          <p:cNvSpPr>
            <a:spLocks noGrp="1" noChangeArrowheads="1"/>
          </p:cNvSpPr>
          <p:nvPr>
            <p:ph idx="1"/>
          </p:nvPr>
        </p:nvSpPr>
        <p:spPr/>
        <p:txBody>
          <a:bodyPr/>
          <a:lstStyle/>
          <a:p>
            <a:r>
              <a:rPr lang="en-US"/>
              <a:t>Why spend so much time and effort?</a:t>
            </a:r>
          </a:p>
          <a:p>
            <a:pPr lvl="1"/>
            <a:r>
              <a:rPr lang="en-US"/>
              <a:t>Efficiency (speed, storage)</a:t>
            </a:r>
          </a:p>
          <a:p>
            <a:pPr lvl="1"/>
            <a:r>
              <a:rPr lang="en-US"/>
              <a:t>Client satisfaction</a:t>
            </a:r>
          </a:p>
          <a:p>
            <a:pPr lvl="1"/>
            <a:r>
              <a:rPr lang="en-US"/>
              <a:t>Flexibility</a:t>
            </a:r>
          </a:p>
          <a:p>
            <a:pPr lvl="1"/>
            <a:r>
              <a:rPr lang="en-US"/>
              <a:t>Cost savings realized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p:cTn id="7" dur="500" fill="hold"/>
                                        <p:tgtEl>
                                          <p:spTgt spid="1126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7">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126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7">
                                            <p:txEl>
                                              <p:pRg st="1" end="1"/>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11267">
                                            <p:txEl>
                                              <p:pRg st="2" end="2"/>
                                            </p:txEl>
                                          </p:spTgt>
                                        </p:tgtEl>
                                        <p:attrNameLst>
                                          <p:attrName>style.visibility</p:attrName>
                                        </p:attrNameLst>
                                      </p:cBhvr>
                                      <p:to>
                                        <p:strVal val="visible"/>
                                      </p:to>
                                    </p:set>
                                    <p:anim calcmode="lin" valueType="num">
                                      <p:cBhvr>
                                        <p:cTn id="14" dur="500" fill="hold"/>
                                        <p:tgtEl>
                                          <p:spTgt spid="1126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267">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1126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26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267">
                                            <p:txEl>
                                              <p:pRg st="2" end="2"/>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p:cTn id="21" dur="500" fill="hold"/>
                                        <p:tgtEl>
                                          <p:spTgt spid="1126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267">
                                            <p:txEl>
                                              <p:pRg st="3" end="3"/>
                                            </p:txEl>
                                          </p:spTgt>
                                        </p:tgtEl>
                                        <p:attrNameLst>
                                          <p:attrName>ppt_y</p:attrName>
                                        </p:attrNameLst>
                                      </p:cBhvr>
                                      <p:tavLst>
                                        <p:tav tm="0">
                                          <p:val>
                                            <p:strVal val="#ppt_y"/>
                                          </p:val>
                                        </p:tav>
                                        <p:tav tm="100000">
                                          <p:val>
                                            <p:strVal val="#ppt_y"/>
                                          </p:val>
                                        </p:tav>
                                      </p:tavLst>
                                    </p:anim>
                                    <p:anim calcmode="lin" valueType="num">
                                      <p:cBhvr>
                                        <p:cTn id="23" dur="500" fill="hold"/>
                                        <p:tgtEl>
                                          <p:spTgt spid="1126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26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267">
                                            <p:txEl>
                                              <p:pRg st="3" end="3"/>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11267">
                                            <p:txEl>
                                              <p:pRg st="4" end="4"/>
                                            </p:txEl>
                                          </p:spTgt>
                                        </p:tgtEl>
                                        <p:attrNameLst>
                                          <p:attrName>style.visibility</p:attrName>
                                        </p:attrNameLst>
                                      </p:cBhvr>
                                      <p:to>
                                        <p:strVal val="visible"/>
                                      </p:to>
                                    </p:set>
                                    <p:anim calcmode="lin" valueType="num">
                                      <p:cBhvr>
                                        <p:cTn id="28" dur="500" fill="hold"/>
                                        <p:tgtEl>
                                          <p:spTgt spid="1126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267">
                                            <p:txEl>
                                              <p:pRg st="4" end="4"/>
                                            </p:txEl>
                                          </p:spTgt>
                                        </p:tgtEl>
                                        <p:attrNameLst>
                                          <p:attrName>ppt_y</p:attrName>
                                        </p:attrNameLst>
                                      </p:cBhvr>
                                      <p:tavLst>
                                        <p:tav tm="0">
                                          <p:val>
                                            <p:strVal val="#ppt_y"/>
                                          </p:val>
                                        </p:tav>
                                        <p:tav tm="100000">
                                          <p:val>
                                            <p:strVal val="#ppt_y"/>
                                          </p:val>
                                        </p:tav>
                                      </p:tavLst>
                                    </p:anim>
                                    <p:anim calcmode="lin" valueType="num">
                                      <p:cBhvr>
                                        <p:cTn id="30" dur="500" fill="hold"/>
                                        <p:tgtEl>
                                          <p:spTgt spid="1126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26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sz="4000" dirty="0"/>
              <a:t>Design Considerations</a:t>
            </a:r>
          </a:p>
        </p:txBody>
      </p:sp>
      <p:sp>
        <p:nvSpPr>
          <p:cNvPr id="7171" name="Rectangle 3"/>
          <p:cNvSpPr>
            <a:spLocks noGrp="1" noChangeArrowheads="1"/>
          </p:cNvSpPr>
          <p:nvPr>
            <p:ph idx="1"/>
          </p:nvPr>
        </p:nvSpPr>
        <p:spPr/>
        <p:txBody>
          <a:bodyPr/>
          <a:lstStyle/>
          <a:p>
            <a:r>
              <a:rPr lang="en-US" dirty="0"/>
              <a:t>Basic steps (described earlier)</a:t>
            </a:r>
          </a:p>
          <a:p>
            <a:r>
              <a:rPr lang="en-US" dirty="0"/>
              <a:t>Data types/Data Modeling</a:t>
            </a:r>
          </a:p>
          <a:p>
            <a:r>
              <a:rPr lang="en-US" dirty="0"/>
              <a:t>Normalization</a:t>
            </a:r>
          </a:p>
          <a:p>
            <a:r>
              <a:rPr lang="en-US" dirty="0"/>
              <a:t>With &gt;1 table, relationships </a:t>
            </a:r>
            <a:r>
              <a:rPr lang="en-US" u="sng" dirty="0"/>
              <a:t>must</a:t>
            </a:r>
            <a:r>
              <a:rPr lang="en-US" dirty="0"/>
              <a:t> be examined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70668"/>
            <a:ext cx="7772400" cy="952500"/>
          </a:xfrm>
        </p:spPr>
        <p:txBody>
          <a:bodyPr/>
          <a:lstStyle/>
          <a:p>
            <a:pPr>
              <a:defRPr/>
            </a:pPr>
            <a:r>
              <a:rPr lang="en-US" sz="4000" dirty="0"/>
              <a:t>Relationships</a:t>
            </a:r>
          </a:p>
        </p:txBody>
      </p:sp>
      <p:sp>
        <p:nvSpPr>
          <p:cNvPr id="8195" name="Rectangle 3"/>
          <p:cNvSpPr>
            <a:spLocks noGrp="1" noChangeArrowheads="1"/>
          </p:cNvSpPr>
          <p:nvPr>
            <p:ph type="body" sz="half" idx="1"/>
          </p:nvPr>
        </p:nvSpPr>
        <p:spPr>
          <a:xfrm>
            <a:off x="2096294" y="1062832"/>
            <a:ext cx="5257800" cy="3429000"/>
          </a:xfrm>
        </p:spPr>
        <p:txBody>
          <a:bodyPr/>
          <a:lstStyle/>
          <a:p>
            <a:r>
              <a:rPr lang="en-US" sz="2800" dirty="0"/>
              <a:t>Determine where relationships exist between tables</a:t>
            </a:r>
          </a:p>
          <a:p>
            <a:r>
              <a:rPr lang="en-US" sz="2800" dirty="0"/>
              <a:t>Determine the type of relationship that exists</a:t>
            </a:r>
          </a:p>
          <a:p>
            <a:pPr lvl="1"/>
            <a:r>
              <a:rPr lang="en-US" sz="2400" dirty="0"/>
              <a:t>One-to-one</a:t>
            </a:r>
          </a:p>
          <a:p>
            <a:pPr lvl="1"/>
            <a:r>
              <a:rPr lang="en-US" sz="2400" dirty="0"/>
              <a:t>One-to-many</a:t>
            </a:r>
          </a:p>
          <a:p>
            <a:pPr lvl="1"/>
            <a:r>
              <a:rPr lang="en-US" sz="2400" dirty="0"/>
              <a:t>Many-to-one</a:t>
            </a:r>
          </a:p>
          <a:p>
            <a:pPr lvl="1"/>
            <a:r>
              <a:rPr lang="en-US" sz="2400" dirty="0"/>
              <a:t>Many-to-Many</a:t>
            </a:r>
          </a:p>
          <a:p>
            <a:pPr lvl="1"/>
            <a:endParaRPr lang="en-US" sz="2400" dirty="0"/>
          </a:p>
          <a:p>
            <a:pPr lvl="1"/>
            <a:endParaRPr lang="en-US" sz="2400" dirty="0"/>
          </a:p>
        </p:txBody>
      </p:sp>
      <p:grpSp>
        <p:nvGrpSpPr>
          <p:cNvPr id="2" name="Group 8"/>
          <p:cNvGrpSpPr>
            <a:grpSpLocks/>
          </p:cNvGrpSpPr>
          <p:nvPr/>
        </p:nvGrpSpPr>
        <p:grpSpPr bwMode="auto">
          <a:xfrm>
            <a:off x="1676400" y="2933700"/>
            <a:ext cx="4876800" cy="1943100"/>
            <a:chOff x="1752600" y="3771900"/>
            <a:chExt cx="4876800" cy="1943100"/>
          </a:xfrm>
        </p:grpSpPr>
        <p:pic>
          <p:nvPicPr>
            <p:cNvPr id="8197" name="Picture 6" descr="j0139099[1]"/>
            <p:cNvPicPr>
              <a:picLocks noChangeAspect="1" noChangeArrowheads="1"/>
            </p:cNvPicPr>
            <p:nvPr/>
          </p:nvPicPr>
          <p:blipFill>
            <a:blip r:embed="rId3" cstate="print"/>
            <a:srcRect/>
            <a:stretch>
              <a:fillRect/>
            </a:stretch>
          </p:blipFill>
          <p:spPr bwMode="auto">
            <a:xfrm>
              <a:off x="1752600" y="3771900"/>
              <a:ext cx="687388" cy="635000"/>
            </a:xfrm>
            <a:prstGeom prst="rect">
              <a:avLst/>
            </a:prstGeom>
            <a:noFill/>
            <a:ln w="9525">
              <a:noFill/>
              <a:miter lim="800000"/>
              <a:headEnd/>
              <a:tailEnd/>
            </a:ln>
          </p:spPr>
        </p:pic>
        <p:pic>
          <p:nvPicPr>
            <p:cNvPr id="8198" name="Picture 9" descr="j0119725[1]"/>
            <p:cNvPicPr>
              <a:picLocks noChangeAspect="1" noChangeArrowheads="1"/>
            </p:cNvPicPr>
            <p:nvPr/>
          </p:nvPicPr>
          <p:blipFill>
            <a:blip r:embed="rId4" cstate="print"/>
            <a:srcRect/>
            <a:stretch>
              <a:fillRect/>
            </a:stretch>
          </p:blipFill>
          <p:spPr bwMode="auto">
            <a:xfrm>
              <a:off x="4724400" y="4452937"/>
              <a:ext cx="1905000" cy="1262063"/>
            </a:xfrm>
            <a:prstGeom prst="rect">
              <a:avLst/>
            </a:prstGeom>
            <a:noFill/>
            <a:ln w="9525">
              <a:noFill/>
              <a:miter lim="800000"/>
              <a:headEnd/>
              <a:tailEnd/>
            </a:ln>
          </p:spPr>
        </p:pic>
        <p:pic>
          <p:nvPicPr>
            <p:cNvPr id="8199" name="Picture 11" descr="j0139099[1]"/>
            <p:cNvPicPr>
              <a:picLocks noChangeAspect="1" noChangeArrowheads="1"/>
            </p:cNvPicPr>
            <p:nvPr/>
          </p:nvPicPr>
          <p:blipFill>
            <a:blip r:embed="rId3" cstate="print"/>
            <a:srcRect/>
            <a:stretch>
              <a:fillRect/>
            </a:stretch>
          </p:blipFill>
          <p:spPr bwMode="auto">
            <a:xfrm>
              <a:off x="1752600" y="4152900"/>
              <a:ext cx="687388" cy="635000"/>
            </a:xfrm>
            <a:prstGeom prst="rect">
              <a:avLst/>
            </a:prstGeom>
            <a:noFill/>
            <a:ln w="9525">
              <a:noFill/>
              <a:miter lim="800000"/>
              <a:headEnd/>
              <a:tailEnd/>
            </a:ln>
          </p:spPr>
        </p:pic>
        <p:pic>
          <p:nvPicPr>
            <p:cNvPr id="8200" name="Picture 11" descr="j0139099[1]"/>
            <p:cNvPicPr>
              <a:picLocks noChangeAspect="1" noChangeArrowheads="1"/>
            </p:cNvPicPr>
            <p:nvPr/>
          </p:nvPicPr>
          <p:blipFill>
            <a:blip r:embed="rId3" cstate="print"/>
            <a:srcRect/>
            <a:stretch>
              <a:fillRect/>
            </a:stretch>
          </p:blipFill>
          <p:spPr bwMode="auto">
            <a:xfrm>
              <a:off x="1828800" y="4533900"/>
              <a:ext cx="687388" cy="635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3501"/>
            <a:ext cx="7772400" cy="952500"/>
          </a:xfrm>
        </p:spPr>
        <p:txBody>
          <a:bodyPr/>
          <a:lstStyle/>
          <a:p>
            <a:pPr>
              <a:defRPr/>
            </a:pPr>
            <a:r>
              <a:rPr lang="en-US" sz="4000" dirty="0"/>
              <a:t>Generic Design </a:t>
            </a:r>
            <a:r>
              <a:rPr lang="en-US" sz="4000" dirty="0" err="1"/>
              <a:t>Symbology</a:t>
            </a:r>
            <a:endParaRPr lang="en-US" sz="4000" dirty="0"/>
          </a:p>
        </p:txBody>
      </p:sp>
      <p:sp>
        <p:nvSpPr>
          <p:cNvPr id="9219" name="AutoShape 7"/>
          <p:cNvSpPr>
            <a:spLocks noChangeArrowheads="1"/>
          </p:cNvSpPr>
          <p:nvPr/>
        </p:nvSpPr>
        <p:spPr bwMode="auto">
          <a:xfrm>
            <a:off x="1333500" y="928577"/>
            <a:ext cx="1828800" cy="1905000"/>
          </a:xfrm>
          <a:prstGeom prst="flowChartMagneticDisk">
            <a:avLst/>
          </a:prstGeom>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9525">
            <a:solidFill>
              <a:schemeClr val="tx1"/>
            </a:solidFill>
            <a:round/>
            <a:headEnd/>
            <a:tailEnd/>
          </a:ln>
        </p:spPr>
        <p:txBody>
          <a:bodyPr wrap="none" anchor="ctr"/>
          <a:lstStyle/>
          <a:p>
            <a:endParaRPr lang="en-US"/>
          </a:p>
        </p:txBody>
      </p:sp>
      <p:grpSp>
        <p:nvGrpSpPr>
          <p:cNvPr id="9220" name="Group 13"/>
          <p:cNvGrpSpPr>
            <a:grpSpLocks/>
          </p:cNvGrpSpPr>
          <p:nvPr/>
        </p:nvGrpSpPr>
        <p:grpSpPr bwMode="auto">
          <a:xfrm>
            <a:off x="1295400" y="3074876"/>
            <a:ext cx="2057400" cy="1778000"/>
            <a:chOff x="768" y="2736"/>
            <a:chExt cx="1296" cy="1344"/>
          </a:xfrm>
        </p:grpSpPr>
        <p:sp>
          <p:nvSpPr>
            <p:cNvPr id="9223" name="Rectangle 10"/>
            <p:cNvSpPr>
              <a:spLocks noChangeArrowheads="1"/>
            </p:cNvSpPr>
            <p:nvPr/>
          </p:nvSpPr>
          <p:spPr bwMode="auto">
            <a:xfrm>
              <a:off x="768" y="2736"/>
              <a:ext cx="1296" cy="1344"/>
            </a:xfrm>
            <a:prstGeom prst="rect">
              <a:avLst/>
            </a:prstGeom>
            <a:solidFill>
              <a:schemeClr val="bg1"/>
            </a:solidFill>
            <a:ln w="25400">
              <a:solidFill>
                <a:schemeClr val="tx1"/>
              </a:solidFill>
              <a:miter lim="800000"/>
              <a:headEnd/>
              <a:tailEnd/>
            </a:ln>
          </p:spPr>
          <p:txBody>
            <a:bodyPr wrap="none" anchor="ctr"/>
            <a:lstStyle/>
            <a:p>
              <a:endParaRPr lang="en-US"/>
            </a:p>
          </p:txBody>
        </p:sp>
        <p:sp>
          <p:nvSpPr>
            <p:cNvPr id="9224" name="Line 11"/>
            <p:cNvSpPr>
              <a:spLocks noChangeShapeType="1"/>
            </p:cNvSpPr>
            <p:nvPr/>
          </p:nvSpPr>
          <p:spPr bwMode="auto">
            <a:xfrm>
              <a:off x="768" y="3024"/>
              <a:ext cx="1296" cy="0"/>
            </a:xfrm>
            <a:prstGeom prst="line">
              <a:avLst/>
            </a:prstGeom>
            <a:noFill/>
            <a:ln w="25400">
              <a:solidFill>
                <a:schemeClr val="tx1"/>
              </a:solidFill>
              <a:round/>
              <a:headEnd/>
              <a:tailEnd/>
            </a:ln>
          </p:spPr>
          <p:txBody>
            <a:bodyPr/>
            <a:lstStyle/>
            <a:p>
              <a:endParaRPr lang="en-US"/>
            </a:p>
          </p:txBody>
        </p:sp>
      </p:grpSp>
      <p:sp>
        <p:nvSpPr>
          <p:cNvPr id="9221" name="WordArt 14" descr="Narrow vertical"/>
          <p:cNvSpPr>
            <a:spLocks noChangeArrowheads="1" noChangeShapeType="1" noTextEdit="1"/>
          </p:cNvSpPr>
          <p:nvPr/>
        </p:nvSpPr>
        <p:spPr bwMode="auto">
          <a:xfrm>
            <a:off x="3352800" y="1257300"/>
            <a:ext cx="2809875" cy="903288"/>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 Database</a:t>
            </a:r>
          </a:p>
        </p:txBody>
      </p:sp>
      <p:sp>
        <p:nvSpPr>
          <p:cNvPr id="9222" name="WordArt 15" descr="Narrow vertical"/>
          <p:cNvSpPr>
            <a:spLocks noChangeArrowheads="1" noChangeShapeType="1" noTextEdit="1"/>
          </p:cNvSpPr>
          <p:nvPr/>
        </p:nvSpPr>
        <p:spPr bwMode="auto">
          <a:xfrm>
            <a:off x="3505200" y="3314700"/>
            <a:ext cx="1857375" cy="903288"/>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 Table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03200"/>
            <a:ext cx="8229600" cy="952500"/>
          </a:xfrm>
        </p:spPr>
        <p:txBody>
          <a:bodyPr/>
          <a:lstStyle/>
          <a:p>
            <a:pPr>
              <a:defRPr/>
            </a:pPr>
            <a:r>
              <a:rPr lang="en-US" sz="4000" dirty="0"/>
              <a:t>Generic Table </a:t>
            </a:r>
            <a:r>
              <a:rPr lang="en-US" sz="4000" dirty="0" err="1"/>
              <a:t>Symbology</a:t>
            </a:r>
            <a:endParaRPr lang="en-US" sz="4000" dirty="0"/>
          </a:p>
        </p:txBody>
      </p:sp>
      <p:sp>
        <p:nvSpPr>
          <p:cNvPr id="10243" name="Rectangle 3"/>
          <p:cNvSpPr>
            <a:spLocks noGrp="1" noChangeArrowheads="1"/>
          </p:cNvSpPr>
          <p:nvPr>
            <p:ph idx="1"/>
          </p:nvPr>
        </p:nvSpPr>
        <p:spPr>
          <a:xfrm>
            <a:off x="4470991" y="1104900"/>
            <a:ext cx="3429000" cy="3429000"/>
          </a:xfrm>
        </p:spPr>
        <p:txBody>
          <a:bodyPr/>
          <a:lstStyle/>
          <a:p>
            <a:pPr marL="0" indent="0">
              <a:buNone/>
            </a:pPr>
            <a:r>
              <a:rPr lang="en-US" dirty="0"/>
              <a:t>Table name </a:t>
            </a:r>
          </a:p>
          <a:p>
            <a:pPr marL="0" indent="0">
              <a:buNone/>
            </a:pPr>
            <a:r>
              <a:rPr lang="en-US" dirty="0"/>
              <a:t>Divider</a:t>
            </a:r>
          </a:p>
          <a:p>
            <a:pPr marL="0" indent="0">
              <a:buNone/>
            </a:pPr>
            <a:endParaRPr lang="en-US" dirty="0"/>
          </a:p>
          <a:p>
            <a:pPr marL="0" indent="0">
              <a:buNone/>
            </a:pPr>
            <a:r>
              <a:rPr lang="en-US" dirty="0"/>
              <a:t>List of all attributes stored in this table as they will appear in the table</a:t>
            </a:r>
          </a:p>
          <a:p>
            <a:endParaRPr lang="en-US" dirty="0"/>
          </a:p>
        </p:txBody>
      </p:sp>
      <p:sp>
        <p:nvSpPr>
          <p:cNvPr id="10246" name="Line 6"/>
          <p:cNvSpPr>
            <a:spLocks noChangeShapeType="1"/>
          </p:cNvSpPr>
          <p:nvPr/>
        </p:nvSpPr>
        <p:spPr bwMode="auto">
          <a:xfrm flipH="1">
            <a:off x="3352800" y="1701800"/>
            <a:ext cx="1066800" cy="0"/>
          </a:xfrm>
          <a:prstGeom prst="line">
            <a:avLst/>
          </a:prstGeom>
          <a:noFill/>
          <a:ln w="38100">
            <a:solidFill>
              <a:srgbClr val="FF0000"/>
            </a:solidFill>
            <a:round/>
            <a:headEnd/>
            <a:tailEnd type="triangle" w="lg" len="lg"/>
          </a:ln>
        </p:spPr>
        <p:txBody>
          <a:bodyPr/>
          <a:lstStyle/>
          <a:p>
            <a:endParaRPr lang="en-US"/>
          </a:p>
        </p:txBody>
      </p:sp>
      <p:sp>
        <p:nvSpPr>
          <p:cNvPr id="10247" name="Line 7"/>
          <p:cNvSpPr>
            <a:spLocks noChangeShapeType="1"/>
          </p:cNvSpPr>
          <p:nvPr/>
        </p:nvSpPr>
        <p:spPr bwMode="auto">
          <a:xfrm flipH="1">
            <a:off x="3352800" y="1333500"/>
            <a:ext cx="1066800" cy="0"/>
          </a:xfrm>
          <a:prstGeom prst="line">
            <a:avLst/>
          </a:prstGeom>
          <a:noFill/>
          <a:ln w="38100">
            <a:solidFill>
              <a:srgbClr val="FF0000"/>
            </a:solidFill>
            <a:round/>
            <a:headEnd/>
            <a:tailEnd type="triangle" w="lg" len="lg"/>
          </a:ln>
        </p:spPr>
        <p:txBody>
          <a:bodyPr/>
          <a:lstStyle/>
          <a:p>
            <a:endParaRPr lang="en-US"/>
          </a:p>
        </p:txBody>
      </p:sp>
      <p:sp>
        <p:nvSpPr>
          <p:cNvPr id="10248" name="Line 8"/>
          <p:cNvSpPr>
            <a:spLocks noChangeShapeType="1"/>
          </p:cNvSpPr>
          <p:nvPr/>
        </p:nvSpPr>
        <p:spPr bwMode="auto">
          <a:xfrm flipH="1">
            <a:off x="3352800" y="2705100"/>
            <a:ext cx="1066800" cy="0"/>
          </a:xfrm>
          <a:prstGeom prst="line">
            <a:avLst/>
          </a:prstGeom>
          <a:noFill/>
          <a:ln w="38100">
            <a:solidFill>
              <a:srgbClr val="FF0000"/>
            </a:solidFill>
            <a:round/>
            <a:headEnd/>
            <a:tailEnd type="triangle" w="lg" len="lg"/>
          </a:ln>
        </p:spPr>
        <p:txBody>
          <a:bodyPr/>
          <a:lstStyle/>
          <a:p>
            <a:endParaRPr lang="en-US"/>
          </a:p>
        </p:txBody>
      </p:sp>
      <p:grpSp>
        <p:nvGrpSpPr>
          <p:cNvPr id="3" name="Group 2"/>
          <p:cNvGrpSpPr/>
          <p:nvPr/>
        </p:nvGrpSpPr>
        <p:grpSpPr>
          <a:xfrm>
            <a:off x="1219200" y="1028700"/>
            <a:ext cx="2057400" cy="3937000"/>
            <a:chOff x="1219200" y="1460500"/>
            <a:chExt cx="2057400" cy="3937000"/>
          </a:xfrm>
        </p:grpSpPr>
        <p:sp>
          <p:nvSpPr>
            <p:cNvPr id="10244" name="Rectangle 4"/>
            <p:cNvSpPr>
              <a:spLocks noChangeArrowheads="1"/>
            </p:cNvSpPr>
            <p:nvPr/>
          </p:nvSpPr>
          <p:spPr bwMode="auto">
            <a:xfrm>
              <a:off x="1219200" y="1460500"/>
              <a:ext cx="2057400" cy="3937000"/>
            </a:xfrm>
            <a:prstGeom prst="rect">
              <a:avLst/>
            </a:prstGeom>
            <a:solidFill>
              <a:schemeClr val="bg1"/>
            </a:solidFill>
            <a:ln w="25400">
              <a:solidFill>
                <a:schemeClr val="tx1"/>
              </a:solidFill>
              <a:miter lim="800000"/>
              <a:headEnd/>
              <a:tailEnd/>
            </a:ln>
          </p:spPr>
          <p:txBody>
            <a:bodyPr wrap="none" anchor="ctr"/>
            <a:lstStyle/>
            <a:p>
              <a:endParaRPr lang="en-US"/>
            </a:p>
          </p:txBody>
        </p:sp>
        <p:sp>
          <p:nvSpPr>
            <p:cNvPr id="10245" name="Line 5"/>
            <p:cNvSpPr>
              <a:spLocks noChangeShapeType="1"/>
            </p:cNvSpPr>
            <p:nvPr/>
          </p:nvSpPr>
          <p:spPr bwMode="auto">
            <a:xfrm>
              <a:off x="1219200" y="2159000"/>
              <a:ext cx="2057400" cy="3175"/>
            </a:xfrm>
            <a:prstGeom prst="line">
              <a:avLst/>
            </a:prstGeom>
            <a:noFill/>
            <a:ln w="25400">
              <a:solidFill>
                <a:schemeClr val="tx1"/>
              </a:solidFill>
              <a:round/>
              <a:headEnd/>
              <a:tailEnd/>
            </a:ln>
          </p:spPr>
          <p:txBody>
            <a:bodyPr/>
            <a:lstStyle/>
            <a:p>
              <a:endParaRPr lang="en-US"/>
            </a:p>
          </p:txBody>
        </p:sp>
        <p:grpSp>
          <p:nvGrpSpPr>
            <p:cNvPr id="2" name="Group 11"/>
            <p:cNvGrpSpPr>
              <a:grpSpLocks/>
            </p:cNvGrpSpPr>
            <p:nvPr/>
          </p:nvGrpSpPr>
          <p:grpSpPr bwMode="auto">
            <a:xfrm>
              <a:off x="1447800" y="1651000"/>
              <a:ext cx="1676400" cy="2886075"/>
              <a:chOff x="912" y="1248"/>
              <a:chExt cx="1056" cy="2181"/>
            </a:xfrm>
          </p:grpSpPr>
          <p:sp>
            <p:nvSpPr>
              <p:cNvPr id="10250" name="Text Box 9"/>
              <p:cNvSpPr txBox="1">
                <a:spLocks noChangeArrowheads="1"/>
              </p:cNvSpPr>
              <p:nvPr/>
            </p:nvSpPr>
            <p:spPr bwMode="auto">
              <a:xfrm>
                <a:off x="1056" y="1248"/>
                <a:ext cx="768" cy="349"/>
              </a:xfrm>
              <a:prstGeom prst="rect">
                <a:avLst/>
              </a:prstGeom>
              <a:noFill/>
              <a:ln w="9525">
                <a:noFill/>
                <a:miter lim="800000"/>
                <a:headEnd/>
                <a:tailEnd/>
              </a:ln>
            </p:spPr>
            <p:txBody>
              <a:bodyPr>
                <a:spAutoFit/>
              </a:bodyPr>
              <a:lstStyle/>
              <a:p>
                <a:pPr>
                  <a:spcBef>
                    <a:spcPct val="50000"/>
                  </a:spcBef>
                </a:pPr>
                <a:r>
                  <a:rPr lang="en-US"/>
                  <a:t>Parcels</a:t>
                </a:r>
              </a:p>
            </p:txBody>
          </p:sp>
          <p:sp>
            <p:nvSpPr>
              <p:cNvPr id="10251" name="Text Box 10"/>
              <p:cNvSpPr txBox="1">
                <a:spLocks noChangeArrowheads="1"/>
              </p:cNvSpPr>
              <p:nvPr/>
            </p:nvSpPr>
            <p:spPr bwMode="auto">
              <a:xfrm>
                <a:off x="912" y="1824"/>
                <a:ext cx="1056" cy="1605"/>
              </a:xfrm>
              <a:prstGeom prst="rect">
                <a:avLst/>
              </a:prstGeom>
              <a:noFill/>
              <a:ln w="9525">
                <a:noFill/>
                <a:miter lim="800000"/>
                <a:headEnd/>
                <a:tailEnd/>
              </a:ln>
            </p:spPr>
            <p:txBody>
              <a:bodyPr>
                <a:spAutoFit/>
              </a:bodyPr>
              <a:lstStyle/>
              <a:p>
                <a:pPr>
                  <a:spcBef>
                    <a:spcPct val="50000"/>
                  </a:spcBef>
                </a:pPr>
                <a:r>
                  <a:rPr lang="en-US"/>
                  <a:t>Parcel_ID</a:t>
                </a:r>
              </a:p>
              <a:p>
                <a:pPr>
                  <a:spcBef>
                    <a:spcPct val="50000"/>
                  </a:spcBef>
                </a:pPr>
                <a:r>
                  <a:rPr lang="en-US"/>
                  <a:t>TRS</a:t>
                </a:r>
              </a:p>
              <a:p>
                <a:pPr>
                  <a:spcBef>
                    <a:spcPct val="50000"/>
                  </a:spcBef>
                </a:pPr>
                <a:r>
                  <a:rPr lang="en-US"/>
                  <a:t>Value</a:t>
                </a:r>
              </a:p>
              <a:p>
                <a:pPr>
                  <a:spcBef>
                    <a:spcPct val="50000"/>
                  </a:spcBef>
                </a:pPr>
                <a:r>
                  <a:rPr lang="en-US"/>
                  <a:t>Zoning</a:t>
                </a:r>
              </a:p>
            </p:txBody>
          </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sz="4000"/>
              <a:t>Generic Relationship Symbology</a:t>
            </a:r>
          </a:p>
        </p:txBody>
      </p:sp>
      <p:sp>
        <p:nvSpPr>
          <p:cNvPr id="11267" name="Rectangle 3"/>
          <p:cNvSpPr>
            <a:spLocks noGrp="1" noChangeArrowheads="1"/>
          </p:cNvSpPr>
          <p:nvPr>
            <p:ph idx="1"/>
          </p:nvPr>
        </p:nvSpPr>
        <p:spPr>
          <a:xfrm>
            <a:off x="3886200" y="1790700"/>
            <a:ext cx="4876800" cy="1651000"/>
          </a:xfrm>
        </p:spPr>
        <p:txBody>
          <a:bodyPr/>
          <a:lstStyle/>
          <a:p>
            <a:r>
              <a:rPr lang="en-US" sz="2800"/>
              <a:t>Draw schema of RDB</a:t>
            </a:r>
          </a:p>
          <a:p>
            <a:r>
              <a:rPr lang="en-US" sz="2800"/>
              <a:t>Determine relationship fields</a:t>
            </a:r>
          </a:p>
          <a:p>
            <a:r>
              <a:rPr lang="en-US" sz="2800"/>
              <a:t>Connect</a:t>
            </a:r>
          </a:p>
        </p:txBody>
      </p:sp>
      <p:grpSp>
        <p:nvGrpSpPr>
          <p:cNvPr id="11268" name="Group 5"/>
          <p:cNvGrpSpPr>
            <a:grpSpLocks/>
          </p:cNvGrpSpPr>
          <p:nvPr/>
        </p:nvGrpSpPr>
        <p:grpSpPr bwMode="auto">
          <a:xfrm>
            <a:off x="5715000" y="3556000"/>
            <a:ext cx="2057400" cy="1778000"/>
            <a:chOff x="768" y="2736"/>
            <a:chExt cx="1296" cy="1344"/>
          </a:xfrm>
        </p:grpSpPr>
        <p:sp>
          <p:nvSpPr>
            <p:cNvPr id="11279" name="Rectangle 6"/>
            <p:cNvSpPr>
              <a:spLocks noChangeArrowheads="1"/>
            </p:cNvSpPr>
            <p:nvPr/>
          </p:nvSpPr>
          <p:spPr bwMode="auto">
            <a:xfrm>
              <a:off x="768" y="2736"/>
              <a:ext cx="1296" cy="1344"/>
            </a:xfrm>
            <a:prstGeom prst="rect">
              <a:avLst/>
            </a:prstGeom>
            <a:solidFill>
              <a:schemeClr val="bg1"/>
            </a:solidFill>
            <a:ln w="25400">
              <a:solidFill>
                <a:schemeClr val="tx1"/>
              </a:solidFill>
              <a:miter lim="800000"/>
              <a:headEnd/>
              <a:tailEnd/>
            </a:ln>
          </p:spPr>
          <p:txBody>
            <a:bodyPr wrap="none" anchor="ctr"/>
            <a:lstStyle/>
            <a:p>
              <a:endParaRPr lang="en-US"/>
            </a:p>
          </p:txBody>
        </p:sp>
        <p:sp>
          <p:nvSpPr>
            <p:cNvPr id="11280" name="Line 7"/>
            <p:cNvSpPr>
              <a:spLocks noChangeShapeType="1"/>
            </p:cNvSpPr>
            <p:nvPr/>
          </p:nvSpPr>
          <p:spPr bwMode="auto">
            <a:xfrm>
              <a:off x="768" y="3024"/>
              <a:ext cx="1296" cy="0"/>
            </a:xfrm>
            <a:prstGeom prst="line">
              <a:avLst/>
            </a:prstGeom>
            <a:noFill/>
            <a:ln w="25400">
              <a:solidFill>
                <a:schemeClr val="tx1"/>
              </a:solidFill>
              <a:round/>
              <a:headEnd/>
              <a:tailEnd/>
            </a:ln>
          </p:spPr>
          <p:txBody>
            <a:bodyPr/>
            <a:lstStyle/>
            <a:p>
              <a:endParaRPr lang="en-US"/>
            </a:p>
          </p:txBody>
        </p:sp>
      </p:grpSp>
      <p:grpSp>
        <p:nvGrpSpPr>
          <p:cNvPr id="11269" name="Group 8"/>
          <p:cNvGrpSpPr>
            <a:grpSpLocks/>
          </p:cNvGrpSpPr>
          <p:nvPr/>
        </p:nvGrpSpPr>
        <p:grpSpPr bwMode="auto">
          <a:xfrm>
            <a:off x="685800" y="1524000"/>
            <a:ext cx="2057400" cy="1778000"/>
            <a:chOff x="768" y="2736"/>
            <a:chExt cx="1296" cy="1344"/>
          </a:xfrm>
        </p:grpSpPr>
        <p:sp>
          <p:nvSpPr>
            <p:cNvPr id="11277" name="Rectangle 9"/>
            <p:cNvSpPr>
              <a:spLocks noChangeArrowheads="1"/>
            </p:cNvSpPr>
            <p:nvPr/>
          </p:nvSpPr>
          <p:spPr bwMode="auto">
            <a:xfrm>
              <a:off x="768" y="2736"/>
              <a:ext cx="1296" cy="1344"/>
            </a:xfrm>
            <a:prstGeom prst="rect">
              <a:avLst/>
            </a:prstGeom>
            <a:solidFill>
              <a:schemeClr val="bg1"/>
            </a:solidFill>
            <a:ln w="25400">
              <a:solidFill>
                <a:schemeClr val="tx1"/>
              </a:solidFill>
              <a:miter lim="800000"/>
              <a:headEnd/>
              <a:tailEnd/>
            </a:ln>
          </p:spPr>
          <p:txBody>
            <a:bodyPr wrap="none" anchor="ctr"/>
            <a:lstStyle/>
            <a:p>
              <a:endParaRPr lang="en-US"/>
            </a:p>
          </p:txBody>
        </p:sp>
        <p:sp>
          <p:nvSpPr>
            <p:cNvPr id="11278" name="Line 10"/>
            <p:cNvSpPr>
              <a:spLocks noChangeShapeType="1"/>
            </p:cNvSpPr>
            <p:nvPr/>
          </p:nvSpPr>
          <p:spPr bwMode="auto">
            <a:xfrm>
              <a:off x="768" y="3024"/>
              <a:ext cx="1296" cy="0"/>
            </a:xfrm>
            <a:prstGeom prst="line">
              <a:avLst/>
            </a:prstGeom>
            <a:noFill/>
            <a:ln w="25400">
              <a:solidFill>
                <a:schemeClr val="tx1"/>
              </a:solidFill>
              <a:round/>
              <a:headEnd/>
              <a:tailEnd/>
            </a:ln>
          </p:spPr>
          <p:txBody>
            <a:bodyPr/>
            <a:lstStyle/>
            <a:p>
              <a:endParaRPr lang="en-US"/>
            </a:p>
          </p:txBody>
        </p:sp>
      </p:grpSp>
      <p:sp>
        <p:nvSpPr>
          <p:cNvPr id="11270" name="Text Box 11"/>
          <p:cNvSpPr txBox="1">
            <a:spLocks noChangeArrowheads="1"/>
          </p:cNvSpPr>
          <p:nvPr/>
        </p:nvSpPr>
        <p:spPr bwMode="auto">
          <a:xfrm>
            <a:off x="1066800" y="1524000"/>
            <a:ext cx="1447800" cy="461963"/>
          </a:xfrm>
          <a:prstGeom prst="rect">
            <a:avLst/>
          </a:prstGeom>
          <a:noFill/>
          <a:ln w="9525">
            <a:noFill/>
            <a:miter lim="800000"/>
            <a:headEnd/>
            <a:tailEnd/>
          </a:ln>
        </p:spPr>
        <p:txBody>
          <a:bodyPr>
            <a:spAutoFit/>
          </a:bodyPr>
          <a:lstStyle/>
          <a:p>
            <a:pPr>
              <a:spcBef>
                <a:spcPct val="50000"/>
              </a:spcBef>
            </a:pPr>
            <a:r>
              <a:rPr lang="en-US"/>
              <a:t>Table A</a:t>
            </a:r>
          </a:p>
        </p:txBody>
      </p:sp>
      <p:sp>
        <p:nvSpPr>
          <p:cNvPr id="11271" name="Text Box 12"/>
          <p:cNvSpPr txBox="1">
            <a:spLocks noChangeArrowheads="1"/>
          </p:cNvSpPr>
          <p:nvPr/>
        </p:nvSpPr>
        <p:spPr bwMode="auto">
          <a:xfrm>
            <a:off x="6019800" y="3556000"/>
            <a:ext cx="1371600" cy="461963"/>
          </a:xfrm>
          <a:prstGeom prst="rect">
            <a:avLst/>
          </a:prstGeom>
          <a:noFill/>
          <a:ln w="9525">
            <a:noFill/>
            <a:miter lim="800000"/>
            <a:headEnd/>
            <a:tailEnd/>
          </a:ln>
        </p:spPr>
        <p:txBody>
          <a:bodyPr>
            <a:spAutoFit/>
          </a:bodyPr>
          <a:lstStyle/>
          <a:p>
            <a:pPr>
              <a:spcBef>
                <a:spcPct val="50000"/>
              </a:spcBef>
            </a:pPr>
            <a:r>
              <a:rPr lang="en-US"/>
              <a:t>Table B</a:t>
            </a:r>
          </a:p>
        </p:txBody>
      </p:sp>
      <p:sp>
        <p:nvSpPr>
          <p:cNvPr id="11272" name="Text Box 13"/>
          <p:cNvSpPr txBox="1">
            <a:spLocks noChangeArrowheads="1"/>
          </p:cNvSpPr>
          <p:nvPr/>
        </p:nvSpPr>
        <p:spPr bwMode="auto">
          <a:xfrm>
            <a:off x="838200" y="2032000"/>
            <a:ext cx="1828800" cy="1016000"/>
          </a:xfrm>
          <a:prstGeom prst="rect">
            <a:avLst/>
          </a:prstGeom>
          <a:noFill/>
          <a:ln w="9525">
            <a:noFill/>
            <a:miter lim="800000"/>
            <a:headEnd/>
            <a:tailEnd/>
          </a:ln>
        </p:spPr>
        <p:txBody>
          <a:bodyPr>
            <a:spAutoFit/>
          </a:bodyPr>
          <a:lstStyle/>
          <a:p>
            <a:pPr>
              <a:spcBef>
                <a:spcPct val="50000"/>
              </a:spcBef>
            </a:pPr>
            <a:r>
              <a:rPr lang="en-US"/>
              <a:t>A_ID</a:t>
            </a:r>
          </a:p>
          <a:p>
            <a:pPr>
              <a:spcBef>
                <a:spcPct val="50000"/>
              </a:spcBef>
            </a:pPr>
            <a:r>
              <a:rPr lang="en-US"/>
              <a:t>Relate_field</a:t>
            </a:r>
          </a:p>
        </p:txBody>
      </p:sp>
      <p:sp>
        <p:nvSpPr>
          <p:cNvPr id="11273" name="Text Box 14"/>
          <p:cNvSpPr txBox="1">
            <a:spLocks noChangeArrowheads="1"/>
          </p:cNvSpPr>
          <p:nvPr/>
        </p:nvSpPr>
        <p:spPr bwMode="auto">
          <a:xfrm>
            <a:off x="5867400" y="4064000"/>
            <a:ext cx="1752600" cy="1016000"/>
          </a:xfrm>
          <a:prstGeom prst="rect">
            <a:avLst/>
          </a:prstGeom>
          <a:noFill/>
          <a:ln w="9525">
            <a:noFill/>
            <a:miter lim="800000"/>
            <a:headEnd/>
            <a:tailEnd/>
          </a:ln>
        </p:spPr>
        <p:txBody>
          <a:bodyPr>
            <a:spAutoFit/>
          </a:bodyPr>
          <a:lstStyle/>
          <a:p>
            <a:pPr>
              <a:spcBef>
                <a:spcPct val="50000"/>
              </a:spcBef>
            </a:pPr>
            <a:r>
              <a:rPr lang="en-US"/>
              <a:t>B_ID</a:t>
            </a:r>
          </a:p>
          <a:p>
            <a:pPr>
              <a:spcBef>
                <a:spcPct val="50000"/>
              </a:spcBef>
            </a:pPr>
            <a:r>
              <a:rPr lang="en-US"/>
              <a:t>Relate_field</a:t>
            </a:r>
          </a:p>
        </p:txBody>
      </p:sp>
      <p:grpSp>
        <p:nvGrpSpPr>
          <p:cNvPr id="2" name="Group 1"/>
          <p:cNvGrpSpPr/>
          <p:nvPr/>
        </p:nvGrpSpPr>
        <p:grpSpPr>
          <a:xfrm>
            <a:off x="2743200" y="2730500"/>
            <a:ext cx="2971800" cy="2032000"/>
            <a:chOff x="2743200" y="2730500"/>
            <a:chExt cx="2971800" cy="2032000"/>
          </a:xfrm>
        </p:grpSpPr>
        <p:sp>
          <p:nvSpPr>
            <p:cNvPr id="11274" name="Line 15"/>
            <p:cNvSpPr>
              <a:spLocks noChangeShapeType="1"/>
            </p:cNvSpPr>
            <p:nvPr/>
          </p:nvSpPr>
          <p:spPr bwMode="auto">
            <a:xfrm>
              <a:off x="2743200" y="2730500"/>
              <a:ext cx="990600" cy="0"/>
            </a:xfrm>
            <a:prstGeom prst="line">
              <a:avLst/>
            </a:prstGeom>
            <a:noFill/>
            <a:ln w="50800">
              <a:solidFill>
                <a:schemeClr val="accent2"/>
              </a:solidFill>
              <a:round/>
              <a:headEnd/>
              <a:tailEnd/>
            </a:ln>
          </p:spPr>
          <p:txBody>
            <a:bodyPr/>
            <a:lstStyle/>
            <a:p>
              <a:endParaRPr lang="en-US"/>
            </a:p>
          </p:txBody>
        </p:sp>
        <p:sp>
          <p:nvSpPr>
            <p:cNvPr id="11275" name="Line 16"/>
            <p:cNvSpPr>
              <a:spLocks noChangeShapeType="1"/>
            </p:cNvSpPr>
            <p:nvPr/>
          </p:nvSpPr>
          <p:spPr bwMode="auto">
            <a:xfrm>
              <a:off x="3733800" y="2730500"/>
              <a:ext cx="0" cy="2032000"/>
            </a:xfrm>
            <a:prstGeom prst="line">
              <a:avLst/>
            </a:prstGeom>
            <a:noFill/>
            <a:ln w="50800">
              <a:solidFill>
                <a:schemeClr val="accent2"/>
              </a:solidFill>
              <a:round/>
              <a:headEnd/>
              <a:tailEnd/>
            </a:ln>
          </p:spPr>
          <p:txBody>
            <a:bodyPr/>
            <a:lstStyle/>
            <a:p>
              <a:endParaRPr lang="en-US"/>
            </a:p>
          </p:txBody>
        </p:sp>
        <p:sp>
          <p:nvSpPr>
            <p:cNvPr id="11276" name="Line 17"/>
            <p:cNvSpPr>
              <a:spLocks noChangeShapeType="1"/>
            </p:cNvSpPr>
            <p:nvPr/>
          </p:nvSpPr>
          <p:spPr bwMode="auto">
            <a:xfrm>
              <a:off x="3733800" y="4762500"/>
              <a:ext cx="1981200" cy="0"/>
            </a:xfrm>
            <a:prstGeom prst="line">
              <a:avLst/>
            </a:prstGeom>
            <a:noFill/>
            <a:ln w="50800">
              <a:solidFill>
                <a:schemeClr val="accent2"/>
              </a:solidFill>
              <a:round/>
              <a:headEnd/>
              <a:tailEnd/>
            </a:ln>
          </p:spPr>
          <p:txBody>
            <a:bodyP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60" y="146050"/>
            <a:ext cx="8229600" cy="952500"/>
          </a:xfrm>
        </p:spPr>
        <p:txBody>
          <a:bodyPr/>
          <a:lstStyle/>
          <a:p>
            <a:r>
              <a:rPr lang="en-US" sz="4000" dirty="0"/>
              <a:t>Symbolizing Relationship Type</a:t>
            </a:r>
          </a:p>
        </p:txBody>
      </p:sp>
      <p:sp>
        <p:nvSpPr>
          <p:cNvPr id="12290" name="Rectangle 3"/>
          <p:cNvSpPr>
            <a:spLocks noGrp="1" noChangeArrowheads="1"/>
          </p:cNvSpPr>
          <p:nvPr>
            <p:ph idx="4294967295"/>
          </p:nvPr>
        </p:nvSpPr>
        <p:spPr>
          <a:xfrm>
            <a:off x="4572000" y="1324159"/>
            <a:ext cx="3124200" cy="1651000"/>
          </a:xfrm>
        </p:spPr>
        <p:txBody>
          <a:bodyPr/>
          <a:lstStyle/>
          <a:p>
            <a:r>
              <a:rPr lang="en-US" dirty="0"/>
              <a:t>One-to-one    </a:t>
            </a:r>
          </a:p>
          <a:p>
            <a:r>
              <a:rPr lang="en-US" dirty="0"/>
              <a:t>One-to-many</a:t>
            </a:r>
          </a:p>
          <a:p>
            <a:r>
              <a:rPr lang="en-US" dirty="0"/>
              <a:t>Zero?</a:t>
            </a:r>
          </a:p>
        </p:txBody>
      </p:sp>
      <p:grpSp>
        <p:nvGrpSpPr>
          <p:cNvPr id="12292" name="Group 5"/>
          <p:cNvGrpSpPr>
            <a:grpSpLocks/>
          </p:cNvGrpSpPr>
          <p:nvPr/>
        </p:nvGrpSpPr>
        <p:grpSpPr bwMode="auto">
          <a:xfrm>
            <a:off x="5715000" y="3556000"/>
            <a:ext cx="2057400" cy="1778000"/>
            <a:chOff x="768" y="2736"/>
            <a:chExt cx="1296" cy="1344"/>
          </a:xfrm>
        </p:grpSpPr>
        <p:sp>
          <p:nvSpPr>
            <p:cNvPr id="12311" name="Rectangle 6"/>
            <p:cNvSpPr>
              <a:spLocks noChangeArrowheads="1"/>
            </p:cNvSpPr>
            <p:nvPr/>
          </p:nvSpPr>
          <p:spPr bwMode="auto">
            <a:xfrm>
              <a:off x="768" y="2736"/>
              <a:ext cx="1296" cy="1344"/>
            </a:xfrm>
            <a:prstGeom prst="rect">
              <a:avLst/>
            </a:prstGeom>
            <a:solidFill>
              <a:schemeClr val="bg1"/>
            </a:solidFill>
            <a:ln w="25400">
              <a:solidFill>
                <a:schemeClr val="tx1"/>
              </a:solidFill>
              <a:miter lim="800000"/>
              <a:headEnd/>
              <a:tailEnd/>
            </a:ln>
          </p:spPr>
          <p:txBody>
            <a:bodyPr wrap="none" anchor="ctr"/>
            <a:lstStyle/>
            <a:p>
              <a:endParaRPr lang="en-US"/>
            </a:p>
          </p:txBody>
        </p:sp>
        <p:sp>
          <p:nvSpPr>
            <p:cNvPr id="12312" name="Line 7"/>
            <p:cNvSpPr>
              <a:spLocks noChangeShapeType="1"/>
            </p:cNvSpPr>
            <p:nvPr/>
          </p:nvSpPr>
          <p:spPr bwMode="auto">
            <a:xfrm>
              <a:off x="768" y="3024"/>
              <a:ext cx="1296" cy="0"/>
            </a:xfrm>
            <a:prstGeom prst="line">
              <a:avLst/>
            </a:prstGeom>
            <a:noFill/>
            <a:ln w="25400">
              <a:solidFill>
                <a:schemeClr val="tx1"/>
              </a:solidFill>
              <a:round/>
              <a:headEnd/>
              <a:tailEnd/>
            </a:ln>
          </p:spPr>
          <p:txBody>
            <a:bodyPr/>
            <a:lstStyle/>
            <a:p>
              <a:endParaRPr lang="en-US"/>
            </a:p>
          </p:txBody>
        </p:sp>
      </p:grpSp>
      <p:grpSp>
        <p:nvGrpSpPr>
          <p:cNvPr id="12293" name="Group 8"/>
          <p:cNvGrpSpPr>
            <a:grpSpLocks/>
          </p:cNvGrpSpPr>
          <p:nvPr/>
        </p:nvGrpSpPr>
        <p:grpSpPr bwMode="auto">
          <a:xfrm>
            <a:off x="685800" y="1524000"/>
            <a:ext cx="2057400" cy="1778000"/>
            <a:chOff x="768" y="2736"/>
            <a:chExt cx="1296" cy="1344"/>
          </a:xfrm>
        </p:grpSpPr>
        <p:sp>
          <p:nvSpPr>
            <p:cNvPr id="12309" name="Rectangle 9"/>
            <p:cNvSpPr>
              <a:spLocks noChangeArrowheads="1"/>
            </p:cNvSpPr>
            <p:nvPr/>
          </p:nvSpPr>
          <p:spPr bwMode="auto">
            <a:xfrm>
              <a:off x="768" y="2736"/>
              <a:ext cx="1296" cy="1344"/>
            </a:xfrm>
            <a:prstGeom prst="rect">
              <a:avLst/>
            </a:prstGeom>
            <a:solidFill>
              <a:schemeClr val="bg1"/>
            </a:solidFill>
            <a:ln w="25400">
              <a:solidFill>
                <a:schemeClr val="tx1"/>
              </a:solidFill>
              <a:miter lim="800000"/>
              <a:headEnd/>
              <a:tailEnd/>
            </a:ln>
          </p:spPr>
          <p:txBody>
            <a:bodyPr wrap="none" anchor="ctr"/>
            <a:lstStyle/>
            <a:p>
              <a:endParaRPr lang="en-US"/>
            </a:p>
          </p:txBody>
        </p:sp>
        <p:sp>
          <p:nvSpPr>
            <p:cNvPr id="12310" name="Line 10"/>
            <p:cNvSpPr>
              <a:spLocks noChangeShapeType="1"/>
            </p:cNvSpPr>
            <p:nvPr/>
          </p:nvSpPr>
          <p:spPr bwMode="auto">
            <a:xfrm>
              <a:off x="768" y="3024"/>
              <a:ext cx="1296" cy="0"/>
            </a:xfrm>
            <a:prstGeom prst="line">
              <a:avLst/>
            </a:prstGeom>
            <a:noFill/>
            <a:ln w="25400">
              <a:solidFill>
                <a:schemeClr val="tx1"/>
              </a:solidFill>
              <a:round/>
              <a:headEnd/>
              <a:tailEnd/>
            </a:ln>
          </p:spPr>
          <p:txBody>
            <a:bodyPr/>
            <a:lstStyle/>
            <a:p>
              <a:endParaRPr lang="en-US"/>
            </a:p>
          </p:txBody>
        </p:sp>
      </p:grpSp>
      <p:sp>
        <p:nvSpPr>
          <p:cNvPr id="12294" name="Text Box 11"/>
          <p:cNvSpPr txBox="1">
            <a:spLocks noChangeArrowheads="1"/>
          </p:cNvSpPr>
          <p:nvPr/>
        </p:nvSpPr>
        <p:spPr bwMode="auto">
          <a:xfrm>
            <a:off x="1066800" y="1524000"/>
            <a:ext cx="1447800" cy="461963"/>
          </a:xfrm>
          <a:prstGeom prst="rect">
            <a:avLst/>
          </a:prstGeom>
          <a:noFill/>
          <a:ln w="9525">
            <a:noFill/>
            <a:miter lim="800000"/>
            <a:headEnd/>
            <a:tailEnd/>
          </a:ln>
        </p:spPr>
        <p:txBody>
          <a:bodyPr>
            <a:spAutoFit/>
          </a:bodyPr>
          <a:lstStyle/>
          <a:p>
            <a:pPr>
              <a:spcBef>
                <a:spcPct val="50000"/>
              </a:spcBef>
            </a:pPr>
            <a:r>
              <a:rPr lang="en-US"/>
              <a:t>Table A</a:t>
            </a:r>
          </a:p>
        </p:txBody>
      </p:sp>
      <p:sp>
        <p:nvSpPr>
          <p:cNvPr id="12295" name="Text Box 12"/>
          <p:cNvSpPr txBox="1">
            <a:spLocks noChangeArrowheads="1"/>
          </p:cNvSpPr>
          <p:nvPr/>
        </p:nvSpPr>
        <p:spPr bwMode="auto">
          <a:xfrm>
            <a:off x="6019800" y="3556000"/>
            <a:ext cx="1371600" cy="461963"/>
          </a:xfrm>
          <a:prstGeom prst="rect">
            <a:avLst/>
          </a:prstGeom>
          <a:noFill/>
          <a:ln w="9525">
            <a:noFill/>
            <a:miter lim="800000"/>
            <a:headEnd/>
            <a:tailEnd/>
          </a:ln>
        </p:spPr>
        <p:txBody>
          <a:bodyPr>
            <a:spAutoFit/>
          </a:bodyPr>
          <a:lstStyle/>
          <a:p>
            <a:pPr>
              <a:spcBef>
                <a:spcPct val="50000"/>
              </a:spcBef>
            </a:pPr>
            <a:r>
              <a:rPr lang="en-US"/>
              <a:t>Table B</a:t>
            </a:r>
          </a:p>
        </p:txBody>
      </p:sp>
      <p:sp>
        <p:nvSpPr>
          <p:cNvPr id="12296" name="Text Box 13"/>
          <p:cNvSpPr txBox="1">
            <a:spLocks noChangeArrowheads="1"/>
          </p:cNvSpPr>
          <p:nvPr/>
        </p:nvSpPr>
        <p:spPr bwMode="auto">
          <a:xfrm>
            <a:off x="838200" y="2032000"/>
            <a:ext cx="1828800" cy="1016000"/>
          </a:xfrm>
          <a:prstGeom prst="rect">
            <a:avLst/>
          </a:prstGeom>
          <a:noFill/>
          <a:ln w="9525">
            <a:noFill/>
            <a:miter lim="800000"/>
            <a:headEnd/>
            <a:tailEnd/>
          </a:ln>
        </p:spPr>
        <p:txBody>
          <a:bodyPr>
            <a:spAutoFit/>
          </a:bodyPr>
          <a:lstStyle/>
          <a:p>
            <a:pPr>
              <a:spcBef>
                <a:spcPct val="50000"/>
              </a:spcBef>
            </a:pPr>
            <a:r>
              <a:rPr lang="en-US"/>
              <a:t>A_ID</a:t>
            </a:r>
          </a:p>
          <a:p>
            <a:pPr>
              <a:spcBef>
                <a:spcPct val="50000"/>
              </a:spcBef>
            </a:pPr>
            <a:r>
              <a:rPr lang="en-US"/>
              <a:t>Relate_field</a:t>
            </a:r>
          </a:p>
        </p:txBody>
      </p:sp>
      <p:sp>
        <p:nvSpPr>
          <p:cNvPr id="12297" name="Text Box 14"/>
          <p:cNvSpPr txBox="1">
            <a:spLocks noChangeArrowheads="1"/>
          </p:cNvSpPr>
          <p:nvPr/>
        </p:nvSpPr>
        <p:spPr bwMode="auto">
          <a:xfrm>
            <a:off x="5867400" y="4064000"/>
            <a:ext cx="1752600" cy="1016000"/>
          </a:xfrm>
          <a:prstGeom prst="rect">
            <a:avLst/>
          </a:prstGeom>
          <a:noFill/>
          <a:ln w="9525">
            <a:noFill/>
            <a:miter lim="800000"/>
            <a:headEnd/>
            <a:tailEnd/>
          </a:ln>
        </p:spPr>
        <p:txBody>
          <a:bodyPr>
            <a:spAutoFit/>
          </a:bodyPr>
          <a:lstStyle/>
          <a:p>
            <a:pPr>
              <a:spcBef>
                <a:spcPct val="50000"/>
              </a:spcBef>
            </a:pPr>
            <a:r>
              <a:rPr lang="en-US"/>
              <a:t>B_ID</a:t>
            </a:r>
          </a:p>
          <a:p>
            <a:pPr>
              <a:spcBef>
                <a:spcPct val="50000"/>
              </a:spcBef>
            </a:pPr>
            <a:r>
              <a:rPr lang="en-US"/>
              <a:t>Relate_field</a:t>
            </a:r>
          </a:p>
        </p:txBody>
      </p:sp>
      <p:grpSp>
        <p:nvGrpSpPr>
          <p:cNvPr id="3" name="Group 2"/>
          <p:cNvGrpSpPr/>
          <p:nvPr/>
        </p:nvGrpSpPr>
        <p:grpSpPr>
          <a:xfrm>
            <a:off x="6858000" y="1192765"/>
            <a:ext cx="1905000" cy="1143000"/>
            <a:chOff x="7010400" y="1638300"/>
            <a:chExt cx="1905000" cy="1143000"/>
          </a:xfrm>
        </p:grpSpPr>
        <p:sp>
          <p:nvSpPr>
            <p:cNvPr id="12301" name="Line 19"/>
            <p:cNvSpPr>
              <a:spLocks noChangeShapeType="1"/>
            </p:cNvSpPr>
            <p:nvPr/>
          </p:nvSpPr>
          <p:spPr bwMode="auto">
            <a:xfrm>
              <a:off x="7239000" y="2095500"/>
              <a:ext cx="1371600" cy="0"/>
            </a:xfrm>
            <a:prstGeom prst="line">
              <a:avLst/>
            </a:prstGeom>
            <a:noFill/>
            <a:ln w="38100">
              <a:solidFill>
                <a:schemeClr val="accent6">
                  <a:lumMod val="75000"/>
                </a:schemeClr>
              </a:solidFill>
              <a:round/>
              <a:headEnd/>
              <a:tailEnd type="triangle" w="med" len="med"/>
            </a:ln>
          </p:spPr>
          <p:txBody>
            <a:bodyPr/>
            <a:lstStyle/>
            <a:p>
              <a:endParaRPr lang="en-US"/>
            </a:p>
          </p:txBody>
        </p:sp>
        <p:sp>
          <p:nvSpPr>
            <p:cNvPr id="12302" name="Line 22"/>
            <p:cNvSpPr>
              <a:spLocks noChangeShapeType="1"/>
            </p:cNvSpPr>
            <p:nvPr/>
          </p:nvSpPr>
          <p:spPr bwMode="auto">
            <a:xfrm>
              <a:off x="7239000" y="2781300"/>
              <a:ext cx="1371600" cy="0"/>
            </a:xfrm>
            <a:prstGeom prst="line">
              <a:avLst/>
            </a:prstGeom>
            <a:noFill/>
            <a:ln w="38100">
              <a:solidFill>
                <a:schemeClr val="accent6">
                  <a:lumMod val="75000"/>
                </a:schemeClr>
              </a:solidFill>
              <a:round/>
              <a:headEnd/>
              <a:tailEnd type="triangle" w="med" len="med"/>
            </a:ln>
          </p:spPr>
          <p:txBody>
            <a:bodyPr/>
            <a:lstStyle/>
            <a:p>
              <a:endParaRPr lang="en-US"/>
            </a:p>
          </p:txBody>
        </p:sp>
        <p:sp>
          <p:nvSpPr>
            <p:cNvPr id="12303" name="Text Box 29"/>
            <p:cNvSpPr txBox="1">
              <a:spLocks noChangeArrowheads="1"/>
            </p:cNvSpPr>
            <p:nvPr/>
          </p:nvSpPr>
          <p:spPr bwMode="auto">
            <a:xfrm>
              <a:off x="7010400" y="1638300"/>
              <a:ext cx="762000" cy="461963"/>
            </a:xfrm>
            <a:prstGeom prst="rect">
              <a:avLst/>
            </a:prstGeom>
            <a:noFill/>
            <a:ln w="9525">
              <a:noFill/>
              <a:miter lim="800000"/>
              <a:headEnd/>
              <a:tailEnd/>
            </a:ln>
          </p:spPr>
          <p:txBody>
            <a:bodyPr>
              <a:spAutoFit/>
            </a:bodyPr>
            <a:lstStyle/>
            <a:p>
              <a:pPr>
                <a:spcBef>
                  <a:spcPct val="50000"/>
                </a:spcBef>
              </a:pPr>
              <a:r>
                <a:rPr lang="en-US" dirty="0">
                  <a:solidFill>
                    <a:schemeClr val="accent6">
                      <a:lumMod val="75000"/>
                    </a:schemeClr>
                  </a:solidFill>
                </a:rPr>
                <a:t>1..1</a:t>
              </a:r>
            </a:p>
          </p:txBody>
        </p:sp>
        <p:sp>
          <p:nvSpPr>
            <p:cNvPr id="12304" name="Text Box 30"/>
            <p:cNvSpPr txBox="1">
              <a:spLocks noChangeArrowheads="1"/>
            </p:cNvSpPr>
            <p:nvPr/>
          </p:nvSpPr>
          <p:spPr bwMode="auto">
            <a:xfrm>
              <a:off x="8153400" y="1638300"/>
              <a:ext cx="762000" cy="461963"/>
            </a:xfrm>
            <a:prstGeom prst="rect">
              <a:avLst/>
            </a:prstGeom>
            <a:noFill/>
            <a:ln w="9525">
              <a:noFill/>
              <a:miter lim="800000"/>
              <a:headEnd/>
              <a:tailEnd/>
            </a:ln>
          </p:spPr>
          <p:txBody>
            <a:bodyPr>
              <a:spAutoFit/>
            </a:bodyPr>
            <a:lstStyle/>
            <a:p>
              <a:pPr>
                <a:spcBef>
                  <a:spcPct val="50000"/>
                </a:spcBef>
              </a:pPr>
              <a:r>
                <a:rPr lang="en-US" dirty="0">
                  <a:solidFill>
                    <a:schemeClr val="accent6">
                      <a:lumMod val="75000"/>
                    </a:schemeClr>
                  </a:solidFill>
                </a:rPr>
                <a:t>1..1</a:t>
              </a:r>
            </a:p>
          </p:txBody>
        </p:sp>
        <p:sp>
          <p:nvSpPr>
            <p:cNvPr id="12305" name="Text Box 31"/>
            <p:cNvSpPr txBox="1">
              <a:spLocks noChangeArrowheads="1"/>
            </p:cNvSpPr>
            <p:nvPr/>
          </p:nvSpPr>
          <p:spPr bwMode="auto">
            <a:xfrm>
              <a:off x="7010400" y="2247900"/>
              <a:ext cx="762000" cy="461963"/>
            </a:xfrm>
            <a:prstGeom prst="rect">
              <a:avLst/>
            </a:prstGeom>
            <a:noFill/>
            <a:ln w="9525">
              <a:noFill/>
              <a:miter lim="800000"/>
              <a:headEnd/>
              <a:tailEnd/>
            </a:ln>
          </p:spPr>
          <p:txBody>
            <a:bodyPr>
              <a:spAutoFit/>
            </a:bodyPr>
            <a:lstStyle/>
            <a:p>
              <a:pPr>
                <a:spcBef>
                  <a:spcPct val="50000"/>
                </a:spcBef>
              </a:pPr>
              <a:r>
                <a:rPr lang="en-US" dirty="0">
                  <a:solidFill>
                    <a:schemeClr val="accent6">
                      <a:lumMod val="75000"/>
                    </a:schemeClr>
                  </a:solidFill>
                </a:rPr>
                <a:t>1..1</a:t>
              </a:r>
            </a:p>
          </p:txBody>
        </p:sp>
        <p:sp>
          <p:nvSpPr>
            <p:cNvPr id="12306" name="Text Box 32"/>
            <p:cNvSpPr txBox="1">
              <a:spLocks noChangeArrowheads="1"/>
            </p:cNvSpPr>
            <p:nvPr/>
          </p:nvSpPr>
          <p:spPr bwMode="auto">
            <a:xfrm>
              <a:off x="8077200" y="2247900"/>
              <a:ext cx="762000" cy="461963"/>
            </a:xfrm>
            <a:prstGeom prst="rect">
              <a:avLst/>
            </a:prstGeom>
            <a:noFill/>
            <a:ln w="9525">
              <a:noFill/>
              <a:miter lim="800000"/>
              <a:headEnd/>
              <a:tailEnd/>
            </a:ln>
          </p:spPr>
          <p:txBody>
            <a:bodyPr>
              <a:spAutoFit/>
            </a:bodyPr>
            <a:lstStyle/>
            <a:p>
              <a:pPr>
                <a:spcBef>
                  <a:spcPct val="50000"/>
                </a:spcBef>
              </a:pPr>
              <a:r>
                <a:rPr lang="en-US" dirty="0">
                  <a:solidFill>
                    <a:schemeClr val="accent6">
                      <a:lumMod val="75000"/>
                    </a:schemeClr>
                  </a:solidFill>
                </a:rPr>
                <a:t>1..M</a:t>
              </a:r>
            </a:p>
          </p:txBody>
        </p:sp>
      </p:grpSp>
      <p:grpSp>
        <p:nvGrpSpPr>
          <p:cNvPr id="4" name="Group 3"/>
          <p:cNvGrpSpPr/>
          <p:nvPr/>
        </p:nvGrpSpPr>
        <p:grpSpPr>
          <a:xfrm>
            <a:off x="2743200" y="2286000"/>
            <a:ext cx="2971800" cy="2493963"/>
            <a:chOff x="2743200" y="2286000"/>
            <a:chExt cx="2971800" cy="2493963"/>
          </a:xfrm>
        </p:grpSpPr>
        <p:sp>
          <p:nvSpPr>
            <p:cNvPr id="12298" name="Line 15"/>
            <p:cNvSpPr>
              <a:spLocks noChangeShapeType="1"/>
            </p:cNvSpPr>
            <p:nvPr/>
          </p:nvSpPr>
          <p:spPr bwMode="auto">
            <a:xfrm>
              <a:off x="2743200" y="2730500"/>
              <a:ext cx="990600" cy="0"/>
            </a:xfrm>
            <a:prstGeom prst="line">
              <a:avLst/>
            </a:prstGeom>
            <a:noFill/>
            <a:ln w="50800">
              <a:solidFill>
                <a:schemeClr val="accent6">
                  <a:lumMod val="75000"/>
                </a:schemeClr>
              </a:solidFill>
              <a:round/>
              <a:headEnd/>
              <a:tailEnd/>
            </a:ln>
          </p:spPr>
          <p:txBody>
            <a:bodyPr/>
            <a:lstStyle/>
            <a:p>
              <a:endParaRPr lang="en-US"/>
            </a:p>
          </p:txBody>
        </p:sp>
        <p:sp>
          <p:nvSpPr>
            <p:cNvPr id="12299" name="Line 16"/>
            <p:cNvSpPr>
              <a:spLocks noChangeShapeType="1"/>
            </p:cNvSpPr>
            <p:nvPr/>
          </p:nvSpPr>
          <p:spPr bwMode="auto">
            <a:xfrm>
              <a:off x="3733800" y="2730500"/>
              <a:ext cx="0" cy="2032000"/>
            </a:xfrm>
            <a:prstGeom prst="line">
              <a:avLst/>
            </a:prstGeom>
            <a:noFill/>
            <a:ln w="50800">
              <a:solidFill>
                <a:schemeClr val="accent6">
                  <a:lumMod val="75000"/>
                </a:schemeClr>
              </a:solidFill>
              <a:round/>
              <a:headEnd/>
              <a:tailEnd/>
            </a:ln>
          </p:spPr>
          <p:txBody>
            <a:bodyPr/>
            <a:lstStyle/>
            <a:p>
              <a:endParaRPr lang="en-US"/>
            </a:p>
          </p:txBody>
        </p:sp>
        <p:sp>
          <p:nvSpPr>
            <p:cNvPr id="12300" name="Line 17"/>
            <p:cNvSpPr>
              <a:spLocks noChangeShapeType="1"/>
            </p:cNvSpPr>
            <p:nvPr/>
          </p:nvSpPr>
          <p:spPr bwMode="auto">
            <a:xfrm>
              <a:off x="3733800" y="4762500"/>
              <a:ext cx="1981200" cy="0"/>
            </a:xfrm>
            <a:prstGeom prst="line">
              <a:avLst/>
            </a:prstGeom>
            <a:noFill/>
            <a:ln w="50800">
              <a:solidFill>
                <a:schemeClr val="accent6">
                  <a:lumMod val="75000"/>
                </a:schemeClr>
              </a:solidFill>
              <a:round/>
              <a:headEnd/>
              <a:tailEnd type="triangle" w="med" len="med"/>
            </a:ln>
          </p:spPr>
          <p:txBody>
            <a:bodyPr/>
            <a:lstStyle/>
            <a:p>
              <a:endParaRPr lang="en-US"/>
            </a:p>
          </p:txBody>
        </p:sp>
        <p:sp>
          <p:nvSpPr>
            <p:cNvPr id="12307" name="Text Box 33"/>
            <p:cNvSpPr txBox="1">
              <a:spLocks noChangeArrowheads="1"/>
            </p:cNvSpPr>
            <p:nvPr/>
          </p:nvSpPr>
          <p:spPr bwMode="auto">
            <a:xfrm>
              <a:off x="2819400" y="2286000"/>
              <a:ext cx="762000" cy="461963"/>
            </a:xfrm>
            <a:prstGeom prst="rect">
              <a:avLst/>
            </a:prstGeom>
            <a:noFill/>
            <a:ln w="9525">
              <a:noFill/>
              <a:miter lim="800000"/>
              <a:headEnd/>
              <a:tailEnd/>
            </a:ln>
          </p:spPr>
          <p:txBody>
            <a:bodyPr>
              <a:spAutoFit/>
            </a:bodyPr>
            <a:lstStyle/>
            <a:p>
              <a:pPr>
                <a:spcBef>
                  <a:spcPct val="50000"/>
                </a:spcBef>
              </a:pPr>
              <a:r>
                <a:rPr lang="en-US" dirty="0">
                  <a:solidFill>
                    <a:schemeClr val="accent6">
                      <a:lumMod val="75000"/>
                    </a:schemeClr>
                  </a:solidFill>
                </a:rPr>
                <a:t>1..1</a:t>
              </a:r>
            </a:p>
          </p:txBody>
        </p:sp>
        <p:sp>
          <p:nvSpPr>
            <p:cNvPr id="12308" name="Text Box 34"/>
            <p:cNvSpPr txBox="1">
              <a:spLocks noChangeArrowheads="1"/>
            </p:cNvSpPr>
            <p:nvPr/>
          </p:nvSpPr>
          <p:spPr bwMode="auto">
            <a:xfrm>
              <a:off x="4876800" y="4318000"/>
              <a:ext cx="762000" cy="461963"/>
            </a:xfrm>
            <a:prstGeom prst="rect">
              <a:avLst/>
            </a:prstGeom>
            <a:noFill/>
            <a:ln w="9525">
              <a:noFill/>
              <a:miter lim="800000"/>
              <a:headEnd/>
              <a:tailEnd/>
            </a:ln>
          </p:spPr>
          <p:txBody>
            <a:bodyPr>
              <a:spAutoFit/>
            </a:bodyPr>
            <a:lstStyle/>
            <a:p>
              <a:pPr>
                <a:spcBef>
                  <a:spcPct val="50000"/>
                </a:spcBef>
              </a:pPr>
              <a:r>
                <a:rPr lang="en-US" dirty="0">
                  <a:solidFill>
                    <a:schemeClr val="accent6">
                      <a:lumMod val="75000"/>
                    </a:schemeClr>
                  </a:solidFill>
                </a:rPr>
                <a:t>1..M</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Relationship Type…</a:t>
            </a:r>
          </a:p>
        </p:txBody>
      </p:sp>
      <p:sp>
        <p:nvSpPr>
          <p:cNvPr id="3" name="Content Placeholder 2"/>
          <p:cNvSpPr>
            <a:spLocks noGrp="1"/>
          </p:cNvSpPr>
          <p:nvPr>
            <p:ph idx="1"/>
          </p:nvPr>
        </p:nvSpPr>
        <p:spPr/>
        <p:txBody>
          <a:bodyPr/>
          <a:lstStyle/>
          <a:p>
            <a:r>
              <a:rPr lang="en-US" dirty="0"/>
              <a:t>Also known as </a:t>
            </a:r>
          </a:p>
          <a:p>
            <a:pPr lvl="1"/>
            <a:r>
              <a:rPr lang="en-US" dirty="0"/>
              <a:t>Cardinality (ArcGIS terminology)</a:t>
            </a:r>
          </a:p>
          <a:p>
            <a:pPr lvl="1"/>
            <a:r>
              <a:rPr lang="en-US" dirty="0"/>
              <a:t>Multiplicity (UML terminology)</a:t>
            </a:r>
          </a:p>
        </p:txBody>
      </p:sp>
    </p:spTree>
    <p:extLst>
      <p:ext uri="{BB962C8B-B14F-4D97-AF65-F5344CB8AC3E}">
        <p14:creationId xmlns:p14="http://schemas.microsoft.com/office/powerpoint/2010/main" val="2322352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172779"/>
            <a:ext cx="7772400" cy="952500"/>
          </a:xfrm>
        </p:spPr>
        <p:txBody>
          <a:bodyPr/>
          <a:lstStyle/>
          <a:p>
            <a:pPr>
              <a:defRPr/>
            </a:pPr>
            <a:r>
              <a:rPr lang="en-US" sz="4000" dirty="0"/>
              <a:t>Generalized Process</a:t>
            </a:r>
          </a:p>
        </p:txBody>
      </p:sp>
      <p:sp>
        <p:nvSpPr>
          <p:cNvPr id="28675" name="Rectangle 3"/>
          <p:cNvSpPr>
            <a:spLocks noGrp="1" noChangeArrowheads="1"/>
          </p:cNvSpPr>
          <p:nvPr>
            <p:ph type="body" sz="half" idx="1"/>
          </p:nvPr>
        </p:nvSpPr>
        <p:spPr>
          <a:xfrm>
            <a:off x="2667000" y="1242533"/>
            <a:ext cx="3810000" cy="3429000"/>
          </a:xfrm>
        </p:spPr>
        <p:txBody>
          <a:bodyPr/>
          <a:lstStyle/>
          <a:p>
            <a:pPr>
              <a:lnSpc>
                <a:spcPct val="80000"/>
              </a:lnSpc>
            </a:pPr>
            <a:r>
              <a:rPr lang="en-US" sz="3600" dirty="0"/>
              <a:t>Inception</a:t>
            </a:r>
          </a:p>
          <a:p>
            <a:pPr>
              <a:lnSpc>
                <a:spcPct val="80000"/>
              </a:lnSpc>
              <a:buFontTx/>
              <a:buNone/>
            </a:pPr>
            <a:endParaRPr lang="en-US" sz="3600" dirty="0"/>
          </a:p>
          <a:p>
            <a:pPr>
              <a:lnSpc>
                <a:spcPct val="80000"/>
              </a:lnSpc>
            </a:pPr>
            <a:r>
              <a:rPr lang="en-US" sz="3600" dirty="0"/>
              <a:t>Elaboration</a:t>
            </a:r>
          </a:p>
          <a:p>
            <a:pPr>
              <a:lnSpc>
                <a:spcPct val="80000"/>
              </a:lnSpc>
            </a:pPr>
            <a:endParaRPr lang="en-US" sz="3600" dirty="0"/>
          </a:p>
          <a:p>
            <a:pPr>
              <a:lnSpc>
                <a:spcPct val="80000"/>
              </a:lnSpc>
            </a:pPr>
            <a:r>
              <a:rPr lang="en-US" sz="3600" dirty="0"/>
              <a:t>Construction</a:t>
            </a:r>
          </a:p>
          <a:p>
            <a:pPr>
              <a:lnSpc>
                <a:spcPct val="80000"/>
              </a:lnSpc>
            </a:pPr>
            <a:endParaRPr lang="en-US" sz="3600" dirty="0"/>
          </a:p>
          <a:p>
            <a:pPr>
              <a:lnSpc>
                <a:spcPct val="80000"/>
              </a:lnSpc>
            </a:pPr>
            <a:r>
              <a:rPr lang="en-US" sz="3600" dirty="0"/>
              <a:t>Transition</a:t>
            </a:r>
          </a:p>
        </p:txBody>
      </p:sp>
      <p:grpSp>
        <p:nvGrpSpPr>
          <p:cNvPr id="2" name="Group 8"/>
          <p:cNvGrpSpPr>
            <a:grpSpLocks/>
          </p:cNvGrpSpPr>
          <p:nvPr/>
        </p:nvGrpSpPr>
        <p:grpSpPr bwMode="auto">
          <a:xfrm>
            <a:off x="1981200" y="939357"/>
            <a:ext cx="1066800" cy="2159000"/>
            <a:chOff x="1152" y="960"/>
            <a:chExt cx="672" cy="1632"/>
          </a:xfrm>
        </p:grpSpPr>
        <p:pic>
          <p:nvPicPr>
            <p:cNvPr id="28677" name="Picture 4" descr="ieiwzbn3[1]"/>
            <p:cNvPicPr>
              <a:picLocks noChangeAspect="1" noChangeArrowheads="1"/>
            </p:cNvPicPr>
            <p:nvPr/>
          </p:nvPicPr>
          <p:blipFill>
            <a:blip r:embed="rId3" cstate="print"/>
            <a:srcRect/>
            <a:stretch>
              <a:fillRect/>
            </a:stretch>
          </p:blipFill>
          <p:spPr bwMode="auto">
            <a:xfrm>
              <a:off x="1152" y="960"/>
              <a:ext cx="672" cy="816"/>
            </a:xfrm>
            <a:prstGeom prst="rect">
              <a:avLst/>
            </a:prstGeom>
            <a:noFill/>
            <a:ln w="9525">
              <a:noFill/>
              <a:miter lim="800000"/>
              <a:headEnd/>
              <a:tailEnd/>
            </a:ln>
          </p:spPr>
        </p:pic>
        <p:pic>
          <p:nvPicPr>
            <p:cNvPr id="28678" name="Picture 6" descr="ieiwzbn3[1]"/>
            <p:cNvPicPr>
              <a:picLocks noChangeAspect="1" noChangeArrowheads="1"/>
            </p:cNvPicPr>
            <p:nvPr/>
          </p:nvPicPr>
          <p:blipFill>
            <a:blip r:embed="rId3" cstate="print"/>
            <a:srcRect/>
            <a:stretch>
              <a:fillRect/>
            </a:stretch>
          </p:blipFill>
          <p:spPr bwMode="auto">
            <a:xfrm>
              <a:off x="1152" y="1776"/>
              <a:ext cx="672" cy="8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952500"/>
          </a:xfrm>
        </p:spPr>
        <p:txBody>
          <a:bodyPr/>
          <a:lstStyle/>
          <a:p>
            <a:r>
              <a:rPr lang="en-US" dirty="0"/>
              <a:t>Checking Service Names</a:t>
            </a:r>
          </a:p>
        </p:txBody>
      </p:sp>
      <p:sp>
        <p:nvSpPr>
          <p:cNvPr id="3" name="Content Placeholder 2"/>
          <p:cNvSpPr>
            <a:spLocks noGrp="1"/>
          </p:cNvSpPr>
          <p:nvPr>
            <p:ph idx="1"/>
          </p:nvPr>
        </p:nvSpPr>
        <p:spPr>
          <a:xfrm>
            <a:off x="152400" y="876300"/>
            <a:ext cx="8458200" cy="3429000"/>
          </a:xfrm>
        </p:spPr>
        <p:txBody>
          <a:bodyPr/>
          <a:lstStyle/>
          <a:p>
            <a:pPr marL="0" indent="0">
              <a:buNone/>
            </a:pPr>
            <a:r>
              <a:rPr lang="en-US" dirty="0">
                <a:latin typeface="Consolas" panose="020B0609020204030204" pitchFamily="49" charset="0"/>
              </a:rPr>
              <a:t>C:\Windows\System32\drivers\etc</a:t>
            </a:r>
          </a:p>
          <a:p>
            <a:endParaRPr lang="en-US" dirty="0"/>
          </a:p>
        </p:txBody>
      </p:sp>
      <p:pic>
        <p:nvPicPr>
          <p:cNvPr id="4" name="Picture 3" descr="services - Note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333500"/>
            <a:ext cx="3994156"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7942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Getting ready for job interviews</a:t>
            </a:r>
          </a:p>
          <a:p>
            <a:pPr lvl="1"/>
            <a:r>
              <a:rPr lang="en-US" dirty="0"/>
              <a:t>Social Media</a:t>
            </a:r>
          </a:p>
          <a:p>
            <a:pPr lvl="1"/>
            <a:r>
              <a:rPr lang="en-US" dirty="0"/>
              <a:t>Dress for success</a:t>
            </a:r>
          </a:p>
        </p:txBody>
      </p:sp>
    </p:spTree>
    <p:extLst>
      <p:ext uri="{BB962C8B-B14F-4D97-AF65-F5344CB8AC3E}">
        <p14:creationId xmlns:p14="http://schemas.microsoft.com/office/powerpoint/2010/main" val="1027884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sz="quarter"/>
          </p:nvPr>
        </p:nvSpPr>
        <p:spPr>
          <a:xfrm>
            <a:off x="685800" y="342900"/>
            <a:ext cx="7772400" cy="952500"/>
          </a:xfrm>
        </p:spPr>
        <p:txBody>
          <a:bodyPr/>
          <a:lstStyle/>
          <a:p>
            <a:pPr>
              <a:defRPr/>
            </a:pPr>
            <a:r>
              <a:rPr lang="en-US" dirty="0"/>
              <a:t>Questions…</a:t>
            </a:r>
          </a:p>
        </p:txBody>
      </p:sp>
      <p:pic>
        <p:nvPicPr>
          <p:cNvPr id="31747" name="Picture 3" descr="j0245047[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189046" y="1943100"/>
            <a:ext cx="2765908" cy="3050958"/>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dirty="0"/>
              <a:t>Your Assignment</a:t>
            </a:r>
          </a:p>
        </p:txBody>
      </p:sp>
      <p:sp>
        <p:nvSpPr>
          <p:cNvPr id="27651" name="Rectangle 3"/>
          <p:cNvSpPr>
            <a:spLocks noGrp="1" noChangeArrowheads="1"/>
          </p:cNvSpPr>
          <p:nvPr>
            <p:ph idx="1"/>
          </p:nvPr>
        </p:nvSpPr>
        <p:spPr/>
        <p:txBody>
          <a:bodyPr/>
          <a:lstStyle/>
          <a:p>
            <a:r>
              <a:rPr lang="en-US" sz="2800" dirty="0"/>
              <a:t>Complete the exercise following the README text file in this week’s exercise package</a:t>
            </a:r>
          </a:p>
          <a:p>
            <a:r>
              <a:rPr lang="en-US" sz="3000"/>
              <a:t>But </a:t>
            </a:r>
            <a:r>
              <a:rPr lang="en-US" sz="3000" dirty="0"/>
              <a:t>first, time for another 2-minute Write!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dirty="0"/>
              <a:t>Unique Features of an Enterprise Database</a:t>
            </a:r>
          </a:p>
        </p:txBody>
      </p:sp>
      <p:sp>
        <p:nvSpPr>
          <p:cNvPr id="18435" name="Rectangle 3"/>
          <p:cNvSpPr>
            <a:spLocks noGrp="1" noChangeArrowheads="1"/>
          </p:cNvSpPr>
          <p:nvPr>
            <p:ph type="body" sz="half" idx="1"/>
          </p:nvPr>
        </p:nvSpPr>
        <p:spPr>
          <a:xfrm>
            <a:off x="685800" y="1651000"/>
            <a:ext cx="4724400" cy="3619500"/>
          </a:xfrm>
        </p:spPr>
        <p:txBody>
          <a:bodyPr/>
          <a:lstStyle/>
          <a:p>
            <a:r>
              <a:rPr lang="en-US" sz="2800" dirty="0"/>
              <a:t>Pre-fetch</a:t>
            </a:r>
          </a:p>
          <a:p>
            <a:r>
              <a:rPr lang="en-US" sz="2800" dirty="0"/>
              <a:t>Buffer pools</a:t>
            </a:r>
          </a:p>
          <a:p>
            <a:r>
              <a:rPr lang="en-US" sz="2800" dirty="0"/>
              <a:t>Table data pages</a:t>
            </a:r>
          </a:p>
          <a:p>
            <a:pPr>
              <a:buFontTx/>
              <a:buNone/>
            </a:pPr>
            <a:endParaRPr lang="en-US" sz="2800" dirty="0"/>
          </a:p>
        </p:txBody>
      </p:sp>
      <p:pic>
        <p:nvPicPr>
          <p:cNvPr id="18436" name="Picture 6" descr="j0136101[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419600" y="1460500"/>
            <a:ext cx="4014788" cy="2770188"/>
          </a:xfrm>
          <a:noFill/>
        </p:spPr>
      </p:pic>
      <p:sp>
        <p:nvSpPr>
          <p:cNvPr id="35850" name="WordArt 10"/>
          <p:cNvSpPr>
            <a:spLocks noChangeArrowheads="1" noChangeShapeType="1" noTextEdit="1"/>
          </p:cNvSpPr>
          <p:nvPr/>
        </p:nvSpPr>
        <p:spPr bwMode="auto">
          <a:xfrm rot="1050555">
            <a:off x="3505200" y="4318000"/>
            <a:ext cx="4343400" cy="465138"/>
          </a:xfrm>
          <a:prstGeom prst="rect">
            <a:avLst/>
          </a:prstGeom>
        </p:spPr>
        <p:txBody>
          <a:bodyPr wrap="none" fromWordArt="1">
            <a:prstTxWarp prst="textPlain">
              <a:avLst>
                <a:gd name="adj" fmla="val 50000"/>
              </a:avLst>
            </a:prstTxWarp>
          </a:bodyPr>
          <a:lstStyle/>
          <a:p>
            <a:pPr algn="ctr"/>
            <a:r>
              <a:rPr lang="en-US" sz="1800" kern="10">
                <a:ln w="19050">
                  <a:solidFill>
                    <a:srgbClr val="99CCFF"/>
                  </a:solidFill>
                  <a:round/>
                  <a:headEnd/>
                  <a:tailEnd/>
                </a:ln>
                <a:solidFill>
                  <a:srgbClr val="0066CC"/>
                </a:solidFill>
                <a:effectLst>
                  <a:outerShdw dist="35921" dir="2700000" algn="ctr" rotWithShape="0">
                    <a:srgbClr val="990000"/>
                  </a:outerShdw>
                </a:effectLst>
                <a:latin typeface="Impact"/>
              </a:rPr>
              <a:t>Pre-fetched into the buffer pool?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anim calcmode="lin" valueType="num">
                                      <p:cBhvr>
                                        <p:cTn id="7" dur="500" decel="50000" fill="hold">
                                          <p:stCondLst>
                                            <p:cond delay="0"/>
                                          </p:stCondLst>
                                        </p:cTn>
                                        <p:tgtEl>
                                          <p:spTgt spid="35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850"/>
                                        </p:tgtEl>
                                        <p:attrNameLst>
                                          <p:attrName>ppt_w</p:attrName>
                                        </p:attrNameLst>
                                      </p:cBhvr>
                                      <p:tavLst>
                                        <p:tav tm="0">
                                          <p:val>
                                            <p:strVal val="#ppt_w*.05"/>
                                          </p:val>
                                        </p:tav>
                                        <p:tav tm="100000">
                                          <p:val>
                                            <p:strVal val="#ppt_w"/>
                                          </p:val>
                                        </p:tav>
                                      </p:tavLst>
                                    </p:anim>
                                    <p:anim calcmode="lin" valueType="num">
                                      <p:cBhvr>
                                        <p:cTn id="10" dur="1000" fill="hold"/>
                                        <p:tgtEl>
                                          <p:spTgt spid="35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t>Numeric Data Types</a:t>
            </a:r>
          </a:p>
        </p:txBody>
      </p:sp>
      <p:sp>
        <p:nvSpPr>
          <p:cNvPr id="19459" name="Rectangle 3"/>
          <p:cNvSpPr>
            <a:spLocks noGrp="1" noChangeArrowheads="1"/>
          </p:cNvSpPr>
          <p:nvPr>
            <p:ph type="body" sz="half" idx="1"/>
          </p:nvPr>
        </p:nvSpPr>
        <p:spPr>
          <a:xfrm>
            <a:off x="3505200" y="1257300"/>
            <a:ext cx="5562600" cy="3746500"/>
          </a:xfrm>
        </p:spPr>
        <p:txBody>
          <a:bodyPr/>
          <a:lstStyle/>
          <a:p>
            <a:r>
              <a:rPr lang="en-US" sz="2800" dirty="0">
                <a:solidFill>
                  <a:schemeClr val="bg1">
                    <a:lumMod val="75000"/>
                  </a:schemeClr>
                </a:solidFill>
              </a:rPr>
              <a:t>FOR BIT DATA (</a:t>
            </a:r>
            <a:r>
              <a:rPr lang="en-US" sz="2800" dirty="0" err="1">
                <a:solidFill>
                  <a:schemeClr val="bg1">
                    <a:lumMod val="75000"/>
                  </a:schemeClr>
                </a:solidFill>
              </a:rPr>
              <a:t>boolean</a:t>
            </a:r>
            <a:r>
              <a:rPr lang="en-US" sz="2800" dirty="0">
                <a:solidFill>
                  <a:schemeClr val="bg1">
                    <a:lumMod val="75000"/>
                  </a:schemeClr>
                </a:solidFill>
              </a:rPr>
              <a:t>)</a:t>
            </a:r>
          </a:p>
          <a:p>
            <a:r>
              <a:rPr lang="en-US" sz="2800" dirty="0">
                <a:solidFill>
                  <a:schemeClr val="bg1">
                    <a:lumMod val="75000"/>
                  </a:schemeClr>
                </a:solidFill>
              </a:rPr>
              <a:t>BYTE (0-255)</a:t>
            </a:r>
          </a:p>
          <a:p>
            <a:r>
              <a:rPr lang="en-US" sz="2800" dirty="0"/>
              <a:t>SMALLINT (-32,768 to 32,767 )</a:t>
            </a:r>
          </a:p>
          <a:p>
            <a:r>
              <a:rPr lang="en-US" sz="2800" dirty="0"/>
              <a:t>INTEGER (-2,147,483,648 to 2,147,483,647)</a:t>
            </a:r>
          </a:p>
          <a:p>
            <a:r>
              <a:rPr lang="en-US" sz="2800" dirty="0"/>
              <a:t>FLOAT &lt;n&gt; </a:t>
            </a:r>
            <a:r>
              <a:rPr lang="en-US" sz="2800" dirty="0">
                <a:solidFill>
                  <a:schemeClr val="bg1"/>
                </a:solidFill>
              </a:rPr>
              <a:t>(2 types)</a:t>
            </a:r>
          </a:p>
          <a:p>
            <a:r>
              <a:rPr lang="en-US" sz="2800" dirty="0"/>
              <a:t>DOUBLE PRECISION &lt;</a:t>
            </a:r>
            <a:r>
              <a:rPr lang="en-US" sz="2800" dirty="0" err="1"/>
              <a:t>n</a:t>
            </a:r>
            <a:r>
              <a:rPr lang="en-US" sz="2800" baseline="-25000" dirty="0" err="1"/>
              <a:t>p</a:t>
            </a:r>
            <a:r>
              <a:rPr lang="en-US" sz="2800" dirty="0" err="1"/>
              <a:t>,n</a:t>
            </a:r>
            <a:r>
              <a:rPr lang="en-US" sz="2800" baseline="-25000" dirty="0" err="1"/>
              <a:t>s</a:t>
            </a:r>
            <a:r>
              <a:rPr lang="en-US" sz="2800" dirty="0"/>
              <a:t>&gt;</a:t>
            </a:r>
          </a:p>
          <a:p>
            <a:pPr>
              <a:buFontTx/>
              <a:buNone/>
            </a:pPr>
            <a:endParaRPr lang="en-US" sz="2800" dirty="0"/>
          </a:p>
        </p:txBody>
      </p:sp>
      <p:pic>
        <p:nvPicPr>
          <p:cNvPr id="19460" name="Picture 6" descr="j0290652[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04800" y="1638300"/>
            <a:ext cx="3124200" cy="272732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Data Type Parameters Supported in ArcGIS</a:t>
            </a:r>
          </a:p>
        </p:txBody>
      </p:sp>
      <p:sp>
        <p:nvSpPr>
          <p:cNvPr id="7" name="Content Placeholder 6"/>
          <p:cNvSpPr>
            <a:spLocks noGrp="1"/>
          </p:cNvSpPr>
          <p:nvPr>
            <p:ph idx="1"/>
          </p:nvPr>
        </p:nvSpPr>
        <p:spPr/>
        <p:txBody>
          <a:bodyPr/>
          <a:lstStyle/>
          <a:p>
            <a:r>
              <a:rPr lang="en-US" dirty="0"/>
              <a:t>FLOAT &lt; </a:t>
            </a:r>
            <a:r>
              <a:rPr lang="en-US" dirty="0" err="1"/>
              <a:t>n</a:t>
            </a:r>
            <a:r>
              <a:rPr lang="en-US" baseline="-25000" dirty="0" err="1"/>
              <a:t>p</a:t>
            </a:r>
            <a:r>
              <a:rPr lang="en-US" dirty="0" err="1"/>
              <a:t>,n</a:t>
            </a:r>
            <a:r>
              <a:rPr lang="en-US" baseline="-25000" dirty="0" err="1"/>
              <a:t>s</a:t>
            </a:r>
            <a:r>
              <a:rPr lang="en-US" baseline="-25000" dirty="0"/>
              <a:t> </a:t>
            </a:r>
            <a:r>
              <a:rPr lang="en-US" dirty="0"/>
              <a:t>&gt; </a:t>
            </a:r>
          </a:p>
          <a:p>
            <a:pPr lvl="1"/>
            <a:r>
              <a:rPr lang="en-US" dirty="0" err="1">
                <a:solidFill>
                  <a:schemeClr val="bg1">
                    <a:lumMod val="50000"/>
                  </a:schemeClr>
                </a:solidFill>
              </a:rPr>
              <a:t>n</a:t>
            </a:r>
            <a:r>
              <a:rPr lang="en-US" baseline="-25000" dirty="0" err="1">
                <a:solidFill>
                  <a:schemeClr val="bg1">
                    <a:lumMod val="50000"/>
                  </a:schemeClr>
                </a:solidFill>
              </a:rPr>
              <a:t>precision</a:t>
            </a:r>
            <a:r>
              <a:rPr lang="en-US" baseline="-25000" dirty="0">
                <a:solidFill>
                  <a:schemeClr val="bg1">
                    <a:lumMod val="50000"/>
                  </a:schemeClr>
                </a:solidFill>
              </a:rPr>
              <a:t>(total field</a:t>
            </a:r>
            <a:r>
              <a:rPr lang="en-US" dirty="0">
                <a:solidFill>
                  <a:schemeClr val="bg1">
                    <a:lumMod val="50000"/>
                  </a:schemeClr>
                </a:solidFill>
              </a:rPr>
              <a:t> </a:t>
            </a:r>
            <a:r>
              <a:rPr lang="en-US" baseline="-25000" dirty="0">
                <a:solidFill>
                  <a:schemeClr val="bg1">
                    <a:lumMod val="50000"/>
                  </a:schemeClr>
                </a:solidFill>
              </a:rPr>
              <a:t>length)</a:t>
            </a:r>
            <a:endParaRPr lang="en-US" dirty="0">
              <a:solidFill>
                <a:schemeClr val="bg1">
                  <a:lumMod val="50000"/>
                </a:schemeClr>
              </a:solidFill>
            </a:endParaRPr>
          </a:p>
          <a:p>
            <a:pPr lvl="1"/>
            <a:r>
              <a:rPr lang="en-US" dirty="0" err="1">
                <a:solidFill>
                  <a:schemeClr val="bg1">
                    <a:lumMod val="50000"/>
                  </a:schemeClr>
                </a:solidFill>
              </a:rPr>
              <a:t>n</a:t>
            </a:r>
            <a:r>
              <a:rPr lang="en-US" baseline="-25000" dirty="0" err="1">
                <a:solidFill>
                  <a:schemeClr val="bg1">
                    <a:lumMod val="50000"/>
                  </a:schemeClr>
                </a:solidFill>
              </a:rPr>
              <a:t>scale</a:t>
            </a:r>
            <a:r>
              <a:rPr lang="en-US" baseline="-25000" dirty="0">
                <a:solidFill>
                  <a:schemeClr val="bg1">
                    <a:lumMod val="50000"/>
                  </a:schemeClr>
                </a:solidFill>
              </a:rPr>
              <a:t> (decimal places)</a:t>
            </a:r>
          </a:p>
          <a:p>
            <a:pPr lvl="1"/>
            <a:r>
              <a:rPr lang="en-US" dirty="0">
                <a:solidFill>
                  <a:schemeClr val="bg1">
                    <a:lumMod val="50000"/>
                  </a:schemeClr>
                </a:solidFill>
              </a:rPr>
              <a:t>n must be between 1-6 (larger n values need to use DOUBLE)</a:t>
            </a:r>
          </a:p>
          <a:p>
            <a:pPr lvl="1"/>
            <a:r>
              <a:rPr lang="en-US" dirty="0" err="1"/>
              <a:t>n</a:t>
            </a:r>
            <a:r>
              <a:rPr lang="en-US" baseline="-25000" dirty="0" err="1"/>
              <a:t>p</a:t>
            </a:r>
            <a:r>
              <a:rPr lang="en-US" dirty="0" err="1"/>
              <a:t>,n</a:t>
            </a:r>
            <a:r>
              <a:rPr lang="en-US" baseline="-25000" dirty="0" err="1"/>
              <a:t>s</a:t>
            </a:r>
            <a:r>
              <a:rPr lang="en-US" baseline="-25000" dirty="0"/>
              <a:t> </a:t>
            </a:r>
            <a:r>
              <a:rPr lang="en-US" dirty="0"/>
              <a:t>= 5,3 </a:t>
            </a:r>
            <a:r>
              <a:rPr lang="en-US" dirty="0">
                <a:sym typeface="Wingdings" pitchFamily="2" charset="2"/>
              </a:rPr>
              <a:t> 26.589 is OK, 256.381 is not</a:t>
            </a:r>
          </a:p>
          <a:p>
            <a:pPr lvl="1"/>
            <a:r>
              <a:rPr lang="en-US" dirty="0">
                <a:solidFill>
                  <a:schemeClr val="bg1">
                    <a:lumMod val="50000"/>
                  </a:schemeClr>
                </a:solidFill>
                <a:sym typeface="Wingdings" pitchFamily="2" charset="2"/>
              </a:rPr>
              <a:t>Five (5) total characters </a:t>
            </a:r>
            <a:r>
              <a:rPr lang="en-US" u="sng" dirty="0">
                <a:solidFill>
                  <a:schemeClr val="bg1">
                    <a:lumMod val="50000"/>
                  </a:schemeClr>
                </a:solidFill>
                <a:sym typeface="Wingdings" pitchFamily="2" charset="2"/>
              </a:rPr>
              <a:t>2</a:t>
            </a:r>
            <a:r>
              <a:rPr lang="en-US" dirty="0">
                <a:solidFill>
                  <a:schemeClr val="bg1">
                    <a:lumMod val="50000"/>
                  </a:schemeClr>
                </a:solidFill>
                <a:sym typeface="Wingdings" pitchFamily="2" charset="2"/>
              </a:rPr>
              <a:t> </a:t>
            </a:r>
            <a:r>
              <a:rPr lang="en-US" u="sng" dirty="0">
                <a:solidFill>
                  <a:schemeClr val="bg1">
                    <a:lumMod val="50000"/>
                  </a:schemeClr>
                </a:solidFill>
                <a:sym typeface="Wingdings" pitchFamily="2" charset="2"/>
              </a:rPr>
              <a:t>6</a:t>
            </a:r>
            <a:r>
              <a:rPr lang="en-US" dirty="0">
                <a:solidFill>
                  <a:schemeClr val="bg1">
                    <a:lumMod val="50000"/>
                  </a:schemeClr>
                </a:solidFill>
                <a:sym typeface="Wingdings" pitchFamily="2" charset="2"/>
              </a:rPr>
              <a:t> . </a:t>
            </a:r>
            <a:r>
              <a:rPr lang="en-US" u="sng" dirty="0">
                <a:solidFill>
                  <a:schemeClr val="bg1">
                    <a:lumMod val="50000"/>
                  </a:schemeClr>
                </a:solidFill>
                <a:sym typeface="Wingdings" pitchFamily="2" charset="2"/>
              </a:rPr>
              <a:t>5</a:t>
            </a:r>
            <a:r>
              <a:rPr lang="en-US" dirty="0">
                <a:solidFill>
                  <a:schemeClr val="bg1">
                    <a:lumMod val="50000"/>
                  </a:schemeClr>
                </a:solidFill>
                <a:sym typeface="Wingdings" pitchFamily="2" charset="2"/>
              </a:rPr>
              <a:t> </a:t>
            </a:r>
            <a:r>
              <a:rPr lang="en-US" u="sng" dirty="0">
                <a:solidFill>
                  <a:schemeClr val="bg1">
                    <a:lumMod val="50000"/>
                  </a:schemeClr>
                </a:solidFill>
                <a:sym typeface="Wingdings" pitchFamily="2" charset="2"/>
              </a:rPr>
              <a:t>8</a:t>
            </a:r>
            <a:r>
              <a:rPr lang="en-US" dirty="0">
                <a:solidFill>
                  <a:schemeClr val="bg1">
                    <a:lumMod val="50000"/>
                  </a:schemeClr>
                </a:solidFill>
                <a:sym typeface="Wingdings" pitchFamily="2" charset="2"/>
              </a:rPr>
              <a:t> </a:t>
            </a:r>
            <a:r>
              <a:rPr lang="en-US" u="sng" dirty="0">
                <a:solidFill>
                  <a:schemeClr val="bg1">
                    <a:lumMod val="50000"/>
                  </a:schemeClr>
                </a:solidFill>
                <a:sym typeface="Wingdings" pitchFamily="2" charset="2"/>
              </a:rPr>
              <a:t>9</a:t>
            </a:r>
            <a:endParaRPr lang="en-US" u="sng" dirty="0">
              <a:solidFill>
                <a:schemeClr val="bg1">
                  <a:lumMod val="50000"/>
                </a:schemeClr>
              </a:solidFill>
            </a:endParaRPr>
          </a:p>
          <a:p>
            <a:pPr marL="0" indent="0">
              <a:buNone/>
            </a:pPr>
            <a:endParaRPr lang="en-US" dirty="0"/>
          </a:p>
        </p:txBody>
      </p:sp>
    </p:spTree>
    <p:extLst>
      <p:ext uri="{BB962C8B-B14F-4D97-AF65-F5344CB8AC3E}">
        <p14:creationId xmlns:p14="http://schemas.microsoft.com/office/powerpoint/2010/main" val="134156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(cont’d)</a:t>
            </a:r>
          </a:p>
        </p:txBody>
      </p:sp>
      <p:sp>
        <p:nvSpPr>
          <p:cNvPr id="3" name="Content Placeholder 2"/>
          <p:cNvSpPr>
            <a:spLocks noGrp="1"/>
          </p:cNvSpPr>
          <p:nvPr>
            <p:ph idx="1"/>
          </p:nvPr>
        </p:nvSpPr>
        <p:spPr/>
        <p:txBody>
          <a:bodyPr/>
          <a:lstStyle/>
          <a:p>
            <a:r>
              <a:rPr lang="en-US" sz="3200" dirty="0"/>
              <a:t>DOUBLE PRECISION &lt;</a:t>
            </a:r>
            <a:r>
              <a:rPr lang="en-US" sz="3200" dirty="0" err="1"/>
              <a:t>n</a:t>
            </a:r>
            <a:r>
              <a:rPr lang="en-US" sz="3200" baseline="-25000" dirty="0" err="1"/>
              <a:t>p</a:t>
            </a:r>
            <a:r>
              <a:rPr lang="en-US" sz="3200" dirty="0" err="1"/>
              <a:t>,n</a:t>
            </a:r>
            <a:r>
              <a:rPr lang="en-US" sz="3200" baseline="-25000" dirty="0" err="1"/>
              <a:t>s</a:t>
            </a:r>
            <a:r>
              <a:rPr lang="en-US" sz="3200" dirty="0"/>
              <a:t>&gt;</a:t>
            </a:r>
          </a:p>
          <a:p>
            <a:pPr lvl="1"/>
            <a:r>
              <a:rPr lang="en-US" sz="2800" dirty="0" err="1"/>
              <a:t>n</a:t>
            </a:r>
            <a:r>
              <a:rPr lang="en-US" sz="2800" baseline="-25000" dirty="0" err="1"/>
              <a:t>p</a:t>
            </a:r>
            <a:r>
              <a:rPr lang="en-US" sz="2800" baseline="-25000" dirty="0"/>
              <a:t> = </a:t>
            </a:r>
            <a:r>
              <a:rPr lang="en-US" sz="2800" dirty="0"/>
              <a:t>7 or more</a:t>
            </a:r>
          </a:p>
          <a:p>
            <a:pPr lvl="1"/>
            <a:r>
              <a:rPr lang="en-US" sz="2800" dirty="0"/>
              <a:t>n</a:t>
            </a:r>
            <a:r>
              <a:rPr lang="en-US" sz="2800" baseline="-25000" dirty="0"/>
              <a:t>s = </a:t>
            </a:r>
            <a:r>
              <a:rPr lang="en-US" sz="2800" dirty="0"/>
              <a:t>0 or more</a:t>
            </a:r>
          </a:p>
        </p:txBody>
      </p:sp>
    </p:spTree>
    <p:extLst>
      <p:ext uri="{BB962C8B-B14F-4D97-AF65-F5344CB8AC3E}">
        <p14:creationId xmlns:p14="http://schemas.microsoft.com/office/powerpoint/2010/main" val="627611073"/>
      </p:ext>
    </p:extLst>
  </p:cSld>
  <p:clrMapOvr>
    <a:masterClrMapping/>
  </p:clrMapOvr>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29AE4A1A-2AF1-4727-ABD8-3CB16DA7254C}" vid="{08F51C65-8849-441C-9C03-41DB57F881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832</TotalTime>
  <Words>2873</Words>
  <Application>Microsoft Office PowerPoint</Application>
  <PresentationFormat>On-screen Show (16:10)</PresentationFormat>
  <Paragraphs>402</Paragraphs>
  <Slides>52</Slides>
  <Notes>40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2" baseType="lpstr">
      <vt:lpstr>Arial</vt:lpstr>
      <vt:lpstr>Arial Black</vt:lpstr>
      <vt:lpstr>Calibri</vt:lpstr>
      <vt:lpstr>Consolas</vt:lpstr>
      <vt:lpstr>Impact</vt:lpstr>
      <vt:lpstr>Swiss 721 Roman</vt:lpstr>
      <vt:lpstr>Times New Roman</vt:lpstr>
      <vt:lpstr>Wingdings</vt:lpstr>
      <vt:lpstr>ISU_2018</vt:lpstr>
      <vt:lpstr>Chart</vt:lpstr>
      <vt:lpstr>Introduction to Enterprise Databases</vt:lpstr>
      <vt:lpstr>Concurrent Clients</vt:lpstr>
      <vt:lpstr>Database Administration (e.g., IBM DB2)</vt:lpstr>
      <vt:lpstr>Creating Databases/tables</vt:lpstr>
      <vt:lpstr>Checking Service Names</vt:lpstr>
      <vt:lpstr>Unique Features of an Enterprise Database</vt:lpstr>
      <vt:lpstr>Numeric Data Types</vt:lpstr>
      <vt:lpstr>Data Type Parameters Supported in ArcGIS</vt:lpstr>
      <vt:lpstr>Parameters (cont’d)</vt:lpstr>
      <vt:lpstr>Character Data Types</vt:lpstr>
      <vt:lpstr>Parameters (cont’d)</vt:lpstr>
      <vt:lpstr>Special Data Types</vt:lpstr>
      <vt:lpstr>Special Data Types (cont’d)</vt:lpstr>
      <vt:lpstr>Beware of the 64-bit OBJECTID</vt:lpstr>
      <vt:lpstr>Table Data Pages</vt:lpstr>
      <vt:lpstr>An Example</vt:lpstr>
      <vt:lpstr>Storing Vector Coordinates in a ORDBMS</vt:lpstr>
      <vt:lpstr>Professional Hints and Tips</vt:lpstr>
      <vt:lpstr>Key Concepts</vt:lpstr>
      <vt:lpstr>Questions?</vt:lpstr>
      <vt:lpstr>Object-Oriented Design</vt:lpstr>
      <vt:lpstr>The Early Days…</vt:lpstr>
      <vt:lpstr>Why…Object-Oriented</vt:lpstr>
      <vt:lpstr>What is?</vt:lpstr>
      <vt:lpstr>What is a CLASS?</vt:lpstr>
      <vt:lpstr>Discovering CLASSES</vt:lpstr>
      <vt:lpstr>What is an OBJECT</vt:lpstr>
      <vt:lpstr>A Little Quiz…</vt:lpstr>
      <vt:lpstr>A Little Quiz (cont’d)…</vt:lpstr>
      <vt:lpstr>A Little Quiz (cont’d)…</vt:lpstr>
      <vt:lpstr>Questions so far…</vt:lpstr>
      <vt:lpstr>Key Points</vt:lpstr>
      <vt:lpstr>Inheritance in the Geodatabase</vt:lpstr>
      <vt:lpstr>Identifying Inheritance</vt:lpstr>
      <vt:lpstr>INSTANTIATION</vt:lpstr>
      <vt:lpstr>Instantiate into an Object (to make into an instance)</vt:lpstr>
      <vt:lpstr>Instantiating the Dog CLASS</vt:lpstr>
      <vt:lpstr>Key Concepts</vt:lpstr>
      <vt:lpstr>Database Design Concepts and Practices</vt:lpstr>
      <vt:lpstr>Basic Steps in Database Design</vt:lpstr>
      <vt:lpstr>Database Design</vt:lpstr>
      <vt:lpstr>Design Considerations</vt:lpstr>
      <vt:lpstr>Relationships</vt:lpstr>
      <vt:lpstr>Generic Design Symbology</vt:lpstr>
      <vt:lpstr>Generic Table Symbology</vt:lpstr>
      <vt:lpstr>Generic Relationship Symbology</vt:lpstr>
      <vt:lpstr>Symbolizing Relationship Type</vt:lpstr>
      <vt:lpstr>The Relationship Type…</vt:lpstr>
      <vt:lpstr>Generalized Process</vt:lpstr>
      <vt:lpstr>Professional Hints and Tips</vt:lpstr>
      <vt:lpstr>Questions…</vt:lpstr>
      <vt:lpstr>Your Assignment</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IBM DB2 UDB</dc:title>
  <dc:creator>Keith T. Weber</dc:creator>
  <cp:lastModifiedBy>Keith</cp:lastModifiedBy>
  <cp:revision>102</cp:revision>
  <cp:lastPrinted>2024-05-31T15:31:35Z</cp:lastPrinted>
  <dcterms:created xsi:type="dcterms:W3CDTF">2002-12-10T20:13:45Z</dcterms:created>
  <dcterms:modified xsi:type="dcterms:W3CDTF">2024-05-31T15:32:41Z</dcterms:modified>
</cp:coreProperties>
</file>