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9" r:id="rId3"/>
    <p:sldId id="259" r:id="rId4"/>
    <p:sldId id="260" r:id="rId5"/>
    <p:sldId id="257" r:id="rId6"/>
    <p:sldId id="258" r:id="rId7"/>
    <p:sldId id="261" r:id="rId8"/>
    <p:sldId id="262" r:id="rId9"/>
    <p:sldId id="266" r:id="rId10"/>
    <p:sldId id="268" r:id="rId11"/>
    <p:sldId id="269" r:id="rId12"/>
    <p:sldId id="295" r:id="rId13"/>
    <p:sldId id="288" r:id="rId14"/>
    <p:sldId id="290" r:id="rId15"/>
    <p:sldId id="291" r:id="rId16"/>
    <p:sldId id="292" r:id="rId17"/>
    <p:sldId id="267" r:id="rId18"/>
    <p:sldId id="263" r:id="rId19"/>
    <p:sldId id="265" r:id="rId20"/>
    <p:sldId id="264" r:id="rId21"/>
    <p:sldId id="294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5" r:id="rId31"/>
    <p:sldId id="284" r:id="rId32"/>
    <p:sldId id="278" r:id="rId33"/>
    <p:sldId id="281" r:id="rId34"/>
    <p:sldId id="282" r:id="rId35"/>
    <p:sldId id="286" r:id="rId36"/>
    <p:sldId id="296" r:id="rId37"/>
    <p:sldId id="283" r:id="rId38"/>
    <p:sldId id="279" r:id="rId39"/>
    <p:sldId id="280" r:id="rId40"/>
  </p:sldIdLst>
  <p:sldSz cx="9144000" cy="5715000" type="screen16x1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FF66"/>
    <a:srgbClr val="66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8" d="100"/>
          <a:sy n="208" d="100"/>
        </p:scale>
        <p:origin x="444" y="17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300"/>
            </a:lvl1pPr>
          </a:lstStyle>
          <a:p>
            <a:pPr>
              <a:defRPr/>
            </a:pPr>
            <a:fld id="{5B426BEB-6CB8-40A8-BFBF-896F7DF9E250}" type="datetimeFigureOut">
              <a:rPr lang="en-US"/>
              <a:pPr>
                <a:defRPr/>
              </a:pPr>
              <a:t>17-May-24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300"/>
            </a:lvl1pPr>
          </a:lstStyle>
          <a:p>
            <a:pPr>
              <a:defRPr/>
            </a:pPr>
            <a:fld id="{F1196801-FB03-45D2-AD74-6690EC39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6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19138"/>
            <a:ext cx="57594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EABC2CC-A41C-4118-A1A7-0B3DF726F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65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10BASE-T" TargetMode="External"/><Relationship Id="rId13" Type="http://schemas.openxmlformats.org/officeDocument/2006/relationships/hyperlink" Target="http://en.wikipedia.org/wiki/Micro_Channel_architecture" TargetMode="External"/><Relationship Id="rId3" Type="http://schemas.openxmlformats.org/officeDocument/2006/relationships/hyperlink" Target="http://en.wikipedia.org/wiki/Local_area_network" TargetMode="External"/><Relationship Id="rId7" Type="http://schemas.openxmlformats.org/officeDocument/2006/relationships/hyperlink" Target="http://en.wikipedia.org/wiki/Institute_of_Electrical_and_Electronics_Engineers" TargetMode="External"/><Relationship Id="rId12" Type="http://schemas.openxmlformats.org/officeDocument/2006/relationships/hyperlink" Target="http://en.wikipedia.org/wiki/Channel_access_metho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1980s" TargetMode="External"/><Relationship Id="rId11" Type="http://schemas.openxmlformats.org/officeDocument/2006/relationships/hyperlink" Target="http://en.wikipedia.org/wiki/Deterministic_algorithm" TargetMode="External"/><Relationship Id="rId5" Type="http://schemas.openxmlformats.org/officeDocument/2006/relationships/hyperlink" Target="http://en.wikipedia.org/wiki/IBM" TargetMode="External"/><Relationship Id="rId10" Type="http://schemas.openxmlformats.org/officeDocument/2006/relationships/hyperlink" Target="http://en.wikipedia.org/wiki/1990s" TargetMode="External"/><Relationship Id="rId4" Type="http://schemas.openxmlformats.org/officeDocument/2006/relationships/hyperlink" Target="http://en.wikipedia.org/wiki/Olof_S%C3%B6derblom" TargetMode="External"/><Relationship Id="rId9" Type="http://schemas.openxmlformats.org/officeDocument/2006/relationships/hyperlink" Target="http://en.wikipedia.org/wiki/Ethernet" TargetMode="External"/><Relationship Id="rId14" Type="http://schemas.openxmlformats.org/officeDocument/2006/relationships/hyperlink" Target="http://en.wikipedia.org/wiki/Madge_Networks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ata_Link_Layer" TargetMode="External"/><Relationship Id="rId13" Type="http://schemas.openxmlformats.org/officeDocument/2006/relationships/hyperlink" Target="http://en.wikipedia.org/wiki/As_of_2006" TargetMode="External"/><Relationship Id="rId18" Type="http://schemas.openxmlformats.org/officeDocument/2006/relationships/hyperlink" Target="http://en.wikipedia.org/wiki/Wi-Fi" TargetMode="External"/><Relationship Id="rId3" Type="http://schemas.openxmlformats.org/officeDocument/2006/relationships/hyperlink" Target="http://en.wikipedia.org/wiki/Data_frame" TargetMode="External"/><Relationship Id="rId7" Type="http://schemas.openxmlformats.org/officeDocument/2006/relationships/hyperlink" Target="http://en.wikipedia.org/wiki/Media_Access_Control" TargetMode="External"/><Relationship Id="rId12" Type="http://schemas.openxmlformats.org/officeDocument/2006/relationships/hyperlink" Target="http://en.wikipedia.org/wiki/Twisted_pair" TargetMode="External"/><Relationship Id="rId17" Type="http://schemas.openxmlformats.org/officeDocument/2006/relationships/hyperlink" Target="http://en.wikipedia.org/wiki/ARCNET" TargetMode="External"/><Relationship Id="rId2" Type="http://schemas.openxmlformats.org/officeDocument/2006/relationships/slide" Target="../slides/slide7.xml"/><Relationship Id="rId16" Type="http://schemas.openxmlformats.org/officeDocument/2006/relationships/hyperlink" Target="http://en.wikipedia.org/wiki/Fiber_distributed_data_interfac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Luminiferous_aether" TargetMode="External"/><Relationship Id="rId11" Type="http://schemas.openxmlformats.org/officeDocument/2006/relationships/hyperlink" Target="http://en.wikipedia.org/wiki/Star_network" TargetMode="External"/><Relationship Id="rId5" Type="http://schemas.openxmlformats.org/officeDocument/2006/relationships/hyperlink" Target="http://en.wikipedia.org/wiki/Local_area_network" TargetMode="External"/><Relationship Id="rId15" Type="http://schemas.openxmlformats.org/officeDocument/2006/relationships/hyperlink" Target="http://en.wikipedia.org/wiki/Token_ring" TargetMode="External"/><Relationship Id="rId10" Type="http://schemas.openxmlformats.org/officeDocument/2006/relationships/hyperlink" Target="http://en.wikipedia.org/wiki/IEEE_802.3" TargetMode="External"/><Relationship Id="rId19" Type="http://schemas.openxmlformats.org/officeDocument/2006/relationships/hyperlink" Target="http://en.wikipedia.org/wiki/IEEE_802.11" TargetMode="External"/><Relationship Id="rId4" Type="http://schemas.openxmlformats.org/officeDocument/2006/relationships/hyperlink" Target="http://en.wikipedia.org/wiki/Computer_network" TargetMode="External"/><Relationship Id="rId9" Type="http://schemas.openxmlformats.org/officeDocument/2006/relationships/hyperlink" Target="http://en.wikipedia.org/wiki/IEEE" TargetMode="External"/><Relationship Id="rId14" Type="http://schemas.openxmlformats.org/officeDocument/2006/relationships/hyperlink" Target="http://en.wikipedia.org/wiki/Coaxial_cabl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seban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Broadband" TargetMode="External"/><Relationship Id="rId4" Type="http://schemas.openxmlformats.org/officeDocument/2006/relationships/hyperlink" Target="http://en.wikipedia.org/wiki/Multiplexin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19138"/>
            <a:ext cx="5759450" cy="360045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C5835F-16FF-46BF-95A8-1367368CAA37}" type="slidenum">
              <a:rPr lang="en-US" sz="1300" smtClean="0"/>
              <a:pPr/>
              <a:t>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013087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47B471-E66C-4B87-92C2-ADFCA4ACD50E}" type="slidenum">
              <a:rPr lang="en-US" sz="1300" smtClean="0"/>
              <a:pPr/>
              <a:t>38</a:t>
            </a:fld>
            <a:endParaRPr 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19138"/>
            <a:ext cx="575945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50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7F0818-471F-43CC-A247-15842DD71405}" type="slidenum">
              <a:rPr lang="en-US" sz="1300" smtClean="0"/>
              <a:pPr/>
              <a:t>39</a:t>
            </a:fld>
            <a:endParaRPr 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19138"/>
            <a:ext cx="575945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Give tour</a:t>
            </a:r>
          </a:p>
        </p:txBody>
      </p:sp>
    </p:spTree>
    <p:extLst>
      <p:ext uri="{BB962C8B-B14F-4D97-AF65-F5344CB8AC3E}">
        <p14:creationId xmlns:p14="http://schemas.microsoft.com/office/powerpoint/2010/main" val="96934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729667-6BB9-404D-899A-58EC23C4EC07}" type="slidenum">
              <a:rPr lang="en-US" sz="1300" smtClean="0"/>
              <a:pPr/>
              <a:t>6</a:t>
            </a:fld>
            <a:endParaRPr 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19138"/>
            <a:ext cx="5759450" cy="36004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Token ring</a:t>
            </a:r>
            <a:r>
              <a:rPr lang="en-US"/>
              <a:t> </a:t>
            </a:r>
            <a:r>
              <a:rPr lang="en-US">
                <a:hlinkClick r:id="rId3" tooltip="Local area network"/>
              </a:rPr>
              <a:t>local area network</a:t>
            </a:r>
            <a:r>
              <a:rPr lang="en-US"/>
              <a:t> (LAN) technology was conceived by </a:t>
            </a:r>
            <a:r>
              <a:rPr lang="en-US">
                <a:hlinkClick r:id="rId4" tooltip="Olof Söderblom"/>
              </a:rPr>
              <a:t>Olof Söderblom</a:t>
            </a:r>
            <a:r>
              <a:rPr lang="en-US"/>
              <a:t> in the late 1960s, then working for IBM. US Patents were awarded in 1981 and Token-Ring was developed and promoted by </a:t>
            </a:r>
            <a:r>
              <a:rPr lang="en-US">
                <a:hlinkClick r:id="rId5" tooltip="IBM"/>
              </a:rPr>
              <a:t>IBM</a:t>
            </a:r>
            <a:r>
              <a:rPr lang="en-US"/>
              <a:t> in the early </a:t>
            </a:r>
            <a:r>
              <a:rPr lang="en-US">
                <a:hlinkClick r:id="rId6" tooltip="1980s"/>
              </a:rPr>
              <a:t>1980s</a:t>
            </a:r>
            <a:r>
              <a:rPr lang="en-US"/>
              <a:t> and standardized as </a:t>
            </a:r>
            <a:r>
              <a:rPr lang="en-US" b="1"/>
              <a:t>IEEE 802.5</a:t>
            </a:r>
            <a:r>
              <a:rPr lang="en-US"/>
              <a:t> by the </a:t>
            </a:r>
            <a:r>
              <a:rPr lang="en-US">
                <a:hlinkClick r:id="rId7" tooltip="Institute of Electrical and Electronics Engineers"/>
              </a:rPr>
              <a:t>Institute of Electrical and Electronics Engineers</a:t>
            </a:r>
            <a:r>
              <a:rPr lang="en-US"/>
              <a:t>. Initially very successful, it went into steep decline after the introduction of </a:t>
            </a:r>
            <a:r>
              <a:rPr lang="en-US">
                <a:hlinkClick r:id="rId8" tooltip="10BASE-T"/>
              </a:rPr>
              <a:t>10BASE-T</a:t>
            </a:r>
            <a:r>
              <a:rPr lang="en-US"/>
              <a:t> for </a:t>
            </a:r>
            <a:r>
              <a:rPr lang="en-US">
                <a:hlinkClick r:id="rId9" tooltip="Ethernet"/>
              </a:rPr>
              <a:t>Ethernet</a:t>
            </a:r>
            <a:r>
              <a:rPr lang="en-US"/>
              <a:t> and the EIA/TIA 568 cabling standard in the early </a:t>
            </a:r>
            <a:r>
              <a:rPr lang="en-US">
                <a:hlinkClick r:id="rId10" tooltip="1990s"/>
              </a:rPr>
              <a:t>1990s</a:t>
            </a:r>
            <a:r>
              <a:rPr lang="en-US"/>
              <a:t>. A fierce marketing effort led by IBM sought to claim better performance and reliability over Ethernet for critical applications due to its </a:t>
            </a:r>
            <a:r>
              <a:rPr lang="en-US">
                <a:hlinkClick r:id="rId11" tooltip="Deterministic algorithm"/>
              </a:rPr>
              <a:t>deterministic</a:t>
            </a:r>
            <a:r>
              <a:rPr lang="en-US"/>
              <a:t> </a:t>
            </a:r>
            <a:r>
              <a:rPr lang="en-US">
                <a:hlinkClick r:id="rId12" tooltip="Channel access method"/>
              </a:rPr>
              <a:t>access method</a:t>
            </a:r>
            <a:r>
              <a:rPr lang="en-US"/>
              <a:t>, but was no more successful than similar battles in the same era over their </a:t>
            </a:r>
            <a:r>
              <a:rPr lang="en-US">
                <a:hlinkClick r:id="rId13" tooltip="Micro Channel architecture"/>
              </a:rPr>
              <a:t>Micro Channel architecture</a:t>
            </a:r>
            <a:r>
              <a:rPr lang="en-US"/>
              <a:t>. IBM no longer uses or promotes token ring. </a:t>
            </a:r>
            <a:r>
              <a:rPr lang="en-US">
                <a:hlinkClick r:id="rId14" tooltip="Madge Networks"/>
              </a:rPr>
              <a:t>Madge Networks</a:t>
            </a:r>
            <a:r>
              <a:rPr lang="en-US"/>
              <a:t>, a one time competitor to IBM, is now considered to be the market leader in token ring.</a:t>
            </a:r>
          </a:p>
        </p:txBody>
      </p:sp>
    </p:spTree>
    <p:extLst>
      <p:ext uri="{BB962C8B-B14F-4D97-AF65-F5344CB8AC3E}">
        <p14:creationId xmlns:p14="http://schemas.microsoft.com/office/powerpoint/2010/main" val="57203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3CC91D-FB48-4018-9058-5FCA0443586C}" type="slidenum">
              <a:rPr lang="en-US" sz="1300" smtClean="0"/>
              <a:pPr/>
              <a:t>7</a:t>
            </a:fld>
            <a:endParaRPr 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19138"/>
            <a:ext cx="575945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Ethernet</a:t>
            </a:r>
            <a:r>
              <a:rPr lang="en-US"/>
              <a:t> is a large, diverse family of </a:t>
            </a:r>
            <a:r>
              <a:rPr lang="en-US">
                <a:hlinkClick r:id="rId3" tooltip="Data frame"/>
              </a:rPr>
              <a:t>frame</a:t>
            </a:r>
            <a:r>
              <a:rPr lang="en-US"/>
              <a:t>-based </a:t>
            </a:r>
            <a:r>
              <a:rPr lang="en-US">
                <a:hlinkClick r:id="rId4" tooltip="Computer network"/>
              </a:rPr>
              <a:t>computer networking</a:t>
            </a:r>
            <a:r>
              <a:rPr lang="en-US"/>
              <a:t> technologies for </a:t>
            </a:r>
            <a:r>
              <a:rPr lang="en-US">
                <a:hlinkClick r:id="rId5" tooltip="Local area network"/>
              </a:rPr>
              <a:t>local area networks</a:t>
            </a:r>
            <a:r>
              <a:rPr lang="en-US"/>
              <a:t> (LANs). The name comes from the physical concept of the </a:t>
            </a:r>
            <a:r>
              <a:rPr lang="en-US">
                <a:hlinkClick r:id="rId6" tooltip="Luminiferous aether"/>
              </a:rPr>
              <a:t>ether</a:t>
            </a:r>
            <a:r>
              <a:rPr lang="en-US"/>
              <a:t>. It defines a number of wiring and signaling standards for the physical layer, through means of network access at the </a:t>
            </a:r>
            <a:r>
              <a:rPr lang="en-US">
                <a:hlinkClick r:id="rId7" tooltip="Media Access Control"/>
              </a:rPr>
              <a:t>Media Access Control</a:t>
            </a:r>
            <a:r>
              <a:rPr lang="en-US"/>
              <a:t> (MAC)/</a:t>
            </a:r>
            <a:r>
              <a:rPr lang="en-US">
                <a:hlinkClick r:id="rId8" tooltip="Data Link Layer"/>
              </a:rPr>
              <a:t>Data Link Layer</a:t>
            </a:r>
            <a:r>
              <a:rPr lang="en-US"/>
              <a:t>, and a common addressing format.</a:t>
            </a:r>
          </a:p>
          <a:p>
            <a:r>
              <a:rPr lang="en-US"/>
              <a:t>Ethernet has been standardized as </a:t>
            </a:r>
            <a:r>
              <a:rPr lang="en-US">
                <a:hlinkClick r:id="rId9" tooltip="IEEE"/>
              </a:rPr>
              <a:t>IEEE</a:t>
            </a:r>
            <a:r>
              <a:rPr lang="en-US"/>
              <a:t> </a:t>
            </a:r>
            <a:r>
              <a:rPr lang="en-US">
                <a:hlinkClick r:id="rId10" tooltip="IEEE 802.3"/>
              </a:rPr>
              <a:t>802.3</a:t>
            </a:r>
            <a:r>
              <a:rPr lang="en-US"/>
              <a:t>. Its </a:t>
            </a:r>
            <a:r>
              <a:rPr lang="en-US">
                <a:hlinkClick r:id="rId11" tooltip="Star network"/>
              </a:rPr>
              <a:t>star-topology</a:t>
            </a:r>
            <a:r>
              <a:rPr lang="en-US"/>
              <a:t>, </a:t>
            </a:r>
            <a:r>
              <a:rPr lang="en-US">
                <a:hlinkClick r:id="rId12" tooltip="Twisted pair"/>
              </a:rPr>
              <a:t>twisted pair</a:t>
            </a:r>
            <a:r>
              <a:rPr lang="en-US"/>
              <a:t> wiring form became the most widespread LAN technology in use from the 1990s to the </a:t>
            </a:r>
            <a:r>
              <a:rPr lang="en-US">
                <a:hlinkClick r:id="rId13" tooltip="As of 2006"/>
              </a:rPr>
              <a:t>present</a:t>
            </a:r>
            <a:r>
              <a:rPr lang="en-US"/>
              <a:t>, largely replacing competing LAN standards such as </a:t>
            </a:r>
            <a:r>
              <a:rPr lang="en-US">
                <a:hlinkClick r:id="rId14" tooltip="Coaxial cable"/>
              </a:rPr>
              <a:t>coaxial cable</a:t>
            </a:r>
            <a:r>
              <a:rPr lang="en-US"/>
              <a:t> Ethernet, </a:t>
            </a:r>
            <a:r>
              <a:rPr lang="en-US">
                <a:hlinkClick r:id="rId15" tooltip="Token ring"/>
              </a:rPr>
              <a:t>token ring</a:t>
            </a:r>
            <a:r>
              <a:rPr lang="en-US"/>
              <a:t>, </a:t>
            </a:r>
            <a:r>
              <a:rPr lang="en-US">
                <a:hlinkClick r:id="rId16" tooltip="Fiber distributed data interface"/>
              </a:rPr>
              <a:t>FDDI</a:t>
            </a:r>
            <a:r>
              <a:rPr lang="en-US"/>
              <a:t>, and </a:t>
            </a:r>
            <a:r>
              <a:rPr lang="en-US">
                <a:hlinkClick r:id="rId17" tooltip="ARCNET"/>
              </a:rPr>
              <a:t>ARCNET</a:t>
            </a:r>
            <a:r>
              <a:rPr lang="en-US"/>
              <a:t>. In recent years, </a:t>
            </a:r>
            <a:r>
              <a:rPr lang="en-US">
                <a:hlinkClick r:id="rId18" tooltip="Wi-Fi"/>
              </a:rPr>
              <a:t>Wi-Fi</a:t>
            </a:r>
            <a:r>
              <a:rPr lang="en-US"/>
              <a:t>, the wireless LAN standardized by IEEE </a:t>
            </a:r>
            <a:r>
              <a:rPr lang="en-US">
                <a:hlinkClick r:id="rId19" tooltip="IEEE 802.11"/>
              </a:rPr>
              <a:t>802.11</a:t>
            </a:r>
            <a:r>
              <a:rPr lang="en-US"/>
              <a:t>, has been used in addition to or instead of Ethernet in many installations.</a:t>
            </a:r>
          </a:p>
          <a:p>
            <a:r>
              <a:rPr lang="en-US"/>
              <a:t>The center of the star is a hub…usually a switch.  The switch is then part of a large star where it acts as a node and the hub is a router.</a:t>
            </a:r>
          </a:p>
        </p:txBody>
      </p:sp>
    </p:spTree>
    <p:extLst>
      <p:ext uri="{BB962C8B-B14F-4D97-AF65-F5344CB8AC3E}">
        <p14:creationId xmlns:p14="http://schemas.microsoft.com/office/powerpoint/2010/main" val="130681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A10599-E85A-4B53-97D1-0D7EEF5BC521}" type="slidenum">
              <a:rPr lang="en-US" sz="1300" smtClean="0"/>
              <a:pPr/>
              <a:t>8</a:t>
            </a:fld>
            <a:endParaRPr 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19138"/>
            <a:ext cx="575945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This was developed by AT&amp;T, and is essentially glorified telephone line cabling.</a:t>
            </a:r>
          </a:p>
        </p:txBody>
      </p:sp>
    </p:spTree>
    <p:extLst>
      <p:ext uri="{BB962C8B-B14F-4D97-AF65-F5344CB8AC3E}">
        <p14:creationId xmlns:p14="http://schemas.microsoft.com/office/powerpoint/2010/main" val="334371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C31CDC-AAFA-4C12-9A5E-945D137B5E77}" type="slidenum">
              <a:rPr lang="en-US" sz="1300" smtClean="0"/>
              <a:pPr/>
              <a:t>9</a:t>
            </a:fld>
            <a:endParaRPr 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19138"/>
            <a:ext cx="575945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</a:t>
            </a:r>
            <a:r>
              <a:rPr lang="en-US" i="1"/>
              <a:t>BASE</a:t>
            </a:r>
            <a:r>
              <a:rPr lang="en-US"/>
              <a:t> is short for </a:t>
            </a:r>
            <a:r>
              <a:rPr lang="en-US">
                <a:hlinkClick r:id="rId3" tooltip="Baseband"/>
              </a:rPr>
              <a:t>baseband</a:t>
            </a:r>
            <a:r>
              <a:rPr lang="en-US"/>
              <a:t>. This means only one Ethernet signal is present on the send and/or receive pair. In other words there is no </a:t>
            </a:r>
            <a:r>
              <a:rPr lang="en-US">
                <a:hlinkClick r:id="rId4" tooltip="Multiplexing"/>
              </a:rPr>
              <a:t>multiplexing</a:t>
            </a:r>
            <a:r>
              <a:rPr lang="en-US"/>
              <a:t> as with </a:t>
            </a:r>
            <a:r>
              <a:rPr lang="en-US">
                <a:hlinkClick r:id="rId5" tooltip="Broadband"/>
              </a:rPr>
              <a:t>broadband</a:t>
            </a:r>
            <a:r>
              <a:rPr lang="en-US"/>
              <a:t> transmissions. </a:t>
            </a:r>
          </a:p>
        </p:txBody>
      </p:sp>
    </p:spTree>
    <p:extLst>
      <p:ext uri="{BB962C8B-B14F-4D97-AF65-F5344CB8AC3E}">
        <p14:creationId xmlns:p14="http://schemas.microsoft.com/office/powerpoint/2010/main" val="3403682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1429D7-9F6B-4AC5-A235-56497B0FA32E}" type="slidenum">
              <a:rPr lang="en-US" sz="1300" smtClean="0"/>
              <a:pPr/>
              <a:t>22</a:t>
            </a:fld>
            <a:endParaRPr 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19138"/>
            <a:ext cx="575945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OSI model splits the Network access layer into data link and physical layers.  TCP-IP model uses the term Network Access layer.  </a:t>
            </a:r>
          </a:p>
        </p:txBody>
      </p:sp>
    </p:spTree>
    <p:extLst>
      <p:ext uri="{BB962C8B-B14F-4D97-AF65-F5344CB8AC3E}">
        <p14:creationId xmlns:p14="http://schemas.microsoft.com/office/powerpoint/2010/main" val="394915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4C7D23-7F94-40B7-A5CA-1C0123035060}" type="slidenum">
              <a:rPr lang="en-US" sz="1300" smtClean="0"/>
              <a:pPr/>
              <a:t>23</a:t>
            </a:fld>
            <a:endParaRPr 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19138"/>
            <a:ext cx="575945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TCP-IP is also called the DoD model.  It was begun by the DoD under the DARPA project, defense advanced research projects agency.  The DoD developed ArpaNET upon which the DoD model (TCP-IP) was designed to function.</a:t>
            </a:r>
          </a:p>
        </p:txBody>
      </p:sp>
    </p:spTree>
    <p:extLst>
      <p:ext uri="{BB962C8B-B14F-4D97-AF65-F5344CB8AC3E}">
        <p14:creationId xmlns:p14="http://schemas.microsoft.com/office/powerpoint/2010/main" val="409168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3B7117-5984-4100-AE98-C67BB14B28E4}" type="slidenum">
              <a:rPr lang="en-US" sz="1300" smtClean="0"/>
              <a:pPr/>
              <a:t>29</a:t>
            </a:fld>
            <a:endParaRPr 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19138"/>
            <a:ext cx="575945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Advanced Research Projects Agency Network (ARPANET</a:t>
            </a:r>
            <a:r>
              <a:rPr lang="en-US"/>
              <a:t> )</a:t>
            </a:r>
          </a:p>
          <a:p>
            <a:r>
              <a:rPr lang="en-US"/>
              <a:t>Abiline is really a Qwest network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1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19138"/>
            <a:ext cx="5759450" cy="360045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GeoWeb!</a:t>
            </a:r>
          </a:p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5ACDBC-520E-4772-A502-65B4C8B00A1C}" type="slidenum">
              <a:rPr lang="en-US" sz="1300" smtClean="0"/>
              <a:pPr/>
              <a:t>34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07699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="1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wiss 721 Roman" panose="020B05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wiss 721 Roman" panose="020B0504020202020204" pitchFamily="34" charset="0"/>
              </a:defRPr>
            </a:lvl1pPr>
            <a:lvl2pPr>
              <a:defRPr>
                <a:latin typeface="Swiss 721 Roman" panose="020B0504020202020204" pitchFamily="34" charset="0"/>
              </a:defRPr>
            </a:lvl2pPr>
            <a:lvl3pPr>
              <a:defRPr>
                <a:latin typeface="Swiss 721 Roman" panose="020B0504020202020204" pitchFamily="34" charset="0"/>
              </a:defRPr>
            </a:lvl3pPr>
            <a:lvl4pPr>
              <a:defRPr>
                <a:latin typeface="Swiss 721 Roman" panose="020B0504020202020204" pitchFamily="34" charset="0"/>
              </a:defRPr>
            </a:lvl4pPr>
            <a:lvl5pPr>
              <a:defRPr>
                <a:latin typeface="Swiss 721 Roman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5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>
            <a:lvl1pPr>
              <a:defRPr>
                <a:latin typeface="Swiss 721 Roman" panose="020B0504020202020204" pitchFamily="34" charset="0"/>
              </a:defRPr>
            </a:lvl1pPr>
            <a:lvl2pPr>
              <a:defRPr>
                <a:latin typeface="Swiss 721 Roman" panose="020B0504020202020204" pitchFamily="34" charset="0"/>
              </a:defRPr>
            </a:lvl2pPr>
            <a:lvl3pPr>
              <a:defRPr>
                <a:latin typeface="Swiss 721 Roman" panose="020B0504020202020204" pitchFamily="34" charset="0"/>
              </a:defRPr>
            </a:lvl3pPr>
            <a:lvl4pPr>
              <a:defRPr>
                <a:latin typeface="Swiss 721 Roman" panose="020B0504020202020204" pitchFamily="34" charset="0"/>
              </a:defRPr>
            </a:lvl4pPr>
            <a:lvl5pPr>
              <a:defRPr>
                <a:latin typeface="Swiss 721 Roman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500"/>
            <a:ext cx="77724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69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500"/>
            <a:ext cx="77724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1000"/>
            <a:ext cx="3810000" cy="165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29000"/>
            <a:ext cx="3810000" cy="165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95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44500"/>
            <a:ext cx="77724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51000"/>
            <a:ext cx="3810000" cy="165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1000"/>
            <a:ext cx="3810000" cy="165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429000"/>
            <a:ext cx="3810000" cy="165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429000"/>
            <a:ext cx="3810000" cy="165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02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  <a:lvl2pPr>
              <a:defRPr>
                <a:latin typeface="Swiss 721 Roman" panose="020B0504020202020204" pitchFamily="34" charset="0"/>
              </a:defRPr>
            </a:lvl2pPr>
            <a:lvl3pPr>
              <a:defRPr>
                <a:latin typeface="Swiss 721 Roman" panose="020B0504020202020204" pitchFamily="34" charset="0"/>
              </a:defRPr>
            </a:lvl3pPr>
            <a:lvl4pPr>
              <a:defRPr>
                <a:latin typeface="Swiss 721 Roman" panose="020B0504020202020204" pitchFamily="34" charset="0"/>
              </a:defRPr>
            </a:lvl4pPr>
            <a:lvl5pPr>
              <a:defRPr>
                <a:latin typeface="Swiss 721 Roman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7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000" b="1" cap="all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Swiss 721 Roman" panose="020B05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9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100">
                <a:latin typeface="Swiss 721 Roman" panose="020B0504020202020204" pitchFamily="34" charset="0"/>
              </a:defRPr>
            </a:lvl1pPr>
            <a:lvl2pPr>
              <a:defRPr sz="1800">
                <a:latin typeface="Swiss 721 Roman" panose="020B0504020202020204" pitchFamily="34" charset="0"/>
              </a:defRPr>
            </a:lvl2pPr>
            <a:lvl3pPr>
              <a:defRPr sz="1500">
                <a:latin typeface="Swiss 721 Roman" panose="020B0504020202020204" pitchFamily="34" charset="0"/>
              </a:defRPr>
            </a:lvl3pPr>
            <a:lvl4pPr>
              <a:defRPr sz="1350">
                <a:latin typeface="Swiss 721 Roman" panose="020B0504020202020204" pitchFamily="34" charset="0"/>
              </a:defRPr>
            </a:lvl4pPr>
            <a:lvl5pPr>
              <a:defRPr sz="1350">
                <a:latin typeface="Swiss 721 Roman" panose="020B05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100">
                <a:latin typeface="Swiss 721 Roman" panose="020B0504020202020204" pitchFamily="34" charset="0"/>
              </a:defRPr>
            </a:lvl1pPr>
            <a:lvl2pPr>
              <a:defRPr sz="1800">
                <a:latin typeface="Swiss 721 Roman" panose="020B0504020202020204" pitchFamily="34" charset="0"/>
              </a:defRPr>
            </a:lvl2pPr>
            <a:lvl3pPr>
              <a:defRPr sz="1500">
                <a:latin typeface="Swiss 721 Roman" panose="020B0504020202020204" pitchFamily="34" charset="0"/>
              </a:defRPr>
            </a:lvl3pPr>
            <a:lvl4pPr>
              <a:defRPr sz="1350">
                <a:latin typeface="Swiss 721 Roman" panose="020B0504020202020204" pitchFamily="34" charset="0"/>
              </a:defRPr>
            </a:lvl4pPr>
            <a:lvl5pPr>
              <a:defRPr sz="1350">
                <a:latin typeface="Swiss 721 Roman" panose="020B05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800" b="1">
                <a:latin typeface="Swiss 721 Roman" panose="020B05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>
                <a:latin typeface="Swiss 721 Roman" panose="020B0504020202020204" pitchFamily="34" charset="0"/>
              </a:defRPr>
            </a:lvl1pPr>
            <a:lvl2pPr>
              <a:defRPr sz="1500">
                <a:latin typeface="Swiss 721 Roman" panose="020B0504020202020204" pitchFamily="34" charset="0"/>
              </a:defRPr>
            </a:lvl2pPr>
            <a:lvl3pPr>
              <a:defRPr sz="1350">
                <a:latin typeface="Swiss 721 Roman" panose="020B0504020202020204" pitchFamily="34" charset="0"/>
              </a:defRPr>
            </a:lvl3pPr>
            <a:lvl4pPr>
              <a:defRPr sz="1200">
                <a:latin typeface="Swiss 721 Roman" panose="020B0504020202020204" pitchFamily="34" charset="0"/>
              </a:defRPr>
            </a:lvl4pPr>
            <a:lvl5pPr>
              <a:defRPr sz="1200">
                <a:latin typeface="Swiss 721 Roman" panose="020B05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800" b="1">
                <a:latin typeface="Swiss 721 Roman" panose="020B05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>
                <a:latin typeface="Swiss 721 Roman" panose="020B0504020202020204" pitchFamily="34" charset="0"/>
              </a:defRPr>
            </a:lvl1pPr>
            <a:lvl2pPr>
              <a:defRPr sz="1500">
                <a:latin typeface="Swiss 721 Roman" panose="020B0504020202020204" pitchFamily="34" charset="0"/>
              </a:defRPr>
            </a:lvl2pPr>
            <a:lvl3pPr>
              <a:defRPr sz="1350">
                <a:latin typeface="Swiss 721 Roman" panose="020B0504020202020204" pitchFamily="34" charset="0"/>
              </a:defRPr>
            </a:lvl3pPr>
            <a:lvl4pPr>
              <a:defRPr sz="1200">
                <a:latin typeface="Swiss 721 Roman" panose="020B0504020202020204" pitchFamily="34" charset="0"/>
              </a:defRPr>
            </a:lvl4pPr>
            <a:lvl5pPr>
              <a:defRPr sz="1200">
                <a:latin typeface="Swiss 721 Roman" panose="020B05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1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3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500" b="1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400">
                <a:latin typeface="Swiss 721 Roman" panose="020B0504020202020204" pitchFamily="34" charset="0"/>
              </a:defRPr>
            </a:lvl1pPr>
            <a:lvl2pPr>
              <a:defRPr sz="2100">
                <a:latin typeface="Swiss 721 Roman" panose="020B0504020202020204" pitchFamily="34" charset="0"/>
              </a:defRPr>
            </a:lvl2pPr>
            <a:lvl3pPr>
              <a:defRPr sz="1800">
                <a:latin typeface="Swiss 721 Roman" panose="020B0504020202020204" pitchFamily="34" charset="0"/>
              </a:defRPr>
            </a:lvl3pPr>
            <a:lvl4pPr>
              <a:defRPr sz="1500">
                <a:latin typeface="Swiss 721 Roman" panose="020B0504020202020204" pitchFamily="34" charset="0"/>
              </a:defRPr>
            </a:lvl4pPr>
            <a:lvl5pPr>
              <a:defRPr sz="1500">
                <a:latin typeface="Swiss 721 Roman" panose="020B05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050">
                <a:latin typeface="Swiss 721 Roman" panose="020B05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1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>
                <a:latin typeface="Swiss 721 Roman" panose="020B05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2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PowerPointBKGD-light.psd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0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F47920"/>
          </a:solidFill>
          <a:latin typeface="Swiss 721 Roman" panose="020B0504020202020204" pitchFamily="34" charset="0"/>
          <a:ea typeface="ＭＳ Ｐゴシック" pitchFamily="-110" charset="-128"/>
          <a:cs typeface="Swiss 721 Roman" panose="020B050402020202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bg1">
              <a:lumMod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Swiss 721 Roman" panose="020B0504020202020204" pitchFamily="34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1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://www.speedtest.ne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hyperlink" Target="https://www.fastmetrics.com/internet-connection-speed-by-country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bes.com/sites/forbestechcouncil/2020/01/06/what-is-web-3-0/?sh=68a3700e58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TokenRingLogicalNetwork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/>
              <a:t>Understanding Networks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7500"/>
            <a:ext cx="6400800" cy="1460500"/>
          </a:xfrm>
        </p:spPr>
        <p:txBody>
          <a:bodyPr/>
          <a:lstStyle/>
          <a:p>
            <a:r>
              <a:rPr lang="en-US" dirty="0"/>
              <a:t>IT4GIS</a:t>
            </a:r>
          </a:p>
          <a:p>
            <a:r>
              <a:rPr lang="en-US" dirty="0"/>
              <a:t>Keith T. Weber, GISP</a:t>
            </a:r>
          </a:p>
          <a:p>
            <a:r>
              <a:rPr lang="en-US" dirty="0"/>
              <a:t>GIS Director</a:t>
            </a:r>
          </a:p>
          <a:p>
            <a:r>
              <a:rPr lang="en-US" dirty="0"/>
              <a:t>ISU-GIS Training and Research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5824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Ethernet and GIS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81" y="886537"/>
            <a:ext cx="4343400" cy="3429000"/>
          </a:xfrm>
        </p:spPr>
        <p:txBody>
          <a:bodyPr/>
          <a:lstStyle/>
          <a:p>
            <a:r>
              <a:rPr lang="en-US" sz="2800" dirty="0"/>
              <a:t>Data rates are 10, 100, 1000, and 10000</a:t>
            </a:r>
          </a:p>
          <a:p>
            <a:pPr lvl="1"/>
            <a:r>
              <a:rPr lang="en-US" sz="2400" dirty="0"/>
              <a:t>10 = 10 Mb/s: Cat 3 cabling</a:t>
            </a:r>
          </a:p>
          <a:p>
            <a:pPr lvl="1"/>
            <a:r>
              <a:rPr lang="en-US" sz="2400" dirty="0"/>
              <a:t>100 = 100 Mb/s, called Fast Ethernet: Uses Cat 5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1000 = 1 Gb/s: Uses Cat 5E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10000 = 10 Gb/s: Uses Cat 6 and Cat 6a </a:t>
            </a:r>
          </a:p>
        </p:txBody>
      </p:sp>
      <p:pic>
        <p:nvPicPr>
          <p:cNvPr id="11268" name="Picture 5" descr="Image:Cat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36750"/>
            <a:ext cx="3810000" cy="28575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Gigabit Ethernet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09817" y="1236504"/>
            <a:ext cx="6924365" cy="3771636"/>
          </a:xfrm>
        </p:spPr>
        <p:txBody>
          <a:bodyPr/>
          <a:lstStyle/>
          <a:p>
            <a:r>
              <a:rPr lang="en-US" dirty="0"/>
              <a:t>Data rates of 1, 10, 40, or 100 </a:t>
            </a:r>
            <a:r>
              <a:rPr lang="en-US" dirty="0" err="1"/>
              <a:t>Gbps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en-US" b="1" dirty="0" err="1">
                <a:solidFill>
                  <a:srgbClr val="FF0000"/>
                </a:solidFill>
              </a:rPr>
              <a:t>Gbps</a:t>
            </a:r>
            <a:r>
              <a:rPr lang="en-US" b="1" dirty="0">
                <a:solidFill>
                  <a:srgbClr val="FF0000"/>
                </a:solidFill>
              </a:rPr>
              <a:t> is supported by Cat5E cabling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 good GIS workstation option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Gigabit to the desktop</a:t>
            </a:r>
          </a:p>
          <a:p>
            <a:r>
              <a:rPr lang="en-US" dirty="0"/>
              <a:t>10 </a:t>
            </a:r>
            <a:r>
              <a:rPr lang="en-US" dirty="0" err="1"/>
              <a:t>Gbps</a:t>
            </a:r>
            <a:r>
              <a:rPr lang="en-US" dirty="0"/>
              <a:t> supported by Cat 6a cabling</a:t>
            </a:r>
          </a:p>
          <a:p>
            <a:r>
              <a:rPr lang="en-US" dirty="0"/>
              <a:t>Cat7 runs at 10 </a:t>
            </a:r>
            <a:r>
              <a:rPr lang="en-US" dirty="0" err="1"/>
              <a:t>Gbps</a:t>
            </a:r>
            <a:r>
              <a:rPr lang="en-US" dirty="0"/>
              <a:t> (shielded only (STP))</a:t>
            </a:r>
          </a:p>
          <a:p>
            <a:r>
              <a:rPr lang="en-US" dirty="0"/>
              <a:t>Cat8 is capable of 40 </a:t>
            </a:r>
            <a:r>
              <a:rPr lang="en-US" dirty="0" err="1"/>
              <a:t>Gbps</a:t>
            </a:r>
            <a:r>
              <a:rPr lang="en-US" dirty="0"/>
              <a:t> (STP)</a:t>
            </a:r>
          </a:p>
          <a:p>
            <a:r>
              <a:rPr lang="en-US" dirty="0"/>
              <a:t>100 </a:t>
            </a:r>
            <a:r>
              <a:rPr lang="en-US" dirty="0" err="1"/>
              <a:t>Gbps</a:t>
            </a:r>
            <a:r>
              <a:rPr lang="en-US" dirty="0"/>
              <a:t> requires fiber optic cabling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8358-7ED1-4566-93A3-C4A9B90A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Comparing Ethernet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5E8102-D14B-46C6-9955-42FD1E1F6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" y="1422676"/>
            <a:ext cx="8229600" cy="1884218"/>
          </a:xfrm>
        </p:spPr>
      </p:pic>
    </p:spTree>
    <p:extLst>
      <p:ext uri="{BB962C8B-B14F-4D97-AF65-F5344CB8AC3E}">
        <p14:creationId xmlns:p14="http://schemas.microsoft.com/office/powerpoint/2010/main" val="105202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Quantifying Data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08" y="1050037"/>
            <a:ext cx="8883396" cy="3771636"/>
          </a:xfrm>
        </p:spPr>
        <p:txBody>
          <a:bodyPr/>
          <a:lstStyle/>
          <a:p>
            <a:r>
              <a:rPr lang="en-US" dirty="0"/>
              <a:t>Think of Data Rate (</a:t>
            </a:r>
            <a:r>
              <a:rPr lang="en-US" dirty="0" err="1"/>
              <a:t>Gbps</a:t>
            </a:r>
            <a:r>
              <a:rPr lang="en-US" dirty="0"/>
              <a:t> or Mbps) as describing the highway speed limit</a:t>
            </a:r>
          </a:p>
          <a:p>
            <a:r>
              <a:rPr lang="en-US" dirty="0"/>
              <a:t>To measure the actual speed messages are travelling is best described by </a:t>
            </a:r>
            <a:r>
              <a:rPr lang="en-US" b="1" dirty="0"/>
              <a:t>PING </a:t>
            </a:r>
            <a:r>
              <a:rPr lang="en-US" dirty="0"/>
              <a:t>(measured in milliseconds (</a:t>
            </a:r>
            <a:r>
              <a:rPr lang="en-US" i="1" dirty="0" err="1"/>
              <a:t>ms</a:t>
            </a:r>
            <a:r>
              <a:rPr lang="en-US" dirty="0"/>
              <a:t>))</a:t>
            </a:r>
          </a:p>
          <a:p>
            <a:r>
              <a:rPr lang="en-US" dirty="0"/>
              <a:t>Think of Ping as describing </a:t>
            </a:r>
            <a:r>
              <a:rPr lang="en-US" i="1" dirty="0"/>
              <a:t>your</a:t>
            </a:r>
            <a:r>
              <a:rPr lang="en-US" dirty="0"/>
              <a:t> car’s speed on the highway</a:t>
            </a:r>
          </a:p>
          <a:p>
            <a:r>
              <a:rPr lang="en-US" dirty="0"/>
              <a:t>Download and Upload (data rate) may be very different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it out at home using </a:t>
            </a:r>
            <a:r>
              <a:rPr lang="en-US" dirty="0">
                <a:hlinkClick r:id="rId2"/>
              </a:rPr>
              <a:t>http://www.speedtest.net/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Speedtest.net by Ookla - The Global Broadband Speed Test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25791" r="31711" b="62030"/>
          <a:stretch/>
        </p:blipFill>
        <p:spPr>
          <a:xfrm>
            <a:off x="2480799" y="3635604"/>
            <a:ext cx="3825922" cy="69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9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Understanding Data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181365"/>
            <a:ext cx="8229600" cy="3771636"/>
          </a:xfrm>
        </p:spPr>
        <p:txBody>
          <a:bodyPr/>
          <a:lstStyle/>
          <a:p>
            <a:r>
              <a:rPr lang="en-US" dirty="0"/>
              <a:t>Your data (packet) will travel only as fast as the slowest </a:t>
            </a:r>
            <a:r>
              <a:rPr lang="en-US" b="1" dirty="0"/>
              <a:t>component</a:t>
            </a:r>
            <a:r>
              <a:rPr lang="en-US" dirty="0"/>
              <a:t> between the source and destination!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56" y="1961118"/>
            <a:ext cx="5648989" cy="3429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4520" y="1997964"/>
            <a:ext cx="269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Bugatti’s top speed is 267.7 mph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7096" y="4274139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      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Wooden carriage wheels top speed 15 mph</a:t>
            </a:r>
          </a:p>
        </p:txBody>
      </p:sp>
    </p:spTree>
    <p:extLst>
      <p:ext uri="{BB962C8B-B14F-4D97-AF65-F5344CB8AC3E}">
        <p14:creationId xmlns:p14="http://schemas.microsoft.com/office/powerpoint/2010/main" val="229862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Do Some Math!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giga</a:t>
            </a:r>
            <a:r>
              <a:rPr lang="en-US" b="1" dirty="0"/>
              <a:t>bit</a:t>
            </a:r>
            <a:r>
              <a:rPr lang="en-US" dirty="0"/>
              <a:t> / second = 125 mega</a:t>
            </a:r>
            <a:r>
              <a:rPr lang="en-US" b="1" dirty="0"/>
              <a:t>bytes</a:t>
            </a:r>
            <a:r>
              <a:rPr lang="en-US" dirty="0"/>
              <a:t> / second</a:t>
            </a:r>
          </a:p>
          <a:p>
            <a:pPr lvl="1"/>
            <a:r>
              <a:rPr lang="en-US" dirty="0"/>
              <a:t>100 GB file = 100,000 MB</a:t>
            </a:r>
          </a:p>
          <a:p>
            <a:pPr lvl="1"/>
            <a:r>
              <a:rPr lang="en-US" dirty="0"/>
              <a:t>800 seconds (100,000 / 125)~ 13 minutes</a:t>
            </a:r>
          </a:p>
          <a:p>
            <a:r>
              <a:rPr lang="en-US" dirty="0"/>
              <a:t>This is under </a:t>
            </a:r>
            <a:r>
              <a:rPr lang="en-US" b="1" dirty="0"/>
              <a:t>ideal</a:t>
            </a:r>
            <a:r>
              <a:rPr lang="en-US" dirty="0"/>
              <a:t> conditions</a:t>
            </a:r>
          </a:p>
          <a:p>
            <a:pPr lvl="1"/>
            <a:r>
              <a:rPr lang="en-US" dirty="0"/>
              <a:t>No other traffic on your network</a:t>
            </a:r>
          </a:p>
          <a:p>
            <a:pPr lvl="1"/>
            <a:r>
              <a:rPr lang="en-US" dirty="0"/>
              <a:t>You are </a:t>
            </a:r>
            <a:r>
              <a:rPr lang="en-US" b="1" dirty="0"/>
              <a:t>allowed</a:t>
            </a:r>
            <a:r>
              <a:rPr lang="en-US" dirty="0"/>
              <a:t> to saturate the network</a:t>
            </a:r>
          </a:p>
          <a:p>
            <a:pPr lvl="1"/>
            <a:r>
              <a:rPr lang="en-US" dirty="0"/>
              <a:t>One file with a single open and close operation</a:t>
            </a:r>
          </a:p>
          <a:p>
            <a:pPr lvl="1"/>
            <a:r>
              <a:rPr lang="en-US" dirty="0"/>
              <a:t>100, 1 GB files will transfer much slower due to I/O traffic (open and close for each file)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8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Orders of Magnitude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548" y="1671829"/>
            <a:ext cx="6414516" cy="2273807"/>
          </a:xfrm>
        </p:spPr>
        <p:txBody>
          <a:bodyPr vert="vert270"/>
          <a:lstStyle/>
          <a:p>
            <a:pPr marL="0" indent="0">
              <a:buNone/>
            </a:pPr>
            <a:r>
              <a:rPr lang="en-US" dirty="0"/>
              <a:t>Factor of 1000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7" y="1181365"/>
            <a:ext cx="5091303" cy="36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94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Ethernet and GIS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Ranges are 2, 5, T</a:t>
            </a:r>
          </a:p>
          <a:p>
            <a:pPr lvl="1"/>
            <a:r>
              <a:rPr lang="en-US" dirty="0"/>
              <a:t>2 = ~ 200 m</a:t>
            </a:r>
          </a:p>
          <a:p>
            <a:pPr lvl="1"/>
            <a:r>
              <a:rPr lang="en-US" dirty="0"/>
              <a:t>5 = ~ 500 m</a:t>
            </a:r>
          </a:p>
          <a:p>
            <a:pPr lvl="1"/>
            <a:r>
              <a:rPr lang="en-US" dirty="0"/>
              <a:t>T = well… (for Cat 6/6a, T is about 100 m)</a:t>
            </a:r>
          </a:p>
          <a:p>
            <a:pPr lvl="2"/>
            <a:r>
              <a:rPr lang="en-US" dirty="0"/>
              <a:t>It stands for twisted pair.  Cable testing tools will determine how long a run can be and still pass “characteristics” test (based on standards)</a:t>
            </a:r>
          </a:p>
          <a:p>
            <a:pPr lvl="2"/>
            <a:r>
              <a:rPr lang="en-US" dirty="0"/>
              <a:t>Runs as long as 150 m can be used (Cat 5e).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What’s Next…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51000"/>
            <a:ext cx="4953000" cy="3429000"/>
          </a:xfrm>
        </p:spPr>
        <p:txBody>
          <a:bodyPr/>
          <a:lstStyle/>
          <a:p>
            <a:r>
              <a:rPr lang="en-US" sz="2800"/>
              <a:t>Wi-Fi (wireless-fidelity)</a:t>
            </a:r>
          </a:p>
          <a:p>
            <a:r>
              <a:rPr lang="en-US" sz="2800"/>
              <a:t>Developed by Cisco, 3Com, Lucent, Nokia, and others</a:t>
            </a:r>
          </a:p>
          <a:p>
            <a:r>
              <a:rPr lang="en-US" sz="2800"/>
              <a:t>Specs are described under the IEEE 802.11 group.</a:t>
            </a:r>
          </a:p>
        </p:txBody>
      </p:sp>
      <p:pic>
        <p:nvPicPr>
          <p:cNvPr id="14340" name="Picture 5" descr="Image:Wi-Fi log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6436" y="1455761"/>
            <a:ext cx="1508316" cy="83251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9802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A Look at 802.11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832103" y="4118862"/>
            <a:ext cx="6966881" cy="882906"/>
          </a:xfrm>
        </p:spPr>
        <p:txBody>
          <a:bodyPr/>
          <a:lstStyle/>
          <a:p>
            <a:r>
              <a:rPr lang="en-US" i="1" dirty="0"/>
              <a:t>Achievable throughput</a:t>
            </a:r>
          </a:p>
          <a:p>
            <a:r>
              <a:rPr lang="en-US" dirty="0"/>
              <a:t>How do these compare </a:t>
            </a:r>
            <a:r>
              <a:rPr lang="en-US" u="sng" dirty="0"/>
              <a:t>for</a:t>
            </a:r>
            <a:r>
              <a:rPr lang="en-US" dirty="0"/>
              <a:t> GIS???</a:t>
            </a:r>
          </a:p>
          <a:p>
            <a:pPr lvl="1"/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904276"/>
            <a:ext cx="5033772" cy="3051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508" y="3964965"/>
            <a:ext cx="54223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https://www.signalboosters.com/blog/ieee-802.11-standards-explained-802.11abgnacax/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3553" y="1209087"/>
            <a:ext cx="4481015" cy="2520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33" y="228865"/>
            <a:ext cx="8229600" cy="952500"/>
          </a:xfrm>
        </p:spPr>
        <p:txBody>
          <a:bodyPr/>
          <a:lstStyle/>
          <a:p>
            <a:r>
              <a:rPr lang="en-US" sz="4000" dirty="0"/>
              <a:t>Once Data is Created (saved)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5857164" cy="3771636"/>
          </a:xfrm>
        </p:spPr>
        <p:txBody>
          <a:bodyPr/>
          <a:lstStyle/>
          <a:p>
            <a:r>
              <a:rPr lang="en-US" dirty="0"/>
              <a:t>Someone will want a copy (sharing)</a:t>
            </a:r>
          </a:p>
          <a:p>
            <a:pPr lvl="1"/>
            <a:r>
              <a:rPr lang="en-US" dirty="0"/>
              <a:t>BTW, this entire refrigerator-sized memory bank stored 4KB of data</a:t>
            </a:r>
          </a:p>
          <a:p>
            <a:pPr lvl="1"/>
            <a:r>
              <a:rPr lang="en-US" dirty="0"/>
              <a:t>That’s 0.000004 GB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50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72788" y="228865"/>
            <a:ext cx="9216788" cy="9525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Advantages/Limitations of Wi-Fi for GIS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54490" y="1056348"/>
            <a:ext cx="4040188" cy="533135"/>
          </a:xfrm>
        </p:spPr>
        <p:txBody>
          <a:bodyPr/>
          <a:lstStyle/>
          <a:p>
            <a:pPr algn="ctr"/>
            <a:r>
              <a:rPr lang="en-US" sz="2400" dirty="0"/>
              <a:t>Brain-storm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16257" y="1714500"/>
            <a:ext cx="4040188" cy="329274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Advantages</a:t>
            </a:r>
          </a:p>
          <a:p>
            <a:pPr lvl="1"/>
            <a:r>
              <a:rPr lang="en-US" sz="1800" dirty="0"/>
              <a:t>No cabling</a:t>
            </a:r>
          </a:p>
          <a:p>
            <a:pPr lvl="1"/>
            <a:r>
              <a:rPr lang="en-US" sz="1800" dirty="0"/>
              <a:t>Fairly inexpensive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quarter" idx="4"/>
          </p:nvPr>
        </p:nvSpPr>
        <p:spPr>
          <a:xfrm>
            <a:off x="4212848" y="1714500"/>
            <a:ext cx="4041775" cy="329274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Disadvantages</a:t>
            </a:r>
          </a:p>
          <a:p>
            <a:pPr lvl="1"/>
            <a:r>
              <a:rPr lang="en-US" sz="1800" dirty="0"/>
              <a:t>Security</a:t>
            </a:r>
          </a:p>
          <a:p>
            <a:pPr lvl="1"/>
            <a:r>
              <a:rPr lang="en-US" sz="1800" dirty="0"/>
              <a:t>Traffic can congest at the 2.4 </a:t>
            </a:r>
            <a:r>
              <a:rPr lang="en-US" sz="1800" dirty="0" err="1"/>
              <a:t>Ghz</a:t>
            </a:r>
            <a:r>
              <a:rPr lang="en-US" sz="1800" dirty="0"/>
              <a:t> frequency</a:t>
            </a:r>
          </a:p>
          <a:p>
            <a:pPr lvl="1"/>
            <a:r>
              <a:rPr lang="en-US" sz="1800" dirty="0"/>
              <a:t>Size of transmission (shared bandwidth)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Cellular?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2044" y="1096668"/>
            <a:ext cx="8229600" cy="3771636"/>
          </a:xfrm>
        </p:spPr>
        <p:txBody>
          <a:bodyPr/>
          <a:lstStyle/>
          <a:p>
            <a:r>
              <a:rPr lang="en-US" dirty="0" err="1"/>
              <a:t>Wi-fi</a:t>
            </a:r>
            <a:r>
              <a:rPr lang="en-US" dirty="0"/>
              <a:t> is NOT the same as Cellular</a:t>
            </a:r>
          </a:p>
          <a:p>
            <a:pPr lvl="1"/>
            <a:r>
              <a:rPr lang="en-US" dirty="0"/>
              <a:t>4G LTE</a:t>
            </a:r>
          </a:p>
          <a:p>
            <a:pPr lvl="1"/>
            <a:r>
              <a:rPr lang="en-US" dirty="0"/>
              <a:t>5G</a:t>
            </a:r>
          </a:p>
          <a:p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" y="2716090"/>
            <a:ext cx="6039612" cy="2290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2708" y="4868304"/>
            <a:ext cx="5728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https://www.cnn.com/interactive/2020/03/business/what-is-5g/index.html</a:t>
            </a:r>
          </a:p>
        </p:txBody>
      </p:sp>
    </p:spTree>
    <p:extLst>
      <p:ext uri="{BB962C8B-B14F-4D97-AF65-F5344CB8AC3E}">
        <p14:creationId xmlns:p14="http://schemas.microsoft.com/office/powerpoint/2010/main" val="832925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Getting Data from Here to There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11708" y="1028701"/>
            <a:ext cx="8229600" cy="37716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Recap…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know something about the history of networks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know about current Ethernet, Fast Ethernet, and Gigabit Ethernet technologies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know about Wi-Fi capabilities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These are the </a:t>
            </a:r>
            <a:r>
              <a:rPr lang="en-US" sz="2800" i="1" dirty="0"/>
              <a:t>Data Link</a:t>
            </a:r>
            <a:r>
              <a:rPr lang="en-US" sz="2800" dirty="0"/>
              <a:t> and </a:t>
            </a:r>
            <a:r>
              <a:rPr lang="en-US" sz="2800" i="1" dirty="0"/>
              <a:t>Physical </a:t>
            </a:r>
            <a:r>
              <a:rPr lang="en-US" sz="2800" dirty="0"/>
              <a:t>Layers, referred to as the </a:t>
            </a:r>
            <a:r>
              <a:rPr lang="en-US" sz="2800" i="1" dirty="0"/>
              <a:t>Network Access</a:t>
            </a:r>
            <a:r>
              <a:rPr lang="en-US" sz="2800" dirty="0"/>
              <a:t> Layer.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But, how does the GIS data get from </a:t>
            </a:r>
            <a:r>
              <a:rPr lang="en-US" sz="2800" i="1" dirty="0"/>
              <a:t>here to there</a:t>
            </a:r>
            <a:r>
              <a:rPr lang="en-US" sz="2800" dirty="0"/>
              <a:t> on the network?…regardless of the </a:t>
            </a:r>
            <a:r>
              <a:rPr lang="en-US" sz="2800" u="sng" dirty="0"/>
              <a:t>type</a:t>
            </a:r>
            <a:r>
              <a:rPr lang="en-US" sz="2800" dirty="0"/>
              <a:t> of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Good Question!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4" y="1651000"/>
            <a:ext cx="4754703" cy="3429000"/>
          </a:xfrm>
        </p:spPr>
        <p:txBody>
          <a:bodyPr/>
          <a:lstStyle/>
          <a:p>
            <a:r>
              <a:rPr lang="en-US" sz="2800" dirty="0"/>
              <a:t>Packets and Protocols</a:t>
            </a:r>
          </a:p>
          <a:p>
            <a:pPr lvl="1"/>
            <a:r>
              <a:rPr lang="en-US" sz="2400" dirty="0"/>
              <a:t>TCP-IP is most common protocol</a:t>
            </a:r>
          </a:p>
          <a:p>
            <a:pPr lvl="1"/>
            <a:r>
              <a:rPr lang="en-US" sz="2400" b="1" dirty="0"/>
              <a:t>T</a:t>
            </a:r>
            <a:r>
              <a:rPr lang="en-US" sz="2400" dirty="0"/>
              <a:t>ransmission </a:t>
            </a:r>
            <a:r>
              <a:rPr lang="en-US" sz="2400" b="1" dirty="0"/>
              <a:t>C</a:t>
            </a:r>
            <a:r>
              <a:rPr lang="en-US" sz="2400" dirty="0"/>
              <a:t>ontrol </a:t>
            </a:r>
            <a:r>
              <a:rPr lang="en-US" sz="2400" b="1" dirty="0"/>
              <a:t>P</a:t>
            </a:r>
            <a:r>
              <a:rPr lang="en-US" sz="2400" dirty="0"/>
              <a:t>rotocol-   </a:t>
            </a:r>
            <a:r>
              <a:rPr lang="en-US" sz="2400" b="1" dirty="0"/>
              <a:t>I</a:t>
            </a:r>
            <a:r>
              <a:rPr lang="en-US" sz="2400" dirty="0"/>
              <a:t>nternet </a:t>
            </a:r>
            <a:r>
              <a:rPr lang="en-US" sz="2400" b="1" dirty="0"/>
              <a:t>P</a:t>
            </a:r>
            <a:r>
              <a:rPr lang="en-US" sz="2400" dirty="0"/>
              <a:t>rotocol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876800" y="44450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1. Network Access</a:t>
            </a:r>
          </a:p>
        </p:txBody>
      </p:sp>
      <p:grpSp>
        <p:nvGrpSpPr>
          <p:cNvPr id="18437" name="Group 9"/>
          <p:cNvGrpSpPr>
            <a:grpSpLocks/>
          </p:cNvGrpSpPr>
          <p:nvPr/>
        </p:nvGrpSpPr>
        <p:grpSpPr bwMode="auto">
          <a:xfrm>
            <a:off x="4572000" y="1388855"/>
            <a:ext cx="4250436" cy="3512820"/>
            <a:chOff x="4038600" y="1981200"/>
            <a:chExt cx="4724400" cy="3962400"/>
          </a:xfrm>
        </p:grpSpPr>
        <p:sp>
          <p:nvSpPr>
            <p:cNvPr id="18438" name="AutoShape 7"/>
            <p:cNvSpPr>
              <a:spLocks noChangeArrowheads="1"/>
            </p:cNvSpPr>
            <p:nvPr/>
          </p:nvSpPr>
          <p:spPr bwMode="auto">
            <a:xfrm>
              <a:off x="4038600" y="1981200"/>
              <a:ext cx="4724400" cy="3962400"/>
            </a:xfrm>
            <a:prstGeom prst="flowChartExtract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99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Text Box 12"/>
            <p:cNvSpPr txBox="1">
              <a:spLocks noChangeArrowheads="1"/>
            </p:cNvSpPr>
            <p:nvPr/>
          </p:nvSpPr>
          <p:spPr bwMode="auto">
            <a:xfrm>
              <a:off x="4953000" y="4572000"/>
              <a:ext cx="3124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63500">
                      <a:schemeClr val="bg1">
                        <a:lumMod val="95000"/>
                        <a:alpha val="40000"/>
                      </a:schemeClr>
                    </a:glow>
                  </a:effectLst>
                </a:rPr>
                <a:t>2. </a:t>
              </a:r>
              <a:r>
                <a:rPr lang="en-US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63500">
                      <a:schemeClr val="bg1">
                        <a:lumMod val="95000"/>
                        <a:alpha val="40000"/>
                      </a:schemeClr>
                    </a:glow>
                  </a:effectLst>
                </a:rPr>
                <a:t>InterNetworking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8440" name="Text Box 13"/>
            <p:cNvSpPr txBox="1">
              <a:spLocks noChangeArrowheads="1"/>
            </p:cNvSpPr>
            <p:nvPr/>
          </p:nvSpPr>
          <p:spPr bwMode="auto">
            <a:xfrm>
              <a:off x="4800601" y="3619500"/>
              <a:ext cx="312420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63500">
                      <a:schemeClr val="bg1">
                        <a:lumMod val="95000"/>
                        <a:alpha val="40000"/>
                      </a:schemeClr>
                    </a:glow>
                  </a:effectLst>
                </a:rPr>
                <a:t>3. Transport</a:t>
              </a:r>
            </a:p>
          </p:txBody>
        </p:sp>
        <p:sp>
          <p:nvSpPr>
            <p:cNvPr id="18441" name="Text Box 14"/>
            <p:cNvSpPr txBox="1">
              <a:spLocks noChangeArrowheads="1"/>
            </p:cNvSpPr>
            <p:nvPr/>
          </p:nvSpPr>
          <p:spPr bwMode="auto">
            <a:xfrm>
              <a:off x="4876800" y="2667000"/>
              <a:ext cx="3124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63500">
                      <a:schemeClr val="bg1">
                        <a:lumMod val="95000"/>
                        <a:alpha val="40000"/>
                      </a:schemeClr>
                    </a:glow>
                  </a:effectLst>
                </a:rPr>
                <a:t>4. Application</a:t>
              </a:r>
            </a:p>
          </p:txBody>
        </p:sp>
        <p:sp>
          <p:nvSpPr>
            <p:cNvPr id="18442" name="Text Box 15"/>
            <p:cNvSpPr txBox="1">
              <a:spLocks noChangeArrowheads="1"/>
            </p:cNvSpPr>
            <p:nvPr/>
          </p:nvSpPr>
          <p:spPr bwMode="auto">
            <a:xfrm>
              <a:off x="4876800" y="5334000"/>
              <a:ext cx="3124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63500">
                      <a:schemeClr val="bg1">
                        <a:lumMod val="95000"/>
                        <a:alpha val="40000"/>
                      </a:schemeClr>
                    </a:glow>
                  </a:effectLst>
                </a:rPr>
                <a:t>1. Network Access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err="1"/>
              <a:t>InterNetworking</a:t>
            </a:r>
            <a:r>
              <a:rPr lang="en-US" sz="4000" dirty="0"/>
              <a:t> Layer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35843"/>
            <a:ext cx="7772400" cy="3429000"/>
          </a:xfrm>
        </p:spPr>
        <p:txBody>
          <a:bodyPr/>
          <a:lstStyle/>
          <a:p>
            <a:r>
              <a:rPr lang="en-US" dirty="0"/>
              <a:t>Internet Protocol addressing</a:t>
            </a:r>
          </a:p>
          <a:p>
            <a:pPr lvl="1"/>
            <a:r>
              <a:rPr lang="en-US" dirty="0"/>
              <a:t>Currently IP v4 is common.  This is a 32bit system allowing 4.2B addresses.</a:t>
            </a:r>
          </a:p>
          <a:p>
            <a:pPr lvl="2"/>
            <a:r>
              <a:rPr lang="en-US" dirty="0"/>
              <a:t>Example: 134.50.74.10</a:t>
            </a:r>
          </a:p>
          <a:p>
            <a:pPr lvl="1"/>
            <a:r>
              <a:rPr lang="en-US" dirty="0"/>
              <a:t>IP v 6 is newer, 128-bit addressing.  Allowing 2</a:t>
            </a:r>
            <a:r>
              <a:rPr lang="en-US" baseline="30000" dirty="0"/>
              <a:t>128</a:t>
            </a:r>
            <a:r>
              <a:rPr lang="en-US" dirty="0"/>
              <a:t> addresses.</a:t>
            </a:r>
          </a:p>
          <a:p>
            <a:pPr lvl="2"/>
            <a:r>
              <a:rPr lang="en-US" dirty="0"/>
              <a:t>Example: 00-B0-D0-86-BB-F7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195"/>
          <a:stretch/>
        </p:blipFill>
        <p:spPr>
          <a:xfrm>
            <a:off x="7096538" y="0"/>
            <a:ext cx="2002736" cy="168748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384774" y="1059052"/>
            <a:ext cx="1530626" cy="317518"/>
          </a:xfrm>
          <a:custGeom>
            <a:avLst/>
            <a:gdLst>
              <a:gd name="connsiteX0" fmla="*/ 1480930 w 1530626"/>
              <a:gd name="connsiteY0" fmla="*/ 103826 h 317518"/>
              <a:gd name="connsiteX1" fmla="*/ 1441174 w 1530626"/>
              <a:gd name="connsiteY1" fmla="*/ 88918 h 317518"/>
              <a:gd name="connsiteX2" fmla="*/ 1361661 w 1530626"/>
              <a:gd name="connsiteY2" fmla="*/ 74009 h 317518"/>
              <a:gd name="connsiteX3" fmla="*/ 1346752 w 1530626"/>
              <a:gd name="connsiteY3" fmla="*/ 69039 h 317518"/>
              <a:gd name="connsiteX4" fmla="*/ 1311965 w 1530626"/>
              <a:gd name="connsiteY4" fmla="*/ 59100 h 317518"/>
              <a:gd name="connsiteX5" fmla="*/ 1252330 w 1530626"/>
              <a:gd name="connsiteY5" fmla="*/ 44191 h 317518"/>
              <a:gd name="connsiteX6" fmla="*/ 1202635 w 1530626"/>
              <a:gd name="connsiteY6" fmla="*/ 29283 h 317518"/>
              <a:gd name="connsiteX7" fmla="*/ 1093304 w 1530626"/>
              <a:gd name="connsiteY7" fmla="*/ 19344 h 317518"/>
              <a:gd name="connsiteX8" fmla="*/ 909430 w 1530626"/>
              <a:gd name="connsiteY8" fmla="*/ 14374 h 317518"/>
              <a:gd name="connsiteX9" fmla="*/ 323022 w 1530626"/>
              <a:gd name="connsiteY9" fmla="*/ 14374 h 317518"/>
              <a:gd name="connsiteX10" fmla="*/ 283265 w 1530626"/>
              <a:gd name="connsiteY10" fmla="*/ 19344 h 317518"/>
              <a:gd name="connsiteX11" fmla="*/ 129209 w 1530626"/>
              <a:gd name="connsiteY11" fmla="*/ 59100 h 317518"/>
              <a:gd name="connsiteX12" fmla="*/ 59635 w 1530626"/>
              <a:gd name="connsiteY12" fmla="*/ 93887 h 317518"/>
              <a:gd name="connsiteX13" fmla="*/ 19878 w 1530626"/>
              <a:gd name="connsiteY13" fmla="*/ 133644 h 317518"/>
              <a:gd name="connsiteX14" fmla="*/ 0 w 1530626"/>
              <a:gd name="connsiteY14" fmla="*/ 153522 h 317518"/>
              <a:gd name="connsiteX15" fmla="*/ 14909 w 1530626"/>
              <a:gd name="connsiteY15" fmla="*/ 223096 h 317518"/>
              <a:gd name="connsiteX16" fmla="*/ 39756 w 1530626"/>
              <a:gd name="connsiteY16" fmla="*/ 242974 h 317518"/>
              <a:gd name="connsiteX17" fmla="*/ 79513 w 1530626"/>
              <a:gd name="connsiteY17" fmla="*/ 267822 h 317518"/>
              <a:gd name="connsiteX18" fmla="*/ 208722 w 1530626"/>
              <a:gd name="connsiteY18" fmla="*/ 292670 h 317518"/>
              <a:gd name="connsiteX19" fmla="*/ 427383 w 1530626"/>
              <a:gd name="connsiteY19" fmla="*/ 307578 h 317518"/>
              <a:gd name="connsiteX20" fmla="*/ 541683 w 1530626"/>
              <a:gd name="connsiteY20" fmla="*/ 312548 h 317518"/>
              <a:gd name="connsiteX21" fmla="*/ 621196 w 1530626"/>
              <a:gd name="connsiteY21" fmla="*/ 317518 h 317518"/>
              <a:gd name="connsiteX22" fmla="*/ 1013791 w 1530626"/>
              <a:gd name="connsiteY22" fmla="*/ 312548 h 317518"/>
              <a:gd name="connsiteX23" fmla="*/ 1118152 w 1530626"/>
              <a:gd name="connsiteY23" fmla="*/ 297639 h 317518"/>
              <a:gd name="connsiteX24" fmla="*/ 1133061 w 1530626"/>
              <a:gd name="connsiteY24" fmla="*/ 292670 h 317518"/>
              <a:gd name="connsiteX25" fmla="*/ 1257300 w 1530626"/>
              <a:gd name="connsiteY25" fmla="*/ 277761 h 317518"/>
              <a:gd name="connsiteX26" fmla="*/ 1321904 w 1530626"/>
              <a:gd name="connsiteY26" fmla="*/ 257883 h 317518"/>
              <a:gd name="connsiteX27" fmla="*/ 1371600 w 1530626"/>
              <a:gd name="connsiteY27" fmla="*/ 247944 h 317518"/>
              <a:gd name="connsiteX28" fmla="*/ 1421296 w 1530626"/>
              <a:gd name="connsiteY28" fmla="*/ 228065 h 317518"/>
              <a:gd name="connsiteX29" fmla="*/ 1436204 w 1530626"/>
              <a:gd name="connsiteY29" fmla="*/ 223096 h 317518"/>
              <a:gd name="connsiteX30" fmla="*/ 1456083 w 1530626"/>
              <a:gd name="connsiteY30" fmla="*/ 213157 h 317518"/>
              <a:gd name="connsiteX31" fmla="*/ 1530626 w 1530626"/>
              <a:gd name="connsiteY31" fmla="*/ 198248 h 31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30626" h="317518">
                <a:moveTo>
                  <a:pt x="1480930" y="103826"/>
                </a:moveTo>
                <a:cubicBezTo>
                  <a:pt x="1477005" y="102256"/>
                  <a:pt x="1449403" y="90650"/>
                  <a:pt x="1441174" y="88918"/>
                </a:cubicBezTo>
                <a:cubicBezTo>
                  <a:pt x="1414786" y="83363"/>
                  <a:pt x="1388049" y="79565"/>
                  <a:pt x="1361661" y="74009"/>
                </a:cubicBezTo>
                <a:cubicBezTo>
                  <a:pt x="1356535" y="72930"/>
                  <a:pt x="1351770" y="70544"/>
                  <a:pt x="1346752" y="69039"/>
                </a:cubicBezTo>
                <a:cubicBezTo>
                  <a:pt x="1335201" y="65574"/>
                  <a:pt x="1323628" y="62169"/>
                  <a:pt x="1311965" y="59100"/>
                </a:cubicBezTo>
                <a:cubicBezTo>
                  <a:pt x="1292150" y="53885"/>
                  <a:pt x="1272098" y="49582"/>
                  <a:pt x="1252330" y="44191"/>
                </a:cubicBezTo>
                <a:cubicBezTo>
                  <a:pt x="1235645" y="39641"/>
                  <a:pt x="1219470" y="33244"/>
                  <a:pt x="1202635" y="29283"/>
                </a:cubicBezTo>
                <a:cubicBezTo>
                  <a:pt x="1176916" y="23231"/>
                  <a:pt x="1107844" y="19903"/>
                  <a:pt x="1093304" y="19344"/>
                </a:cubicBezTo>
                <a:cubicBezTo>
                  <a:pt x="1032036" y="16988"/>
                  <a:pt x="970721" y="16031"/>
                  <a:pt x="909430" y="14374"/>
                </a:cubicBezTo>
                <a:cubicBezTo>
                  <a:pt x="691129" y="-12911"/>
                  <a:pt x="852021" y="5408"/>
                  <a:pt x="323022" y="14374"/>
                </a:cubicBezTo>
                <a:cubicBezTo>
                  <a:pt x="309668" y="14600"/>
                  <a:pt x="296439" y="17148"/>
                  <a:pt x="283265" y="19344"/>
                </a:cubicBezTo>
                <a:cubicBezTo>
                  <a:pt x="216852" y="30413"/>
                  <a:pt x="191606" y="34142"/>
                  <a:pt x="129209" y="59100"/>
                </a:cubicBezTo>
                <a:cubicBezTo>
                  <a:pt x="104280" y="69071"/>
                  <a:pt x="82039" y="76755"/>
                  <a:pt x="59635" y="93887"/>
                </a:cubicBezTo>
                <a:cubicBezTo>
                  <a:pt x="44747" y="105272"/>
                  <a:pt x="33130" y="120392"/>
                  <a:pt x="19878" y="133644"/>
                </a:cubicBezTo>
                <a:lnTo>
                  <a:pt x="0" y="153522"/>
                </a:lnTo>
                <a:cubicBezTo>
                  <a:pt x="4970" y="176713"/>
                  <a:pt x="5276" y="201422"/>
                  <a:pt x="14909" y="223096"/>
                </a:cubicBezTo>
                <a:cubicBezTo>
                  <a:pt x="19217" y="232788"/>
                  <a:pt x="31035" y="236937"/>
                  <a:pt x="39756" y="242974"/>
                </a:cubicBezTo>
                <a:cubicBezTo>
                  <a:pt x="52605" y="251869"/>
                  <a:pt x="65003" y="262018"/>
                  <a:pt x="79513" y="267822"/>
                </a:cubicBezTo>
                <a:cubicBezTo>
                  <a:pt x="109694" y="279894"/>
                  <a:pt x="178524" y="289573"/>
                  <a:pt x="208722" y="292670"/>
                </a:cubicBezTo>
                <a:cubicBezTo>
                  <a:pt x="284130" y="300404"/>
                  <a:pt x="352352" y="304005"/>
                  <a:pt x="427383" y="307578"/>
                </a:cubicBezTo>
                <a:lnTo>
                  <a:pt x="541683" y="312548"/>
                </a:lnTo>
                <a:cubicBezTo>
                  <a:pt x="568204" y="313908"/>
                  <a:pt x="594692" y="315861"/>
                  <a:pt x="621196" y="317518"/>
                </a:cubicBezTo>
                <a:cubicBezTo>
                  <a:pt x="752061" y="315861"/>
                  <a:pt x="883020" y="317779"/>
                  <a:pt x="1013791" y="312548"/>
                </a:cubicBezTo>
                <a:cubicBezTo>
                  <a:pt x="1048903" y="311143"/>
                  <a:pt x="1083490" y="303416"/>
                  <a:pt x="1118152" y="297639"/>
                </a:cubicBezTo>
                <a:cubicBezTo>
                  <a:pt x="1123319" y="296778"/>
                  <a:pt x="1127869" y="293362"/>
                  <a:pt x="1133061" y="292670"/>
                </a:cubicBezTo>
                <a:cubicBezTo>
                  <a:pt x="1412641" y="255393"/>
                  <a:pt x="956455" y="324044"/>
                  <a:pt x="1257300" y="277761"/>
                </a:cubicBezTo>
                <a:cubicBezTo>
                  <a:pt x="1278676" y="270635"/>
                  <a:pt x="1300006" y="263357"/>
                  <a:pt x="1321904" y="257883"/>
                </a:cubicBezTo>
                <a:cubicBezTo>
                  <a:pt x="1338293" y="253786"/>
                  <a:pt x="1355035" y="251257"/>
                  <a:pt x="1371600" y="247944"/>
                </a:cubicBezTo>
                <a:lnTo>
                  <a:pt x="1421296" y="228065"/>
                </a:lnTo>
                <a:cubicBezTo>
                  <a:pt x="1426185" y="226185"/>
                  <a:pt x="1431389" y="225159"/>
                  <a:pt x="1436204" y="223096"/>
                </a:cubicBezTo>
                <a:cubicBezTo>
                  <a:pt x="1443013" y="220178"/>
                  <a:pt x="1449012" y="215367"/>
                  <a:pt x="1456083" y="213157"/>
                </a:cubicBezTo>
                <a:cubicBezTo>
                  <a:pt x="1507649" y="197043"/>
                  <a:pt x="1498353" y="198248"/>
                  <a:pt x="1530626" y="19824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Transport Layer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73476" y="1615176"/>
            <a:ext cx="4373217" cy="3771636"/>
          </a:xfrm>
        </p:spPr>
        <p:txBody>
          <a:bodyPr/>
          <a:lstStyle/>
          <a:p>
            <a:r>
              <a:rPr lang="en-US" b="1" dirty="0"/>
              <a:t>TCP</a:t>
            </a:r>
          </a:p>
          <a:p>
            <a:pPr lvl="1"/>
            <a:r>
              <a:rPr lang="en-US" dirty="0"/>
              <a:t>Transmission Control Protocol</a:t>
            </a:r>
          </a:p>
          <a:p>
            <a:pPr lvl="1"/>
            <a:r>
              <a:rPr lang="en-US" dirty="0"/>
              <a:t>Phases of operation</a:t>
            </a:r>
          </a:p>
          <a:p>
            <a:pPr lvl="2"/>
            <a:r>
              <a:rPr lang="en-US" dirty="0"/>
              <a:t>Establish connection</a:t>
            </a:r>
          </a:p>
          <a:p>
            <a:pPr lvl="2"/>
            <a:r>
              <a:rPr lang="en-US" dirty="0"/>
              <a:t>Transfer data</a:t>
            </a:r>
          </a:p>
          <a:p>
            <a:pPr lvl="2"/>
            <a:r>
              <a:rPr lang="en-US" dirty="0"/>
              <a:t>Terminate connection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195"/>
          <a:stretch/>
        </p:blipFill>
        <p:spPr>
          <a:xfrm>
            <a:off x="7096538" y="0"/>
            <a:ext cx="2002736" cy="168748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7484165" y="684981"/>
            <a:ext cx="1530626" cy="317518"/>
          </a:xfrm>
          <a:custGeom>
            <a:avLst/>
            <a:gdLst>
              <a:gd name="connsiteX0" fmla="*/ 1480930 w 1530626"/>
              <a:gd name="connsiteY0" fmla="*/ 103826 h 317518"/>
              <a:gd name="connsiteX1" fmla="*/ 1441174 w 1530626"/>
              <a:gd name="connsiteY1" fmla="*/ 88918 h 317518"/>
              <a:gd name="connsiteX2" fmla="*/ 1361661 w 1530626"/>
              <a:gd name="connsiteY2" fmla="*/ 74009 h 317518"/>
              <a:gd name="connsiteX3" fmla="*/ 1346752 w 1530626"/>
              <a:gd name="connsiteY3" fmla="*/ 69039 h 317518"/>
              <a:gd name="connsiteX4" fmla="*/ 1311965 w 1530626"/>
              <a:gd name="connsiteY4" fmla="*/ 59100 h 317518"/>
              <a:gd name="connsiteX5" fmla="*/ 1252330 w 1530626"/>
              <a:gd name="connsiteY5" fmla="*/ 44191 h 317518"/>
              <a:gd name="connsiteX6" fmla="*/ 1202635 w 1530626"/>
              <a:gd name="connsiteY6" fmla="*/ 29283 h 317518"/>
              <a:gd name="connsiteX7" fmla="*/ 1093304 w 1530626"/>
              <a:gd name="connsiteY7" fmla="*/ 19344 h 317518"/>
              <a:gd name="connsiteX8" fmla="*/ 909430 w 1530626"/>
              <a:gd name="connsiteY8" fmla="*/ 14374 h 317518"/>
              <a:gd name="connsiteX9" fmla="*/ 323022 w 1530626"/>
              <a:gd name="connsiteY9" fmla="*/ 14374 h 317518"/>
              <a:gd name="connsiteX10" fmla="*/ 283265 w 1530626"/>
              <a:gd name="connsiteY10" fmla="*/ 19344 h 317518"/>
              <a:gd name="connsiteX11" fmla="*/ 129209 w 1530626"/>
              <a:gd name="connsiteY11" fmla="*/ 59100 h 317518"/>
              <a:gd name="connsiteX12" fmla="*/ 59635 w 1530626"/>
              <a:gd name="connsiteY12" fmla="*/ 93887 h 317518"/>
              <a:gd name="connsiteX13" fmla="*/ 19878 w 1530626"/>
              <a:gd name="connsiteY13" fmla="*/ 133644 h 317518"/>
              <a:gd name="connsiteX14" fmla="*/ 0 w 1530626"/>
              <a:gd name="connsiteY14" fmla="*/ 153522 h 317518"/>
              <a:gd name="connsiteX15" fmla="*/ 14909 w 1530626"/>
              <a:gd name="connsiteY15" fmla="*/ 223096 h 317518"/>
              <a:gd name="connsiteX16" fmla="*/ 39756 w 1530626"/>
              <a:gd name="connsiteY16" fmla="*/ 242974 h 317518"/>
              <a:gd name="connsiteX17" fmla="*/ 79513 w 1530626"/>
              <a:gd name="connsiteY17" fmla="*/ 267822 h 317518"/>
              <a:gd name="connsiteX18" fmla="*/ 208722 w 1530626"/>
              <a:gd name="connsiteY18" fmla="*/ 292670 h 317518"/>
              <a:gd name="connsiteX19" fmla="*/ 427383 w 1530626"/>
              <a:gd name="connsiteY19" fmla="*/ 307578 h 317518"/>
              <a:gd name="connsiteX20" fmla="*/ 541683 w 1530626"/>
              <a:gd name="connsiteY20" fmla="*/ 312548 h 317518"/>
              <a:gd name="connsiteX21" fmla="*/ 621196 w 1530626"/>
              <a:gd name="connsiteY21" fmla="*/ 317518 h 317518"/>
              <a:gd name="connsiteX22" fmla="*/ 1013791 w 1530626"/>
              <a:gd name="connsiteY22" fmla="*/ 312548 h 317518"/>
              <a:gd name="connsiteX23" fmla="*/ 1118152 w 1530626"/>
              <a:gd name="connsiteY23" fmla="*/ 297639 h 317518"/>
              <a:gd name="connsiteX24" fmla="*/ 1133061 w 1530626"/>
              <a:gd name="connsiteY24" fmla="*/ 292670 h 317518"/>
              <a:gd name="connsiteX25" fmla="*/ 1257300 w 1530626"/>
              <a:gd name="connsiteY25" fmla="*/ 277761 h 317518"/>
              <a:gd name="connsiteX26" fmla="*/ 1321904 w 1530626"/>
              <a:gd name="connsiteY26" fmla="*/ 257883 h 317518"/>
              <a:gd name="connsiteX27" fmla="*/ 1371600 w 1530626"/>
              <a:gd name="connsiteY27" fmla="*/ 247944 h 317518"/>
              <a:gd name="connsiteX28" fmla="*/ 1421296 w 1530626"/>
              <a:gd name="connsiteY28" fmla="*/ 228065 h 317518"/>
              <a:gd name="connsiteX29" fmla="*/ 1436204 w 1530626"/>
              <a:gd name="connsiteY29" fmla="*/ 223096 h 317518"/>
              <a:gd name="connsiteX30" fmla="*/ 1456083 w 1530626"/>
              <a:gd name="connsiteY30" fmla="*/ 213157 h 317518"/>
              <a:gd name="connsiteX31" fmla="*/ 1530626 w 1530626"/>
              <a:gd name="connsiteY31" fmla="*/ 198248 h 31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30626" h="317518">
                <a:moveTo>
                  <a:pt x="1480930" y="103826"/>
                </a:moveTo>
                <a:cubicBezTo>
                  <a:pt x="1477005" y="102256"/>
                  <a:pt x="1449403" y="90650"/>
                  <a:pt x="1441174" y="88918"/>
                </a:cubicBezTo>
                <a:cubicBezTo>
                  <a:pt x="1414786" y="83363"/>
                  <a:pt x="1388049" y="79565"/>
                  <a:pt x="1361661" y="74009"/>
                </a:cubicBezTo>
                <a:cubicBezTo>
                  <a:pt x="1356535" y="72930"/>
                  <a:pt x="1351770" y="70544"/>
                  <a:pt x="1346752" y="69039"/>
                </a:cubicBezTo>
                <a:cubicBezTo>
                  <a:pt x="1335201" y="65574"/>
                  <a:pt x="1323628" y="62169"/>
                  <a:pt x="1311965" y="59100"/>
                </a:cubicBezTo>
                <a:cubicBezTo>
                  <a:pt x="1292150" y="53885"/>
                  <a:pt x="1272098" y="49582"/>
                  <a:pt x="1252330" y="44191"/>
                </a:cubicBezTo>
                <a:cubicBezTo>
                  <a:pt x="1235645" y="39641"/>
                  <a:pt x="1219470" y="33244"/>
                  <a:pt x="1202635" y="29283"/>
                </a:cubicBezTo>
                <a:cubicBezTo>
                  <a:pt x="1176916" y="23231"/>
                  <a:pt x="1107844" y="19903"/>
                  <a:pt x="1093304" y="19344"/>
                </a:cubicBezTo>
                <a:cubicBezTo>
                  <a:pt x="1032036" y="16988"/>
                  <a:pt x="970721" y="16031"/>
                  <a:pt x="909430" y="14374"/>
                </a:cubicBezTo>
                <a:cubicBezTo>
                  <a:pt x="691129" y="-12911"/>
                  <a:pt x="852021" y="5408"/>
                  <a:pt x="323022" y="14374"/>
                </a:cubicBezTo>
                <a:cubicBezTo>
                  <a:pt x="309668" y="14600"/>
                  <a:pt x="296439" y="17148"/>
                  <a:pt x="283265" y="19344"/>
                </a:cubicBezTo>
                <a:cubicBezTo>
                  <a:pt x="216852" y="30413"/>
                  <a:pt x="191606" y="34142"/>
                  <a:pt x="129209" y="59100"/>
                </a:cubicBezTo>
                <a:cubicBezTo>
                  <a:pt x="104280" y="69071"/>
                  <a:pt x="82039" y="76755"/>
                  <a:pt x="59635" y="93887"/>
                </a:cubicBezTo>
                <a:cubicBezTo>
                  <a:pt x="44747" y="105272"/>
                  <a:pt x="33130" y="120392"/>
                  <a:pt x="19878" y="133644"/>
                </a:cubicBezTo>
                <a:lnTo>
                  <a:pt x="0" y="153522"/>
                </a:lnTo>
                <a:cubicBezTo>
                  <a:pt x="4970" y="176713"/>
                  <a:pt x="5276" y="201422"/>
                  <a:pt x="14909" y="223096"/>
                </a:cubicBezTo>
                <a:cubicBezTo>
                  <a:pt x="19217" y="232788"/>
                  <a:pt x="31035" y="236937"/>
                  <a:pt x="39756" y="242974"/>
                </a:cubicBezTo>
                <a:cubicBezTo>
                  <a:pt x="52605" y="251869"/>
                  <a:pt x="65003" y="262018"/>
                  <a:pt x="79513" y="267822"/>
                </a:cubicBezTo>
                <a:cubicBezTo>
                  <a:pt x="109694" y="279894"/>
                  <a:pt x="178524" y="289573"/>
                  <a:pt x="208722" y="292670"/>
                </a:cubicBezTo>
                <a:cubicBezTo>
                  <a:pt x="284130" y="300404"/>
                  <a:pt x="352352" y="304005"/>
                  <a:pt x="427383" y="307578"/>
                </a:cubicBezTo>
                <a:lnTo>
                  <a:pt x="541683" y="312548"/>
                </a:lnTo>
                <a:cubicBezTo>
                  <a:pt x="568204" y="313908"/>
                  <a:pt x="594692" y="315861"/>
                  <a:pt x="621196" y="317518"/>
                </a:cubicBezTo>
                <a:cubicBezTo>
                  <a:pt x="752061" y="315861"/>
                  <a:pt x="883020" y="317779"/>
                  <a:pt x="1013791" y="312548"/>
                </a:cubicBezTo>
                <a:cubicBezTo>
                  <a:pt x="1048903" y="311143"/>
                  <a:pt x="1083490" y="303416"/>
                  <a:pt x="1118152" y="297639"/>
                </a:cubicBezTo>
                <a:cubicBezTo>
                  <a:pt x="1123319" y="296778"/>
                  <a:pt x="1127869" y="293362"/>
                  <a:pt x="1133061" y="292670"/>
                </a:cubicBezTo>
                <a:cubicBezTo>
                  <a:pt x="1412641" y="255393"/>
                  <a:pt x="956455" y="324044"/>
                  <a:pt x="1257300" y="277761"/>
                </a:cubicBezTo>
                <a:cubicBezTo>
                  <a:pt x="1278676" y="270635"/>
                  <a:pt x="1300006" y="263357"/>
                  <a:pt x="1321904" y="257883"/>
                </a:cubicBezTo>
                <a:cubicBezTo>
                  <a:pt x="1338293" y="253786"/>
                  <a:pt x="1355035" y="251257"/>
                  <a:pt x="1371600" y="247944"/>
                </a:cubicBezTo>
                <a:lnTo>
                  <a:pt x="1421296" y="228065"/>
                </a:lnTo>
                <a:cubicBezTo>
                  <a:pt x="1426185" y="226185"/>
                  <a:pt x="1431389" y="225159"/>
                  <a:pt x="1436204" y="223096"/>
                </a:cubicBezTo>
                <a:cubicBezTo>
                  <a:pt x="1443013" y="220178"/>
                  <a:pt x="1449012" y="215367"/>
                  <a:pt x="1456083" y="213157"/>
                </a:cubicBezTo>
                <a:cubicBezTo>
                  <a:pt x="1507649" y="197043"/>
                  <a:pt x="1498353" y="198248"/>
                  <a:pt x="1530626" y="19824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Application Layer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79852" y="1611050"/>
            <a:ext cx="4916685" cy="3429000"/>
          </a:xfrm>
        </p:spPr>
        <p:txBody>
          <a:bodyPr/>
          <a:lstStyle/>
          <a:p>
            <a:r>
              <a:rPr lang="en-US" sz="3200" dirty="0"/>
              <a:t>You know these well…</a:t>
            </a:r>
          </a:p>
          <a:p>
            <a:pPr lvl="1"/>
            <a:r>
              <a:rPr lang="en-US" sz="2800" dirty="0"/>
              <a:t>HTTP</a:t>
            </a:r>
          </a:p>
          <a:p>
            <a:pPr lvl="1"/>
            <a:r>
              <a:rPr lang="en-US" sz="2800" dirty="0"/>
              <a:t>SMTP</a:t>
            </a:r>
          </a:p>
          <a:p>
            <a:pPr lvl="1"/>
            <a:r>
              <a:rPr lang="en-US" sz="2800" dirty="0"/>
              <a:t>FTP</a:t>
            </a:r>
          </a:p>
        </p:txBody>
      </p:sp>
      <p:pic>
        <p:nvPicPr>
          <p:cNvPr id="21508" name="Picture 7" descr="firefox_image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49" y="2733929"/>
            <a:ext cx="1125683" cy="1120751"/>
          </a:xfrm>
          <a:noFill/>
        </p:spPr>
      </p:pic>
      <p:pic>
        <p:nvPicPr>
          <p:cNvPr id="1026" name="Picture 2" descr="https://tse1.mm.bing.net/th?&amp;id=JN.FS4oRn2yCNrTg4x9gKgn7A&amp;w=300&amp;h=300&amp;c=0&amp;pid=1.9&amp;rs=0&amp;p=0&amp;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3" y="1503035"/>
            <a:ext cx="1366226" cy="112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6195"/>
          <a:stretch/>
        </p:blipFill>
        <p:spPr>
          <a:xfrm>
            <a:off x="7096538" y="0"/>
            <a:ext cx="2002736" cy="168748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7467953" y="338465"/>
            <a:ext cx="1530626" cy="317518"/>
          </a:xfrm>
          <a:custGeom>
            <a:avLst/>
            <a:gdLst>
              <a:gd name="connsiteX0" fmla="*/ 1480930 w 1530626"/>
              <a:gd name="connsiteY0" fmla="*/ 103826 h 317518"/>
              <a:gd name="connsiteX1" fmla="*/ 1441174 w 1530626"/>
              <a:gd name="connsiteY1" fmla="*/ 88918 h 317518"/>
              <a:gd name="connsiteX2" fmla="*/ 1361661 w 1530626"/>
              <a:gd name="connsiteY2" fmla="*/ 74009 h 317518"/>
              <a:gd name="connsiteX3" fmla="*/ 1346752 w 1530626"/>
              <a:gd name="connsiteY3" fmla="*/ 69039 h 317518"/>
              <a:gd name="connsiteX4" fmla="*/ 1311965 w 1530626"/>
              <a:gd name="connsiteY4" fmla="*/ 59100 h 317518"/>
              <a:gd name="connsiteX5" fmla="*/ 1252330 w 1530626"/>
              <a:gd name="connsiteY5" fmla="*/ 44191 h 317518"/>
              <a:gd name="connsiteX6" fmla="*/ 1202635 w 1530626"/>
              <a:gd name="connsiteY6" fmla="*/ 29283 h 317518"/>
              <a:gd name="connsiteX7" fmla="*/ 1093304 w 1530626"/>
              <a:gd name="connsiteY7" fmla="*/ 19344 h 317518"/>
              <a:gd name="connsiteX8" fmla="*/ 909430 w 1530626"/>
              <a:gd name="connsiteY8" fmla="*/ 14374 h 317518"/>
              <a:gd name="connsiteX9" fmla="*/ 323022 w 1530626"/>
              <a:gd name="connsiteY9" fmla="*/ 14374 h 317518"/>
              <a:gd name="connsiteX10" fmla="*/ 283265 w 1530626"/>
              <a:gd name="connsiteY10" fmla="*/ 19344 h 317518"/>
              <a:gd name="connsiteX11" fmla="*/ 129209 w 1530626"/>
              <a:gd name="connsiteY11" fmla="*/ 59100 h 317518"/>
              <a:gd name="connsiteX12" fmla="*/ 59635 w 1530626"/>
              <a:gd name="connsiteY12" fmla="*/ 93887 h 317518"/>
              <a:gd name="connsiteX13" fmla="*/ 19878 w 1530626"/>
              <a:gd name="connsiteY13" fmla="*/ 133644 h 317518"/>
              <a:gd name="connsiteX14" fmla="*/ 0 w 1530626"/>
              <a:gd name="connsiteY14" fmla="*/ 153522 h 317518"/>
              <a:gd name="connsiteX15" fmla="*/ 14909 w 1530626"/>
              <a:gd name="connsiteY15" fmla="*/ 223096 h 317518"/>
              <a:gd name="connsiteX16" fmla="*/ 39756 w 1530626"/>
              <a:gd name="connsiteY16" fmla="*/ 242974 h 317518"/>
              <a:gd name="connsiteX17" fmla="*/ 79513 w 1530626"/>
              <a:gd name="connsiteY17" fmla="*/ 267822 h 317518"/>
              <a:gd name="connsiteX18" fmla="*/ 208722 w 1530626"/>
              <a:gd name="connsiteY18" fmla="*/ 292670 h 317518"/>
              <a:gd name="connsiteX19" fmla="*/ 427383 w 1530626"/>
              <a:gd name="connsiteY19" fmla="*/ 307578 h 317518"/>
              <a:gd name="connsiteX20" fmla="*/ 541683 w 1530626"/>
              <a:gd name="connsiteY20" fmla="*/ 312548 h 317518"/>
              <a:gd name="connsiteX21" fmla="*/ 621196 w 1530626"/>
              <a:gd name="connsiteY21" fmla="*/ 317518 h 317518"/>
              <a:gd name="connsiteX22" fmla="*/ 1013791 w 1530626"/>
              <a:gd name="connsiteY22" fmla="*/ 312548 h 317518"/>
              <a:gd name="connsiteX23" fmla="*/ 1118152 w 1530626"/>
              <a:gd name="connsiteY23" fmla="*/ 297639 h 317518"/>
              <a:gd name="connsiteX24" fmla="*/ 1133061 w 1530626"/>
              <a:gd name="connsiteY24" fmla="*/ 292670 h 317518"/>
              <a:gd name="connsiteX25" fmla="*/ 1257300 w 1530626"/>
              <a:gd name="connsiteY25" fmla="*/ 277761 h 317518"/>
              <a:gd name="connsiteX26" fmla="*/ 1321904 w 1530626"/>
              <a:gd name="connsiteY26" fmla="*/ 257883 h 317518"/>
              <a:gd name="connsiteX27" fmla="*/ 1371600 w 1530626"/>
              <a:gd name="connsiteY27" fmla="*/ 247944 h 317518"/>
              <a:gd name="connsiteX28" fmla="*/ 1421296 w 1530626"/>
              <a:gd name="connsiteY28" fmla="*/ 228065 h 317518"/>
              <a:gd name="connsiteX29" fmla="*/ 1436204 w 1530626"/>
              <a:gd name="connsiteY29" fmla="*/ 223096 h 317518"/>
              <a:gd name="connsiteX30" fmla="*/ 1456083 w 1530626"/>
              <a:gd name="connsiteY30" fmla="*/ 213157 h 317518"/>
              <a:gd name="connsiteX31" fmla="*/ 1530626 w 1530626"/>
              <a:gd name="connsiteY31" fmla="*/ 198248 h 31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30626" h="317518">
                <a:moveTo>
                  <a:pt x="1480930" y="103826"/>
                </a:moveTo>
                <a:cubicBezTo>
                  <a:pt x="1477005" y="102256"/>
                  <a:pt x="1449403" y="90650"/>
                  <a:pt x="1441174" y="88918"/>
                </a:cubicBezTo>
                <a:cubicBezTo>
                  <a:pt x="1414786" y="83363"/>
                  <a:pt x="1388049" y="79565"/>
                  <a:pt x="1361661" y="74009"/>
                </a:cubicBezTo>
                <a:cubicBezTo>
                  <a:pt x="1356535" y="72930"/>
                  <a:pt x="1351770" y="70544"/>
                  <a:pt x="1346752" y="69039"/>
                </a:cubicBezTo>
                <a:cubicBezTo>
                  <a:pt x="1335201" y="65574"/>
                  <a:pt x="1323628" y="62169"/>
                  <a:pt x="1311965" y="59100"/>
                </a:cubicBezTo>
                <a:cubicBezTo>
                  <a:pt x="1292150" y="53885"/>
                  <a:pt x="1272098" y="49582"/>
                  <a:pt x="1252330" y="44191"/>
                </a:cubicBezTo>
                <a:cubicBezTo>
                  <a:pt x="1235645" y="39641"/>
                  <a:pt x="1219470" y="33244"/>
                  <a:pt x="1202635" y="29283"/>
                </a:cubicBezTo>
                <a:cubicBezTo>
                  <a:pt x="1176916" y="23231"/>
                  <a:pt x="1107844" y="19903"/>
                  <a:pt x="1093304" y="19344"/>
                </a:cubicBezTo>
                <a:cubicBezTo>
                  <a:pt x="1032036" y="16988"/>
                  <a:pt x="970721" y="16031"/>
                  <a:pt x="909430" y="14374"/>
                </a:cubicBezTo>
                <a:cubicBezTo>
                  <a:pt x="691129" y="-12911"/>
                  <a:pt x="852021" y="5408"/>
                  <a:pt x="323022" y="14374"/>
                </a:cubicBezTo>
                <a:cubicBezTo>
                  <a:pt x="309668" y="14600"/>
                  <a:pt x="296439" y="17148"/>
                  <a:pt x="283265" y="19344"/>
                </a:cubicBezTo>
                <a:cubicBezTo>
                  <a:pt x="216852" y="30413"/>
                  <a:pt x="191606" y="34142"/>
                  <a:pt x="129209" y="59100"/>
                </a:cubicBezTo>
                <a:cubicBezTo>
                  <a:pt x="104280" y="69071"/>
                  <a:pt x="82039" y="76755"/>
                  <a:pt x="59635" y="93887"/>
                </a:cubicBezTo>
                <a:cubicBezTo>
                  <a:pt x="44747" y="105272"/>
                  <a:pt x="33130" y="120392"/>
                  <a:pt x="19878" y="133644"/>
                </a:cubicBezTo>
                <a:lnTo>
                  <a:pt x="0" y="153522"/>
                </a:lnTo>
                <a:cubicBezTo>
                  <a:pt x="4970" y="176713"/>
                  <a:pt x="5276" y="201422"/>
                  <a:pt x="14909" y="223096"/>
                </a:cubicBezTo>
                <a:cubicBezTo>
                  <a:pt x="19217" y="232788"/>
                  <a:pt x="31035" y="236937"/>
                  <a:pt x="39756" y="242974"/>
                </a:cubicBezTo>
                <a:cubicBezTo>
                  <a:pt x="52605" y="251869"/>
                  <a:pt x="65003" y="262018"/>
                  <a:pt x="79513" y="267822"/>
                </a:cubicBezTo>
                <a:cubicBezTo>
                  <a:pt x="109694" y="279894"/>
                  <a:pt x="178524" y="289573"/>
                  <a:pt x="208722" y="292670"/>
                </a:cubicBezTo>
                <a:cubicBezTo>
                  <a:pt x="284130" y="300404"/>
                  <a:pt x="352352" y="304005"/>
                  <a:pt x="427383" y="307578"/>
                </a:cubicBezTo>
                <a:lnTo>
                  <a:pt x="541683" y="312548"/>
                </a:lnTo>
                <a:cubicBezTo>
                  <a:pt x="568204" y="313908"/>
                  <a:pt x="594692" y="315861"/>
                  <a:pt x="621196" y="317518"/>
                </a:cubicBezTo>
                <a:cubicBezTo>
                  <a:pt x="752061" y="315861"/>
                  <a:pt x="883020" y="317779"/>
                  <a:pt x="1013791" y="312548"/>
                </a:cubicBezTo>
                <a:cubicBezTo>
                  <a:pt x="1048903" y="311143"/>
                  <a:pt x="1083490" y="303416"/>
                  <a:pt x="1118152" y="297639"/>
                </a:cubicBezTo>
                <a:cubicBezTo>
                  <a:pt x="1123319" y="296778"/>
                  <a:pt x="1127869" y="293362"/>
                  <a:pt x="1133061" y="292670"/>
                </a:cubicBezTo>
                <a:cubicBezTo>
                  <a:pt x="1412641" y="255393"/>
                  <a:pt x="956455" y="324044"/>
                  <a:pt x="1257300" y="277761"/>
                </a:cubicBezTo>
                <a:cubicBezTo>
                  <a:pt x="1278676" y="270635"/>
                  <a:pt x="1300006" y="263357"/>
                  <a:pt x="1321904" y="257883"/>
                </a:cubicBezTo>
                <a:cubicBezTo>
                  <a:pt x="1338293" y="253786"/>
                  <a:pt x="1355035" y="251257"/>
                  <a:pt x="1371600" y="247944"/>
                </a:cubicBezTo>
                <a:lnTo>
                  <a:pt x="1421296" y="228065"/>
                </a:lnTo>
                <a:cubicBezTo>
                  <a:pt x="1426185" y="226185"/>
                  <a:pt x="1431389" y="225159"/>
                  <a:pt x="1436204" y="223096"/>
                </a:cubicBezTo>
                <a:cubicBezTo>
                  <a:pt x="1443013" y="220178"/>
                  <a:pt x="1449012" y="215367"/>
                  <a:pt x="1456083" y="213157"/>
                </a:cubicBezTo>
                <a:cubicBezTo>
                  <a:pt x="1507649" y="197043"/>
                  <a:pt x="1498353" y="198248"/>
                  <a:pt x="1530626" y="19824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Where’s the Network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  <a:p>
            <a:pPr lvl="1"/>
            <a:r>
              <a:rPr lang="en-US" dirty="0"/>
              <a:t>We have now learned how the data moves in packets from our computer through the layers of the TCP-IP model onto the Internet</a:t>
            </a:r>
          </a:p>
          <a:p>
            <a:r>
              <a:rPr lang="en-US" dirty="0"/>
              <a:t>But, where’s The Internet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The Internet </a:t>
            </a:r>
            <a:r>
              <a:rPr lang="en-US" sz="4000" i="1" dirty="0"/>
              <a:t>Highway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your workstation</a:t>
            </a:r>
          </a:p>
          <a:p>
            <a:r>
              <a:rPr lang="en-US" dirty="0"/>
              <a:t>To the LAN</a:t>
            </a:r>
          </a:p>
          <a:p>
            <a:r>
              <a:rPr lang="en-US" dirty="0"/>
              <a:t>To the Backbone at the Point of Presence </a:t>
            </a:r>
          </a:p>
          <a:p>
            <a:pPr lvl="1"/>
            <a:r>
              <a:rPr lang="en-US" dirty="0"/>
              <a:t>AKA…ISP</a:t>
            </a:r>
          </a:p>
          <a:p>
            <a:pPr lvl="1"/>
            <a:r>
              <a:rPr lang="en-US" dirty="0"/>
              <a:t>AKA…</a:t>
            </a:r>
            <a:r>
              <a:rPr lang="en-US" dirty="0" err="1"/>
              <a:t>PoP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76" y="379974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Various Backbones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1090" y="1586627"/>
            <a:ext cx="3810000" cy="3429000"/>
          </a:xfrm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dirty="0"/>
              <a:t>Redundancy through</a:t>
            </a:r>
          </a:p>
          <a:p>
            <a:pPr lvl="1">
              <a:defRPr/>
            </a:pPr>
            <a:r>
              <a:rPr lang="en-US" sz="2400" dirty="0" err="1"/>
              <a:t>ARPANet</a:t>
            </a:r>
            <a:endParaRPr lang="en-US" sz="2400" dirty="0"/>
          </a:p>
          <a:p>
            <a:pPr lvl="1">
              <a:defRPr/>
            </a:pPr>
            <a:r>
              <a:rPr lang="en-US" sz="2400" dirty="0" err="1"/>
              <a:t>NSFNet</a:t>
            </a:r>
            <a:endParaRPr lang="en-US" sz="2400" dirty="0"/>
          </a:p>
          <a:p>
            <a:pPr lvl="1">
              <a:defRPr/>
            </a:pPr>
            <a:r>
              <a:rPr lang="en-US" sz="2400" dirty="0"/>
              <a:t>Abilene (I2)</a:t>
            </a:r>
          </a:p>
          <a:p>
            <a:pPr lvl="1">
              <a:defRPr/>
            </a:pPr>
            <a:r>
              <a:rPr lang="en-US" sz="2400" dirty="0"/>
              <a:t>National </a:t>
            </a:r>
            <a:r>
              <a:rPr lang="en-US" sz="2400" dirty="0" err="1"/>
              <a:t>LambdaRail</a:t>
            </a:r>
            <a:endParaRPr lang="en-US" sz="2400" dirty="0"/>
          </a:p>
          <a:p>
            <a:pPr>
              <a:defRPr/>
            </a:pPr>
            <a:r>
              <a:rPr lang="en-US" sz="2700" dirty="0"/>
              <a:t>What is IRON?</a:t>
            </a:r>
          </a:p>
          <a:p>
            <a:pPr>
              <a:defRPr/>
            </a:pPr>
            <a:endParaRPr lang="en-US" sz="2800" dirty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098" y="1586627"/>
            <a:ext cx="5233386" cy="3218657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Why is Networking Important?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0332" y="1650999"/>
            <a:ext cx="4724400" cy="3429000"/>
          </a:xfrm>
        </p:spPr>
        <p:txBody>
          <a:bodyPr/>
          <a:lstStyle/>
          <a:p>
            <a:r>
              <a:rPr lang="en-US" sz="2800" dirty="0"/>
              <a:t>GIS has always been </a:t>
            </a:r>
            <a:r>
              <a:rPr lang="en-US" sz="2800" i="1" dirty="0"/>
              <a:t>cursed</a:t>
            </a:r>
            <a:r>
              <a:rPr lang="en-US" sz="2800" dirty="0"/>
              <a:t> with the need to use large files</a:t>
            </a:r>
          </a:p>
          <a:p>
            <a:r>
              <a:rPr lang="en-US" sz="2800" dirty="0" err="1"/>
              <a:t>GIS’ers</a:t>
            </a:r>
            <a:r>
              <a:rPr lang="en-US" sz="2800" dirty="0"/>
              <a:t> have always acted as a community</a:t>
            </a:r>
          </a:p>
          <a:p>
            <a:r>
              <a:rPr lang="en-US" sz="2800" b="1" dirty="0"/>
              <a:t>Sharing is normal</a:t>
            </a:r>
          </a:p>
        </p:txBody>
      </p:sp>
      <p:pic>
        <p:nvPicPr>
          <p:cNvPr id="4100" name="Picture 4" descr="MPj040739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2" y="1966883"/>
            <a:ext cx="2838796" cy="2797233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27" y="968100"/>
            <a:ext cx="5038078" cy="414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Undersea Fiber Optics</a:t>
            </a:r>
          </a:p>
        </p:txBody>
      </p:sp>
    </p:spTree>
    <p:extLst>
      <p:ext uri="{BB962C8B-B14F-4D97-AF65-F5344CB8AC3E}">
        <p14:creationId xmlns:p14="http://schemas.microsoft.com/office/powerpoint/2010/main" val="2057540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Internet Bandwidth (Data Rates)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808" y="4361156"/>
            <a:ext cx="745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https://www.fastmetrics.com/internet-connection-speed-by-country.php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1E13F-357F-49A7-BA8B-541CF1A98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24" y="1198449"/>
            <a:ext cx="5047222" cy="316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21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We could go on forever…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b="1" dirty="0"/>
              <a:t>IT4GIS</a:t>
            </a:r>
            <a:r>
              <a:rPr lang="en-US" dirty="0"/>
              <a:t>, we have gone far enough…</a:t>
            </a:r>
          </a:p>
          <a:p>
            <a:r>
              <a:rPr lang="en-US" dirty="0"/>
              <a:t>But today’s discussion of networks would not be complete without mention of the second-generation Internet, Web2.0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Web2.0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295893"/>
            <a:ext cx="7772400" cy="3429000"/>
          </a:xfrm>
        </p:spPr>
        <p:txBody>
          <a:bodyPr/>
          <a:lstStyle/>
          <a:p>
            <a:r>
              <a:rPr lang="en-US" dirty="0"/>
              <a:t>Is not :</a:t>
            </a:r>
          </a:p>
          <a:p>
            <a:pPr lvl="1"/>
            <a:r>
              <a:rPr lang="en-US" dirty="0"/>
              <a:t>Internet2</a:t>
            </a:r>
          </a:p>
          <a:p>
            <a:pPr lvl="1"/>
            <a:r>
              <a:rPr lang="en-US" dirty="0"/>
              <a:t>Is not hardware</a:t>
            </a:r>
          </a:p>
          <a:p>
            <a:pPr lvl="1"/>
            <a:r>
              <a:rPr lang="en-US" dirty="0"/>
              <a:t>Is not software</a:t>
            </a:r>
          </a:p>
          <a:p>
            <a:r>
              <a:rPr lang="en-US" dirty="0"/>
              <a:t>It is…a whole new way that the Internet is used.</a:t>
            </a:r>
          </a:p>
          <a:p>
            <a:pPr lvl="1"/>
            <a:r>
              <a:rPr lang="en-US" dirty="0"/>
              <a:t>Participatory </a:t>
            </a:r>
          </a:p>
          <a:p>
            <a:pPr lvl="1"/>
            <a:r>
              <a:rPr lang="en-US" dirty="0"/>
              <a:t>Users are now “</a:t>
            </a:r>
            <a:r>
              <a:rPr lang="en-US" dirty="0" err="1"/>
              <a:t>prosumers</a:t>
            </a:r>
            <a:r>
              <a:rPr lang="en-US" dirty="0"/>
              <a:t>” instead of “consumers”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Participatory Web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91685" y="1196954"/>
            <a:ext cx="8495115" cy="3429000"/>
          </a:xfrm>
        </p:spPr>
        <p:txBody>
          <a:bodyPr/>
          <a:lstStyle/>
          <a:p>
            <a:r>
              <a:rPr lang="en-US" sz="2800" dirty="0"/>
              <a:t>Examples:</a:t>
            </a:r>
          </a:p>
          <a:p>
            <a:pPr lvl="1"/>
            <a:r>
              <a:rPr lang="en-US" sz="2400" dirty="0"/>
              <a:t>Wikipedia</a:t>
            </a:r>
          </a:p>
          <a:p>
            <a:pPr lvl="1"/>
            <a:r>
              <a:rPr lang="en-US" sz="2400" dirty="0"/>
              <a:t>Others?</a:t>
            </a:r>
          </a:p>
          <a:p>
            <a:r>
              <a:rPr lang="en-US" sz="2800" dirty="0"/>
              <a:t>What will this mean for GIS?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08" y="1398935"/>
            <a:ext cx="3703320" cy="264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Web 3.0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cover this in greater detail later in the semester</a:t>
            </a:r>
          </a:p>
          <a:p>
            <a:r>
              <a:rPr lang="en-US" dirty="0"/>
              <a:t>For now, what was it and what is it today?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https://www.forbes.com/sites/forbestechcouncil/2020/01/06/what-is-web-3-0/?sh=68a3700e58df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27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7CF9-C036-40E1-A6EA-1FA5D986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and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00A2-F6C5-41F5-8A84-DE501431C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the same thing?</a:t>
            </a:r>
          </a:p>
          <a:p>
            <a:pPr lvl="1"/>
            <a:r>
              <a:rPr lang="en-US" dirty="0"/>
              <a:t>Not really, the emergence of Artificial Intelligence (especially AI browsers) reflects a change in how we analyze data</a:t>
            </a:r>
          </a:p>
          <a:p>
            <a:pPr lvl="1"/>
            <a:r>
              <a:rPr lang="en-US" dirty="0"/>
              <a:t>AI browser is not about the delivery of data via the web</a:t>
            </a:r>
          </a:p>
          <a:p>
            <a:pPr lvl="1"/>
            <a:r>
              <a:rPr lang="en-US" dirty="0"/>
              <a:t>It is all about the value of data collection </a:t>
            </a:r>
          </a:p>
        </p:txBody>
      </p:sp>
    </p:spTree>
    <p:extLst>
      <p:ext uri="{BB962C8B-B14F-4D97-AF65-F5344CB8AC3E}">
        <p14:creationId xmlns:p14="http://schemas.microsoft.com/office/powerpoint/2010/main" val="3419424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GIS and the Web</a:t>
            </a:r>
          </a:p>
        </p:txBody>
      </p:sp>
      <p:pic>
        <p:nvPicPr>
          <p:cNvPr id="3" name="Picture 2" descr="sharpenyourgisskills.pdf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t="28358" r="19029" b="34270"/>
          <a:stretch/>
        </p:blipFill>
        <p:spPr>
          <a:xfrm>
            <a:off x="271369" y="1181365"/>
            <a:ext cx="8463646" cy="2931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Key Concepts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8053" y="1638208"/>
            <a:ext cx="8636000" cy="3429000"/>
          </a:xfrm>
        </p:spPr>
        <p:txBody>
          <a:bodyPr/>
          <a:lstStyle/>
          <a:p>
            <a:r>
              <a:rPr lang="en-US" sz="2400" dirty="0"/>
              <a:t>Understand how data moves over a network</a:t>
            </a:r>
          </a:p>
          <a:p>
            <a:r>
              <a:rPr lang="en-US" sz="2400" dirty="0"/>
              <a:t>Understand the importance of </a:t>
            </a:r>
            <a:r>
              <a:rPr lang="en-US" sz="2400" b="1" dirty="0"/>
              <a:t>data rate</a:t>
            </a:r>
            <a:r>
              <a:rPr lang="en-US" sz="2400" dirty="0"/>
              <a:t> for GIS applications.</a:t>
            </a:r>
          </a:p>
          <a:p>
            <a:r>
              <a:rPr lang="en-US" sz="2400" dirty="0"/>
              <a:t>Watch the potential of wireless for GIS</a:t>
            </a:r>
            <a:endParaRPr lang="en-US" sz="2400" b="1" dirty="0"/>
          </a:p>
          <a:p>
            <a:r>
              <a:rPr lang="en-US" sz="2400" dirty="0"/>
              <a:t>Understand the roles of the various layers within the TCP-IP model</a:t>
            </a:r>
          </a:p>
          <a:p>
            <a:r>
              <a:rPr lang="en-US" sz="2400" dirty="0"/>
              <a:t>Understand new terminology like </a:t>
            </a:r>
            <a:r>
              <a:rPr lang="en-US" sz="2400" dirty="0" err="1"/>
              <a:t>PoP</a:t>
            </a:r>
            <a:r>
              <a:rPr lang="en-US" sz="2400" dirty="0"/>
              <a:t> and </a:t>
            </a:r>
            <a:r>
              <a:rPr lang="en-US" sz="2400" dirty="0" err="1"/>
              <a:t>GigaPoP</a:t>
            </a:r>
            <a:endParaRPr lang="en-US" sz="2400" dirty="0"/>
          </a:p>
          <a:p>
            <a:r>
              <a:rPr lang="en-US" sz="2400" dirty="0"/>
              <a:t>The network is typically the </a:t>
            </a:r>
            <a:r>
              <a:rPr lang="en-US" sz="2400" b="1" dirty="0"/>
              <a:t>bottleneck</a:t>
            </a:r>
            <a:r>
              <a:rPr lang="en-US" sz="2400" dirty="0"/>
              <a:t> for GIS</a:t>
            </a:r>
          </a:p>
          <a:p>
            <a:r>
              <a:rPr lang="en-US" sz="2400" dirty="0"/>
              <a:t>Contemplate the affect of Web2.0</a:t>
            </a:r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29700" name="Picture 4" descr="mjic1xe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2438400" cy="144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Questions…</a:t>
            </a:r>
          </a:p>
        </p:txBody>
      </p:sp>
      <p:pic>
        <p:nvPicPr>
          <p:cNvPr id="30723" name="Picture 3" descr="j0245047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20" y="1362447"/>
            <a:ext cx="2394007" cy="264073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590800" y="407446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ready for the 2-minute write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How to Facilitate Sharing…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31459" y="1382974"/>
            <a:ext cx="5943600" cy="3429000"/>
          </a:xfrm>
        </p:spPr>
        <p:txBody>
          <a:bodyPr/>
          <a:lstStyle/>
          <a:p>
            <a:r>
              <a:rPr lang="en-US" dirty="0"/>
              <a:t>Floppy disks</a:t>
            </a:r>
          </a:p>
          <a:p>
            <a:r>
              <a:rPr lang="en-US" dirty="0"/>
              <a:t>Bernoulli disks</a:t>
            </a:r>
          </a:p>
          <a:p>
            <a:r>
              <a:rPr lang="en-US" dirty="0"/>
              <a:t>Zip disks</a:t>
            </a:r>
          </a:p>
          <a:p>
            <a:r>
              <a:rPr lang="en-US" dirty="0"/>
              <a:t>Jazz disks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07" y="1241947"/>
            <a:ext cx="4516973" cy="2193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63" y="2433851"/>
            <a:ext cx="2479059" cy="18592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In the beginning…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7686" y="2064982"/>
            <a:ext cx="4191000" cy="3429000"/>
          </a:xfrm>
        </p:spPr>
        <p:txBody>
          <a:bodyPr/>
          <a:lstStyle/>
          <a:p>
            <a:r>
              <a:rPr lang="en-US" sz="2800" dirty="0"/>
              <a:t>There were floppy disks</a:t>
            </a:r>
          </a:p>
          <a:p>
            <a:r>
              <a:rPr lang="en-US" sz="2800" dirty="0"/>
              <a:t>And the “Sneaker Net”</a:t>
            </a:r>
          </a:p>
        </p:txBody>
      </p:sp>
      <p:pic>
        <p:nvPicPr>
          <p:cNvPr id="6148" name="Picture 9" descr="MCj0295535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86" y="1518412"/>
            <a:ext cx="2676224" cy="3038704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Then along came…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  <a:p>
            <a:pPr lvl="1"/>
            <a:r>
              <a:rPr lang="en-US" dirty="0"/>
              <a:t>Cabling that allowed computers to connect to one another</a:t>
            </a:r>
          </a:p>
          <a:p>
            <a:pPr lvl="1"/>
            <a:r>
              <a:rPr lang="en-US" dirty="0"/>
              <a:t>Token ring</a:t>
            </a:r>
          </a:p>
          <a:p>
            <a:pPr lvl="2"/>
            <a:r>
              <a:rPr lang="en-US" dirty="0"/>
              <a:t>Developed by IBM</a:t>
            </a:r>
          </a:p>
          <a:p>
            <a:pPr lvl="2"/>
            <a:r>
              <a:rPr lang="en-US" dirty="0"/>
              <a:t>Using coaxial cable</a:t>
            </a:r>
          </a:p>
          <a:p>
            <a:pPr lvl="1"/>
            <a:r>
              <a:rPr lang="en-US" dirty="0"/>
              <a:t>And then…</a:t>
            </a:r>
          </a:p>
          <a:p>
            <a:pPr lvl="1">
              <a:buFontTx/>
              <a:buNone/>
            </a:pPr>
            <a:endParaRPr lang="en-US" dirty="0"/>
          </a:p>
        </p:txBody>
      </p:sp>
      <p:pic>
        <p:nvPicPr>
          <p:cNvPr id="7172" name="Picture 5" descr="Token ring network">
            <a:hlinkClick r:id="rId3" tooltip="Token ring network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25" y="2321066"/>
            <a:ext cx="3584653" cy="207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Ethernet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409" y="1872397"/>
            <a:ext cx="3810000" cy="1587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Developed by Xerox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Uses Star-topology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And twisted pair cabling</a:t>
            </a:r>
          </a:p>
        </p:txBody>
      </p:sp>
      <p:pic>
        <p:nvPicPr>
          <p:cNvPr id="8196" name="Picture 5" descr="Image:NetworkTopologi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3902" y="1869743"/>
            <a:ext cx="4450498" cy="1960416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Cabling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60748" y="1651000"/>
            <a:ext cx="3810000" cy="3429000"/>
          </a:xfrm>
        </p:spPr>
        <p:txBody>
          <a:bodyPr/>
          <a:lstStyle/>
          <a:p>
            <a:r>
              <a:rPr lang="en-US" sz="2800" dirty="0"/>
              <a:t>Twisted pair cabling can be either unshielded (UTP) or,</a:t>
            </a:r>
          </a:p>
          <a:p>
            <a:r>
              <a:rPr lang="en-US" sz="2800" dirty="0"/>
              <a:t>Shielded</a:t>
            </a:r>
          </a:p>
          <a:p>
            <a:r>
              <a:rPr lang="en-US" sz="2800" dirty="0"/>
              <a:t>IT4GIS will focus on UTP</a:t>
            </a:r>
          </a:p>
        </p:txBody>
      </p:sp>
      <p:pic>
        <p:nvPicPr>
          <p:cNvPr id="9220" name="Picture 5" descr="UTP_ethernet_cable_8pin_modular_jack_ending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404" y="1683980"/>
            <a:ext cx="3925410" cy="3123407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Capabilities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Ethernet is described by its </a:t>
            </a:r>
            <a:r>
              <a:rPr lang="en-US" b="1" dirty="0"/>
              <a:t>data</a:t>
            </a:r>
            <a:r>
              <a:rPr lang="en-US" dirty="0"/>
              <a:t> </a:t>
            </a:r>
            <a:r>
              <a:rPr lang="en-US" b="1" dirty="0"/>
              <a:t>rate</a:t>
            </a:r>
            <a:r>
              <a:rPr lang="en-US" dirty="0"/>
              <a:t> and </a:t>
            </a:r>
            <a:r>
              <a:rPr lang="en-US" b="1" dirty="0"/>
              <a:t>range</a:t>
            </a:r>
          </a:p>
          <a:p>
            <a:r>
              <a:rPr lang="en-US" dirty="0"/>
              <a:t>For instance:</a:t>
            </a:r>
          </a:p>
          <a:p>
            <a:pPr lvl="1"/>
            <a:r>
              <a:rPr lang="en-US" dirty="0"/>
              <a:t>10Base-2</a:t>
            </a:r>
          </a:p>
          <a:p>
            <a:pPr lvl="2"/>
            <a:r>
              <a:rPr lang="en-US" dirty="0"/>
              <a:t>10 (data rate, 10Mb/s)</a:t>
            </a:r>
          </a:p>
          <a:p>
            <a:pPr lvl="2"/>
            <a:r>
              <a:rPr lang="en-US" dirty="0"/>
              <a:t>Base (base band)</a:t>
            </a:r>
          </a:p>
          <a:p>
            <a:pPr lvl="2"/>
            <a:r>
              <a:rPr lang="en-US" dirty="0"/>
              <a:t>2 (range, 200 meter runs)</a:t>
            </a:r>
          </a:p>
          <a:p>
            <a:pPr lvl="1"/>
            <a:r>
              <a:rPr lang="en-US" dirty="0"/>
              <a:t>10GBase-T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U_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U_2018" id="{29AE4A1A-2AF1-4727-ABD8-3CB16DA7254C}" vid="{08F51C65-8849-441C-9C03-41DB57F8816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ISU_2018</Template>
  <TotalTime>1718</TotalTime>
  <Words>1698</Words>
  <Application>Microsoft Office PowerPoint</Application>
  <PresentationFormat>On-screen Show (16:10)</PresentationFormat>
  <Paragraphs>225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Impact</vt:lpstr>
      <vt:lpstr>Swiss 721 Roman</vt:lpstr>
      <vt:lpstr>Times New Roman</vt:lpstr>
      <vt:lpstr>ISU_2018</vt:lpstr>
      <vt:lpstr>Understanding Networks</vt:lpstr>
      <vt:lpstr>Once Data is Created (saved)</vt:lpstr>
      <vt:lpstr>Why is Networking Important?</vt:lpstr>
      <vt:lpstr>How to Facilitate Sharing…</vt:lpstr>
      <vt:lpstr>In the beginning…</vt:lpstr>
      <vt:lpstr>Then along came…</vt:lpstr>
      <vt:lpstr>Ethernet</vt:lpstr>
      <vt:lpstr>Cabling</vt:lpstr>
      <vt:lpstr>Capabilities</vt:lpstr>
      <vt:lpstr>Ethernet and GIS</vt:lpstr>
      <vt:lpstr>Gigabit Ethernet</vt:lpstr>
      <vt:lpstr>Comparing Ethernet</vt:lpstr>
      <vt:lpstr>Quantifying Data Rate</vt:lpstr>
      <vt:lpstr>Understanding Data Rate</vt:lpstr>
      <vt:lpstr>Do Some Math!</vt:lpstr>
      <vt:lpstr>Orders of Magnitude</vt:lpstr>
      <vt:lpstr>Ethernet and GIS</vt:lpstr>
      <vt:lpstr>What’s Next…</vt:lpstr>
      <vt:lpstr>A Look at 802.11</vt:lpstr>
      <vt:lpstr>Advantages/Limitations of Wi-Fi for GIS</vt:lpstr>
      <vt:lpstr>What About Cellular?</vt:lpstr>
      <vt:lpstr>Getting Data from Here to There</vt:lpstr>
      <vt:lpstr>Good Question!</vt:lpstr>
      <vt:lpstr>InterNetworking Layer</vt:lpstr>
      <vt:lpstr>Transport Layer</vt:lpstr>
      <vt:lpstr>Application Layer</vt:lpstr>
      <vt:lpstr>Where’s the Network</vt:lpstr>
      <vt:lpstr>The Internet Highway</vt:lpstr>
      <vt:lpstr>Various Backbones</vt:lpstr>
      <vt:lpstr>Undersea Fiber Optics</vt:lpstr>
      <vt:lpstr>Internet Bandwidth (Data Rates)</vt:lpstr>
      <vt:lpstr>We could go on forever…</vt:lpstr>
      <vt:lpstr>Web2.0</vt:lpstr>
      <vt:lpstr>Participatory Web</vt:lpstr>
      <vt:lpstr>Web 3.0</vt:lpstr>
      <vt:lpstr>The Web and AI</vt:lpstr>
      <vt:lpstr>GIS and the Web</vt:lpstr>
      <vt:lpstr>Key Concepts</vt:lpstr>
      <vt:lpstr>Questions…</vt:lpstr>
    </vt:vector>
  </TitlesOfParts>
  <Company>ISU GIS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Networks</dc:title>
  <dc:creator>Keith T. Weber</dc:creator>
  <cp:lastModifiedBy>Keith Weber</cp:lastModifiedBy>
  <cp:revision>82</cp:revision>
  <cp:lastPrinted>2022-06-02T16:55:35Z</cp:lastPrinted>
  <dcterms:created xsi:type="dcterms:W3CDTF">2007-02-01T21:09:17Z</dcterms:created>
  <dcterms:modified xsi:type="dcterms:W3CDTF">2024-05-17T15:20:25Z</dcterms:modified>
</cp:coreProperties>
</file>