
<file path=[Content_Types].xml><?xml version="1.0" encoding="utf-8"?>
<Types xmlns="http://schemas.openxmlformats.org/package/2006/content-types">
  <Default Extension="png" ContentType="image/png"/>
  <Default Extension="tmp"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3" r:id="rId1"/>
  </p:sldMasterIdLst>
  <p:notesMasterIdLst>
    <p:notesMasterId r:id="rId22"/>
  </p:notesMasterIdLst>
  <p:handoutMasterIdLst>
    <p:handoutMasterId r:id="rId23"/>
  </p:handoutMasterIdLst>
  <p:sldIdLst>
    <p:sldId id="256" r:id="rId2"/>
    <p:sldId id="258" r:id="rId3"/>
    <p:sldId id="271" r:id="rId4"/>
    <p:sldId id="272" r:id="rId5"/>
    <p:sldId id="287" r:id="rId6"/>
    <p:sldId id="273" r:id="rId7"/>
    <p:sldId id="274" r:id="rId8"/>
    <p:sldId id="284" r:id="rId9"/>
    <p:sldId id="285" r:id="rId10"/>
    <p:sldId id="275" r:id="rId11"/>
    <p:sldId id="286" r:id="rId12"/>
    <p:sldId id="283" r:id="rId13"/>
    <p:sldId id="276" r:id="rId14"/>
    <p:sldId id="279" r:id="rId15"/>
    <p:sldId id="280" r:id="rId16"/>
    <p:sldId id="270" r:id="rId17"/>
    <p:sldId id="281" r:id="rId18"/>
    <p:sldId id="278" r:id="rId19"/>
    <p:sldId id="288" r:id="rId20"/>
    <p:sldId id="277" r:id="rId21"/>
  </p:sldIdLst>
  <p:sldSz cx="9144000" cy="5715000" type="screen16x10"/>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0066"/>
    <a:srgbClr val="FFFF66"/>
    <a:srgbClr val="6666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45" autoAdjust="0"/>
  </p:normalViewPr>
  <p:slideViewPr>
    <p:cSldViewPr>
      <p:cViewPr varScale="1">
        <p:scale>
          <a:sx n="207" d="100"/>
          <a:sy n="207" d="100"/>
        </p:scale>
        <p:origin x="474" y="174"/>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1"/>
            <a:ext cx="3170238" cy="481013"/>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lvl1pPr defTabSz="966654">
              <a:defRPr sz="1300"/>
            </a:lvl1pPr>
          </a:lstStyle>
          <a:p>
            <a:pPr>
              <a:defRPr/>
            </a:pPr>
            <a:endParaRPr lang="en-US"/>
          </a:p>
        </p:txBody>
      </p:sp>
      <p:sp>
        <p:nvSpPr>
          <p:cNvPr id="69635" name="Rectangle 3"/>
          <p:cNvSpPr>
            <a:spLocks noGrp="1" noChangeArrowheads="1"/>
          </p:cNvSpPr>
          <p:nvPr>
            <p:ph type="dt" sz="quarter" idx="1"/>
          </p:nvPr>
        </p:nvSpPr>
        <p:spPr bwMode="auto">
          <a:xfrm>
            <a:off x="4143375" y="1"/>
            <a:ext cx="3170238" cy="481013"/>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lvl1pPr algn="r" defTabSz="966654">
              <a:defRPr sz="1300"/>
            </a:lvl1pPr>
          </a:lstStyle>
          <a:p>
            <a:pPr>
              <a:defRPr/>
            </a:pPr>
            <a:endParaRPr lang="en-US"/>
          </a:p>
        </p:txBody>
      </p:sp>
      <p:sp>
        <p:nvSpPr>
          <p:cNvPr id="69636" name="Rectangle 4"/>
          <p:cNvSpPr>
            <a:spLocks noGrp="1" noChangeArrowheads="1"/>
          </p:cNvSpPr>
          <p:nvPr>
            <p:ph type="ftr" sz="quarter" idx="2"/>
          </p:nvPr>
        </p:nvSpPr>
        <p:spPr bwMode="auto">
          <a:xfrm>
            <a:off x="0" y="9118601"/>
            <a:ext cx="3170238" cy="481013"/>
          </a:xfrm>
          <a:prstGeom prst="rect">
            <a:avLst/>
          </a:prstGeom>
          <a:noFill/>
          <a:ln w="9525">
            <a:noFill/>
            <a:miter lim="800000"/>
            <a:headEnd/>
            <a:tailEnd/>
          </a:ln>
          <a:effectLst/>
        </p:spPr>
        <p:txBody>
          <a:bodyPr vert="horz" wrap="square" lIns="96654" tIns="48328" rIns="96654" bIns="48328" numCol="1" anchor="b" anchorCtr="0" compatLnSpc="1">
            <a:prstTxWarp prst="textNoShape">
              <a:avLst/>
            </a:prstTxWarp>
          </a:bodyPr>
          <a:lstStyle>
            <a:lvl1pPr defTabSz="966654">
              <a:defRPr sz="1300"/>
            </a:lvl1pPr>
          </a:lstStyle>
          <a:p>
            <a:pPr>
              <a:defRPr/>
            </a:pPr>
            <a:endParaRPr lang="en-US"/>
          </a:p>
        </p:txBody>
      </p:sp>
      <p:sp>
        <p:nvSpPr>
          <p:cNvPr id="69637" name="Rectangle 5"/>
          <p:cNvSpPr>
            <a:spLocks noGrp="1" noChangeArrowheads="1"/>
          </p:cNvSpPr>
          <p:nvPr>
            <p:ph type="sldNum" sz="quarter" idx="3"/>
          </p:nvPr>
        </p:nvSpPr>
        <p:spPr bwMode="auto">
          <a:xfrm>
            <a:off x="4143375" y="9118601"/>
            <a:ext cx="3170238" cy="481013"/>
          </a:xfrm>
          <a:prstGeom prst="rect">
            <a:avLst/>
          </a:prstGeom>
          <a:noFill/>
          <a:ln w="9525">
            <a:noFill/>
            <a:miter lim="800000"/>
            <a:headEnd/>
            <a:tailEnd/>
          </a:ln>
          <a:effectLst/>
        </p:spPr>
        <p:txBody>
          <a:bodyPr vert="horz" wrap="square" lIns="96654" tIns="48328" rIns="96654" bIns="48328" numCol="1" anchor="b" anchorCtr="0" compatLnSpc="1">
            <a:prstTxWarp prst="textNoShape">
              <a:avLst/>
            </a:prstTxWarp>
          </a:bodyPr>
          <a:lstStyle>
            <a:lvl1pPr algn="r" defTabSz="966654">
              <a:defRPr sz="1300"/>
            </a:lvl1pPr>
          </a:lstStyle>
          <a:p>
            <a:pPr>
              <a:defRPr/>
            </a:pPr>
            <a:fld id="{A69FFE48-0AB8-4814-B919-A2CF12B78CC9}" type="slidenum">
              <a:rPr lang="en-US"/>
              <a:pPr>
                <a:defRPr/>
              </a:pPr>
              <a:t>‹#›</a:t>
            </a:fld>
            <a:endParaRPr lang="en-US"/>
          </a:p>
        </p:txBody>
      </p:sp>
    </p:spTree>
    <p:extLst>
      <p:ext uri="{BB962C8B-B14F-4D97-AF65-F5344CB8AC3E}">
        <p14:creationId xmlns:p14="http://schemas.microsoft.com/office/powerpoint/2010/main" val="6551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170238" cy="481013"/>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lvl1pPr defTabSz="966654">
              <a:defRPr sz="1300"/>
            </a:lvl1pPr>
          </a:lstStyle>
          <a:p>
            <a:pPr>
              <a:defRPr/>
            </a:pPr>
            <a:endParaRPr lang="en-US"/>
          </a:p>
        </p:txBody>
      </p:sp>
      <p:sp>
        <p:nvSpPr>
          <p:cNvPr id="26627" name="Rectangle 3"/>
          <p:cNvSpPr>
            <a:spLocks noGrp="1" noChangeArrowheads="1"/>
          </p:cNvSpPr>
          <p:nvPr>
            <p:ph type="dt" idx="1"/>
          </p:nvPr>
        </p:nvSpPr>
        <p:spPr bwMode="auto">
          <a:xfrm>
            <a:off x="4143375" y="1"/>
            <a:ext cx="3170238" cy="481013"/>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lvl1pPr algn="r" defTabSz="966654">
              <a:defRPr sz="13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777875" y="719138"/>
            <a:ext cx="575945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31839" y="4560889"/>
            <a:ext cx="5851525" cy="4321175"/>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9118601"/>
            <a:ext cx="3170238" cy="481013"/>
          </a:xfrm>
          <a:prstGeom prst="rect">
            <a:avLst/>
          </a:prstGeom>
          <a:noFill/>
          <a:ln w="9525">
            <a:noFill/>
            <a:miter lim="800000"/>
            <a:headEnd/>
            <a:tailEnd/>
          </a:ln>
          <a:effectLst/>
        </p:spPr>
        <p:txBody>
          <a:bodyPr vert="horz" wrap="square" lIns="96654" tIns="48328" rIns="96654" bIns="48328" numCol="1" anchor="b" anchorCtr="0" compatLnSpc="1">
            <a:prstTxWarp prst="textNoShape">
              <a:avLst/>
            </a:prstTxWarp>
          </a:bodyPr>
          <a:lstStyle>
            <a:lvl1pPr defTabSz="966654">
              <a:defRPr sz="1300"/>
            </a:lvl1pPr>
          </a:lstStyle>
          <a:p>
            <a:pPr>
              <a:defRPr/>
            </a:pPr>
            <a:endParaRPr lang="en-US"/>
          </a:p>
        </p:txBody>
      </p:sp>
      <p:sp>
        <p:nvSpPr>
          <p:cNvPr id="26631" name="Rectangle 7"/>
          <p:cNvSpPr>
            <a:spLocks noGrp="1" noChangeArrowheads="1"/>
          </p:cNvSpPr>
          <p:nvPr>
            <p:ph type="sldNum" sz="quarter" idx="5"/>
          </p:nvPr>
        </p:nvSpPr>
        <p:spPr bwMode="auto">
          <a:xfrm>
            <a:off x="4143375" y="9118601"/>
            <a:ext cx="3170238" cy="481013"/>
          </a:xfrm>
          <a:prstGeom prst="rect">
            <a:avLst/>
          </a:prstGeom>
          <a:noFill/>
          <a:ln w="9525">
            <a:noFill/>
            <a:miter lim="800000"/>
            <a:headEnd/>
            <a:tailEnd/>
          </a:ln>
          <a:effectLst/>
        </p:spPr>
        <p:txBody>
          <a:bodyPr vert="horz" wrap="square" lIns="96654" tIns="48328" rIns="96654" bIns="48328" numCol="1" anchor="b" anchorCtr="0" compatLnSpc="1">
            <a:prstTxWarp prst="textNoShape">
              <a:avLst/>
            </a:prstTxWarp>
          </a:bodyPr>
          <a:lstStyle>
            <a:lvl1pPr algn="r" defTabSz="966654">
              <a:defRPr sz="1300"/>
            </a:lvl1pPr>
          </a:lstStyle>
          <a:p>
            <a:pPr>
              <a:defRPr/>
            </a:pPr>
            <a:fld id="{431A5CAB-D674-451D-9010-0D067833CB52}" type="slidenum">
              <a:rPr lang="en-US"/>
              <a:pPr>
                <a:defRPr/>
              </a:pPr>
              <a:t>‹#›</a:t>
            </a:fld>
            <a:endParaRPr lang="en-US"/>
          </a:p>
        </p:txBody>
      </p:sp>
    </p:spTree>
    <p:extLst>
      <p:ext uri="{BB962C8B-B14F-4D97-AF65-F5344CB8AC3E}">
        <p14:creationId xmlns:p14="http://schemas.microsoft.com/office/powerpoint/2010/main" val="4220909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748D5E2F-68C4-4865-9AC3-5111F193759D}" type="slidenum">
              <a:rPr lang="en-US" sz="1300"/>
              <a:pPr/>
              <a:t>1</a:t>
            </a:fld>
            <a:endParaRPr lang="en-US" sz="13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118081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6EE06F08-06D4-4FEB-9252-4D5615B0BFDA}" type="slidenum">
              <a:rPr lang="en-US" sz="1300"/>
              <a:pPr/>
              <a:t>15</a:t>
            </a:fld>
            <a:endParaRPr lang="en-US" sz="13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200 records per 4kb page will fit.</a:t>
            </a:r>
          </a:p>
          <a:p>
            <a:r>
              <a:rPr lang="en-US"/>
              <a:t>255 per 8 kb page.</a:t>
            </a:r>
          </a:p>
          <a:p>
            <a:r>
              <a:rPr lang="en-US"/>
              <a:t>However, all the available space will not be used that has been allocated.  The number of pages does not matter too much (within reason), however the efficiency of each page is important to overall DB performance and overall size </a:t>
            </a:r>
            <a:r>
              <a:rPr lang="en-US">
                <a:sym typeface="Wingdings" pitchFamily="2" charset="2"/>
              </a:rPr>
              <a:t> backup  IO etc.</a:t>
            </a:r>
          </a:p>
          <a:p>
            <a:r>
              <a:rPr lang="en-US">
                <a:sym typeface="Wingdings" pitchFamily="2" charset="2"/>
              </a:rPr>
              <a:t>Each table must be evaluated similarly.  4kb will NOT be best for all instances!</a:t>
            </a:r>
            <a:endParaRPr lang="en-US"/>
          </a:p>
        </p:txBody>
      </p:sp>
    </p:spTree>
    <p:extLst>
      <p:ext uri="{BB962C8B-B14F-4D97-AF65-F5344CB8AC3E}">
        <p14:creationId xmlns:p14="http://schemas.microsoft.com/office/powerpoint/2010/main" val="1560712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64C6EC53-24B4-466E-814F-C38FE896138A}" type="slidenum">
              <a:rPr lang="en-US" sz="1300"/>
              <a:pPr/>
              <a:t>16</a:t>
            </a:fld>
            <a:endParaRPr lang="en-US" sz="13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Details regarding data storage architecture, pre-fetch, and specifically table page space will be addressed when we talk about SDE later in this semester.</a:t>
            </a:r>
          </a:p>
          <a:p>
            <a:r>
              <a:rPr lang="en-US"/>
              <a:t>However, I will tell you that the spatial extender is an example of object-relational databases (ORDBMS) which we will learn more about in the weeks to come.</a:t>
            </a:r>
          </a:p>
          <a:p>
            <a:endParaRPr lang="en-US"/>
          </a:p>
        </p:txBody>
      </p:sp>
    </p:spTree>
    <p:extLst>
      <p:ext uri="{BB962C8B-B14F-4D97-AF65-F5344CB8AC3E}">
        <p14:creationId xmlns:p14="http://schemas.microsoft.com/office/powerpoint/2010/main" val="3661372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526718F7-ABF4-4BC0-AAA5-92AE77670EAF}" type="slidenum">
              <a:rPr lang="en-US" sz="1300"/>
              <a:pPr/>
              <a:t>17</a:t>
            </a:fld>
            <a:endParaRPr lang="en-US" sz="13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00599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D39E137E-0547-4A98-9B4A-D2E5B3D6BED1}" type="slidenum">
              <a:rPr lang="en-US" sz="1300"/>
              <a:pPr/>
              <a:t>18</a:t>
            </a:fld>
            <a:endParaRPr lang="en-US" sz="13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776160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8FE3659C-70AC-415A-ADEA-5CE59B130273}" type="slidenum">
              <a:rPr lang="en-US" sz="1300"/>
              <a:pPr/>
              <a:t>20</a:t>
            </a:fld>
            <a:endParaRPr lang="en-US" sz="13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7517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59B892CD-08C9-43F8-A994-AC9B324EBE40}" type="slidenum">
              <a:rPr lang="en-US" sz="1300"/>
              <a:pPr/>
              <a:t>2</a:t>
            </a:fld>
            <a:endParaRPr lang="en-US" sz="13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61716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A0138465-14C9-4CB4-AECE-6A3813642FF4}" type="slidenum">
              <a:rPr lang="en-US" sz="1300"/>
              <a:pPr/>
              <a:t>3</a:t>
            </a:fld>
            <a:endParaRPr lang="en-US" sz="13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088814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6AA29359-0EDF-4548-A76D-3CE525A6C8D0}" type="slidenum">
              <a:rPr lang="en-US" sz="1300"/>
              <a:pPr/>
              <a:t>4</a:t>
            </a:fld>
            <a:endParaRPr lang="en-US" sz="13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How do you check services?</a:t>
            </a:r>
          </a:p>
          <a:p>
            <a:r>
              <a:rPr lang="en-US" dirty="0"/>
              <a:t>Open services file with NOTEPAD, found in OS folder, under sys32/drivers/</a:t>
            </a:r>
            <a:r>
              <a:rPr lang="en-US" dirty="0" err="1"/>
              <a:t>etc</a:t>
            </a:r>
            <a:endParaRPr lang="en-US" dirty="0"/>
          </a:p>
          <a:p>
            <a:endParaRPr lang="en-US" dirty="0"/>
          </a:p>
        </p:txBody>
      </p:sp>
    </p:spTree>
    <p:extLst>
      <p:ext uri="{BB962C8B-B14F-4D97-AF65-F5344CB8AC3E}">
        <p14:creationId xmlns:p14="http://schemas.microsoft.com/office/powerpoint/2010/main" val="1140263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1738DAB3-A572-4FE7-AB09-4D6BAF420DA7}" type="slidenum">
              <a:rPr lang="en-US" sz="1300"/>
              <a:pPr/>
              <a:t>6</a:t>
            </a:fld>
            <a:endParaRPr lang="en-US" sz="13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What is pre-fetch size?</a:t>
            </a:r>
          </a:p>
          <a:p>
            <a:r>
              <a:rPr lang="en-US"/>
              <a:t>Advance reading of data pages to minimize repeated IO traffic</a:t>
            </a:r>
          </a:p>
          <a:p>
            <a:endParaRPr lang="en-US"/>
          </a:p>
          <a:p>
            <a:r>
              <a:rPr lang="en-US"/>
              <a:t>Buffer pools:</a:t>
            </a:r>
          </a:p>
          <a:p>
            <a:r>
              <a:rPr lang="en-US"/>
              <a:t>Amt of main memory on the server allocated to the cache table (the table storing pre-fetched data), index, and catalog table pages information.</a:t>
            </a:r>
          </a:p>
          <a:p>
            <a:endParaRPr lang="en-US"/>
          </a:p>
          <a:p>
            <a:r>
              <a:rPr lang="en-US"/>
              <a:t>Table data pages:</a:t>
            </a:r>
          </a:p>
          <a:p>
            <a:r>
              <a:rPr lang="en-US"/>
              <a:t>The size of each table page.  255 records are stored on each page.  All fields (attributes) for each record are included save for the LONG character or LONG special types in which only a pointer or descriptor is stored on the page.  Page sizes usually range from 4kb, 8kb, 16kb, to 32kb.</a:t>
            </a:r>
          </a:p>
          <a:p>
            <a:endParaRPr lang="en-US"/>
          </a:p>
          <a:p>
            <a:r>
              <a:rPr lang="en-US"/>
              <a:t>The three specifics greatly effect the efficiency and speed of DB2.  To determine table data pages you must know the data types and their storage requirements.</a:t>
            </a:r>
          </a:p>
          <a:p>
            <a:endParaRPr lang="en-US"/>
          </a:p>
        </p:txBody>
      </p:sp>
    </p:spTree>
    <p:extLst>
      <p:ext uri="{BB962C8B-B14F-4D97-AF65-F5344CB8AC3E}">
        <p14:creationId xmlns:p14="http://schemas.microsoft.com/office/powerpoint/2010/main" val="3112672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D02FF328-92B4-41CF-901B-AD0F09A29BB2}" type="slidenum">
              <a:rPr lang="en-US" sz="1300"/>
              <a:pPr/>
              <a:t>7</a:t>
            </a:fld>
            <a:endParaRPr lang="en-US" sz="13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b="1"/>
              <a:t>For Bit Data (Boolean)- </a:t>
            </a:r>
            <a:r>
              <a:rPr lang="en-US" sz="1000"/>
              <a:t>storage space = 2-bytes</a:t>
            </a:r>
          </a:p>
          <a:p>
            <a:r>
              <a:rPr lang="en-US" sz="1000" b="1"/>
              <a:t>SmallInt (Byte)- </a:t>
            </a:r>
            <a:r>
              <a:rPr lang="en-US" sz="1000"/>
              <a:t>storage space = 1 byte</a:t>
            </a:r>
          </a:p>
          <a:p>
            <a:r>
              <a:rPr lang="en-US" sz="1000" b="1"/>
              <a:t>Integer (Int)- </a:t>
            </a:r>
            <a:r>
              <a:rPr lang="en-US" sz="1000"/>
              <a:t>storage space = 2-bytes</a:t>
            </a:r>
          </a:p>
          <a:p>
            <a:r>
              <a:rPr lang="en-US" sz="1000" b="1"/>
              <a:t>BigInt (long)- </a:t>
            </a:r>
            <a:r>
              <a:rPr lang="en-US" sz="1000"/>
              <a:t>storage space = 4-bytes</a:t>
            </a:r>
          </a:p>
          <a:p>
            <a:r>
              <a:rPr lang="en-US" sz="1000" b="1"/>
              <a:t>Float- Floating point data.</a:t>
            </a:r>
          </a:p>
          <a:p>
            <a:r>
              <a:rPr lang="en-US" sz="1000" b="1"/>
              <a:t>Single precision: </a:t>
            </a:r>
            <a:r>
              <a:rPr lang="en-US" sz="1000"/>
              <a:t>A data type that stores single-precision floating-point variables as 32-bit (4-byte) floating-point numbers, ranging in value from -3.402823</a:t>
            </a:r>
            <a:r>
              <a:rPr lang="en-US" sz="1000" b="1"/>
              <a:t>E38</a:t>
            </a:r>
            <a:r>
              <a:rPr lang="en-US" sz="1000"/>
              <a:t> to -1.401298</a:t>
            </a:r>
            <a:r>
              <a:rPr lang="en-US" sz="1000" b="1"/>
              <a:t>E-45</a:t>
            </a:r>
            <a:r>
              <a:rPr lang="en-US" sz="1000"/>
              <a:t> for negative values, and 1.401298</a:t>
            </a:r>
            <a:r>
              <a:rPr lang="en-US" sz="1000" b="1"/>
              <a:t>E-45</a:t>
            </a:r>
            <a:r>
              <a:rPr lang="en-US" sz="1000"/>
              <a:t> to 3.402823</a:t>
            </a:r>
            <a:r>
              <a:rPr lang="en-US" sz="1000" b="1"/>
              <a:t>E38</a:t>
            </a:r>
            <a:r>
              <a:rPr lang="en-US" sz="1000"/>
              <a:t> for positive values. </a:t>
            </a:r>
          </a:p>
          <a:p>
            <a:r>
              <a:rPr lang="en-US" sz="1000"/>
              <a:t>Storage space is 4 bytes.</a:t>
            </a:r>
          </a:p>
          <a:p>
            <a:r>
              <a:rPr lang="en-US" sz="1000"/>
              <a:t>Double precision:A data type that holds double-precision floating-point numbers as 64-bit numbers in the range -1.79769313486232</a:t>
            </a:r>
            <a:r>
              <a:rPr lang="en-US" sz="1000" b="1"/>
              <a:t>E308</a:t>
            </a:r>
            <a:r>
              <a:rPr lang="en-US" sz="1000"/>
              <a:t> to -4.94065645841247</a:t>
            </a:r>
            <a:r>
              <a:rPr lang="en-US" sz="1000" b="1"/>
              <a:t>E-324</a:t>
            </a:r>
            <a:r>
              <a:rPr lang="en-US" sz="1000"/>
              <a:t> for negative values; 4.94065645841247</a:t>
            </a:r>
            <a:r>
              <a:rPr lang="en-US" sz="1000" b="1"/>
              <a:t>E-324</a:t>
            </a:r>
            <a:r>
              <a:rPr lang="en-US" sz="1000"/>
              <a:t> to 1.79769313486232</a:t>
            </a:r>
            <a:r>
              <a:rPr lang="en-US" sz="1000" b="1"/>
              <a:t>E308</a:t>
            </a:r>
            <a:r>
              <a:rPr lang="en-US" sz="1000"/>
              <a:t> for positive values. </a:t>
            </a:r>
          </a:p>
          <a:p>
            <a:r>
              <a:rPr lang="en-US" sz="1000"/>
              <a:t>Storage space is 8-byte.</a:t>
            </a:r>
          </a:p>
          <a:p>
            <a:endParaRPr lang="en-US" sz="1000"/>
          </a:p>
          <a:p>
            <a:r>
              <a:rPr lang="en-US" sz="1000" b="1"/>
              <a:t>Decimal data type.  Parameters are: integer number for precision (0-31), integer number for scale (0-np)</a:t>
            </a:r>
          </a:p>
          <a:p>
            <a:r>
              <a:rPr lang="en-US" sz="1000" b="1"/>
              <a:t>Scale is by power of 10.</a:t>
            </a:r>
          </a:p>
          <a:p>
            <a:r>
              <a:rPr lang="en-US" sz="1000"/>
              <a:t>A data type that contains decimal numbers scaled by a power of 10. For </a:t>
            </a:r>
            <a:r>
              <a:rPr lang="en-US" sz="1000" b="1"/>
              <a:t>zero-scaled </a:t>
            </a:r>
            <a:r>
              <a:rPr lang="en-US" sz="1000"/>
              <a:t>numbers, that is, numbers with no decimal places, the range is +/-79,228,162,514,264,337,593,543,950,335. For numbers with 28 decimal places the range is +/-7.9228162514264337593543950335. The smallest non-zero number that can be represented as a </a:t>
            </a:r>
            <a:r>
              <a:rPr lang="en-US" sz="1000" b="1"/>
              <a:t>Decimal</a:t>
            </a:r>
            <a:r>
              <a:rPr lang="en-US" sz="1000"/>
              <a:t> is 0.0000000000000000000000000001.</a:t>
            </a:r>
          </a:p>
          <a:p>
            <a:r>
              <a:rPr lang="en-US" sz="1000"/>
              <a:t>Storage space: numeric storage size of 16 bytes </a:t>
            </a:r>
          </a:p>
        </p:txBody>
      </p:sp>
    </p:spTree>
    <p:extLst>
      <p:ext uri="{BB962C8B-B14F-4D97-AF65-F5344CB8AC3E}">
        <p14:creationId xmlns:p14="http://schemas.microsoft.com/office/powerpoint/2010/main" val="3046504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FA963B69-3119-4A9A-9766-01774A7E6157}" type="slidenum">
              <a:rPr lang="en-US" sz="1300"/>
              <a:pPr/>
              <a:t>10</a:t>
            </a:fld>
            <a:endParaRPr lang="en-US" sz="13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Character- 1-254</a:t>
            </a:r>
          </a:p>
          <a:p>
            <a:r>
              <a:rPr lang="en-US"/>
              <a:t>VarChar- varying length, and varying space requirements.  1-32,672</a:t>
            </a:r>
          </a:p>
          <a:p>
            <a:r>
              <a:rPr lang="en-US"/>
              <a:t>Long VarChar- up to 32,700. User does not specify the max length.</a:t>
            </a:r>
          </a:p>
          <a:p>
            <a:endParaRPr lang="en-US"/>
          </a:p>
        </p:txBody>
      </p:sp>
    </p:spTree>
    <p:extLst>
      <p:ext uri="{BB962C8B-B14F-4D97-AF65-F5344CB8AC3E}">
        <p14:creationId xmlns:p14="http://schemas.microsoft.com/office/powerpoint/2010/main" val="263147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5363F017-34E9-4439-8DD9-83A036BA7C8B}" type="slidenum">
              <a:rPr lang="en-US" sz="1300"/>
              <a:pPr/>
              <a:t>13</a:t>
            </a:fld>
            <a:endParaRPr lang="en-US" sz="13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BLOB- Binary large object, maximum length or size is n, expressed as Kilobytes, Megabytes, or Gigabytes).  Absolute max is 2GB for each data value.</a:t>
            </a:r>
          </a:p>
          <a:p>
            <a:r>
              <a:rPr lang="en-US"/>
              <a:t>CLOB- Character large object (same parameters)</a:t>
            </a:r>
          </a:p>
          <a:p>
            <a:r>
              <a:rPr lang="en-US"/>
              <a:t>DBCLOB- Double byte character large object.  (same parameters, however max is now 1GB of double characters)</a:t>
            </a:r>
          </a:p>
          <a:p>
            <a:r>
              <a:rPr lang="en-US"/>
              <a:t>GRAPHIC- Fixed length graphic string, n = 1-127</a:t>
            </a:r>
          </a:p>
          <a:p>
            <a:r>
              <a:rPr lang="en-US"/>
              <a:t>VARGRAPHIC- Variable length graphic string- 1-16336</a:t>
            </a:r>
          </a:p>
          <a:p>
            <a:r>
              <a:rPr lang="en-US"/>
              <a:t>LONG VARGRAPHIC- Varying length graphic string- 1-16,350</a:t>
            </a:r>
          </a:p>
          <a:p>
            <a:r>
              <a:rPr lang="en-US"/>
              <a:t>DATE- store a date that can be used for date arithmetic</a:t>
            </a:r>
          </a:p>
          <a:p>
            <a:r>
              <a:rPr lang="en-US"/>
              <a:t>TIME- Store a time that can be used for time arithmetic</a:t>
            </a:r>
          </a:p>
          <a:p>
            <a:r>
              <a:rPr lang="en-US"/>
              <a:t>TIMESTAMP- timestamp…DB2 generated.</a:t>
            </a:r>
          </a:p>
          <a:p>
            <a:r>
              <a:rPr lang="en-US"/>
              <a:t>DATALINK- for data stored outside the database.  N is the number of characters describing the link</a:t>
            </a:r>
          </a:p>
          <a:p>
            <a:endParaRPr lang="en-US"/>
          </a:p>
          <a:p>
            <a:r>
              <a:rPr lang="en-US"/>
              <a:t>All data type with LONG (character and special) use 32KB page areas each.   This includes the LOB’s as well.  They are not stored within the data pages however.  Just a descriptor or a pointer is stored in the page.</a:t>
            </a:r>
          </a:p>
        </p:txBody>
      </p:sp>
    </p:spTree>
    <p:extLst>
      <p:ext uri="{BB962C8B-B14F-4D97-AF65-F5344CB8AC3E}">
        <p14:creationId xmlns:p14="http://schemas.microsoft.com/office/powerpoint/2010/main" val="222911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1">
              <a:defRPr sz="2400">
                <a:solidFill>
                  <a:schemeClr val="tx1"/>
                </a:solidFill>
                <a:latin typeface="Times New Roman" pitchFamily="18" charset="0"/>
              </a:defRPr>
            </a:lvl1pPr>
            <a:lvl2pPr marL="742912" indent="-285735" defTabSz="965151">
              <a:defRPr sz="2400">
                <a:solidFill>
                  <a:schemeClr val="tx1"/>
                </a:solidFill>
                <a:latin typeface="Times New Roman" pitchFamily="18" charset="0"/>
              </a:defRPr>
            </a:lvl2pPr>
            <a:lvl3pPr marL="1142941" indent="-228588" defTabSz="965151">
              <a:defRPr sz="2400">
                <a:solidFill>
                  <a:schemeClr val="tx1"/>
                </a:solidFill>
                <a:latin typeface="Times New Roman" pitchFamily="18" charset="0"/>
              </a:defRPr>
            </a:lvl3pPr>
            <a:lvl4pPr marL="1600118" indent="-228588" defTabSz="965151">
              <a:defRPr sz="2400">
                <a:solidFill>
                  <a:schemeClr val="tx1"/>
                </a:solidFill>
                <a:latin typeface="Times New Roman" pitchFamily="18" charset="0"/>
              </a:defRPr>
            </a:lvl4pPr>
            <a:lvl5pPr marL="2057295" indent="-228588" defTabSz="965151">
              <a:defRPr sz="2400">
                <a:solidFill>
                  <a:schemeClr val="tx1"/>
                </a:solidFill>
                <a:latin typeface="Times New Roman" pitchFamily="18" charset="0"/>
              </a:defRPr>
            </a:lvl5pPr>
            <a:lvl6pPr marL="2514471" indent="-228588" defTabSz="965151" eaLnBrk="0" fontAlgn="base" hangingPunct="0">
              <a:spcBef>
                <a:spcPct val="0"/>
              </a:spcBef>
              <a:spcAft>
                <a:spcPct val="0"/>
              </a:spcAft>
              <a:defRPr sz="2400">
                <a:solidFill>
                  <a:schemeClr val="tx1"/>
                </a:solidFill>
                <a:latin typeface="Times New Roman" pitchFamily="18" charset="0"/>
              </a:defRPr>
            </a:lvl6pPr>
            <a:lvl7pPr marL="2971648" indent="-228588" defTabSz="965151" eaLnBrk="0" fontAlgn="base" hangingPunct="0">
              <a:spcBef>
                <a:spcPct val="0"/>
              </a:spcBef>
              <a:spcAft>
                <a:spcPct val="0"/>
              </a:spcAft>
              <a:defRPr sz="2400">
                <a:solidFill>
                  <a:schemeClr val="tx1"/>
                </a:solidFill>
                <a:latin typeface="Times New Roman" pitchFamily="18" charset="0"/>
              </a:defRPr>
            </a:lvl7pPr>
            <a:lvl8pPr marL="3428824" indent="-228588" defTabSz="965151" eaLnBrk="0" fontAlgn="base" hangingPunct="0">
              <a:spcBef>
                <a:spcPct val="0"/>
              </a:spcBef>
              <a:spcAft>
                <a:spcPct val="0"/>
              </a:spcAft>
              <a:defRPr sz="2400">
                <a:solidFill>
                  <a:schemeClr val="tx1"/>
                </a:solidFill>
                <a:latin typeface="Times New Roman" pitchFamily="18" charset="0"/>
              </a:defRPr>
            </a:lvl8pPr>
            <a:lvl9pPr marL="3886001" indent="-228588" defTabSz="965151" eaLnBrk="0" fontAlgn="base" hangingPunct="0">
              <a:spcBef>
                <a:spcPct val="0"/>
              </a:spcBef>
              <a:spcAft>
                <a:spcPct val="0"/>
              </a:spcAft>
              <a:defRPr sz="2400">
                <a:solidFill>
                  <a:schemeClr val="tx1"/>
                </a:solidFill>
                <a:latin typeface="Times New Roman" pitchFamily="18" charset="0"/>
              </a:defRPr>
            </a:lvl9pPr>
          </a:lstStyle>
          <a:p>
            <a:fld id="{0AEA843A-5F0F-49D3-B77F-7875BF4F3CA2}" type="slidenum">
              <a:rPr lang="en-US" sz="1300"/>
              <a:pPr/>
              <a:t>14</a:t>
            </a:fld>
            <a:endParaRPr lang="en-US" sz="13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097608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lvl1pPr>
              <a:defRPr b="1">
                <a:latin typeface="Swiss 721 Roman" panose="020B05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latin typeface="Swiss 721 Roman" panose="020B05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5296960"/>
            <a:ext cx="2133600" cy="304271"/>
          </a:xfrm>
          <a:prstGeom prst="rect">
            <a:avLst/>
          </a:prstGeom>
        </p:spPr>
        <p:txBody>
          <a:bodyPr/>
          <a:lstStyle>
            <a:lvl1pPr>
              <a:defRPr/>
            </a:lvl1pPr>
          </a:lstStyle>
          <a:p>
            <a:fld id="{14792CA9-6BAA-4BA5-8895-90194CE4970A}" type="datetimeFigureOut">
              <a:rPr lang="en-US" smtClean="0"/>
              <a:t>31-May-23</a:t>
            </a:fld>
            <a:endParaRPr lang="en-US"/>
          </a:p>
        </p:txBody>
      </p:sp>
      <p:sp>
        <p:nvSpPr>
          <p:cNvPr id="5" name="Footer Placeholder 4"/>
          <p:cNvSpPr>
            <a:spLocks noGrp="1"/>
          </p:cNvSpPr>
          <p:nvPr>
            <p:ph type="ftr" sz="quarter" idx="11"/>
          </p:nvPr>
        </p:nvSpPr>
        <p:spPr>
          <a:xfrm>
            <a:off x="3124200" y="5296960"/>
            <a:ext cx="2895600" cy="304271"/>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5296960"/>
            <a:ext cx="2133600" cy="304271"/>
          </a:xfrm>
          <a:prstGeom prst="rect">
            <a:avLst/>
          </a:prstGeom>
        </p:spPr>
        <p:txBody>
          <a:bodyPr/>
          <a:lstStyle>
            <a:lvl1pPr>
              <a:defRPr/>
            </a:lvl1pPr>
          </a:lstStyle>
          <a:p>
            <a:fld id="{707201CE-D355-4ADF-B2F2-AC56B2AD0A51}" type="slidenum">
              <a:rPr lang="en-US" smtClean="0"/>
              <a:t>‹#›</a:t>
            </a:fld>
            <a:endParaRPr lang="en-US"/>
          </a:p>
        </p:txBody>
      </p:sp>
    </p:spTree>
    <p:extLst>
      <p:ext uri="{BB962C8B-B14F-4D97-AF65-F5344CB8AC3E}">
        <p14:creationId xmlns:p14="http://schemas.microsoft.com/office/powerpoint/2010/main" val="342019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wiss 721 Roman" panose="020B05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Swiss 721 Roman" panose="020B0504020202020204" pitchFamily="34" charset="0"/>
              </a:defRPr>
            </a:lvl1pPr>
            <a:lvl2pPr>
              <a:defRPr>
                <a:latin typeface="Swiss 721 Roman" panose="020B0504020202020204" pitchFamily="34" charset="0"/>
              </a:defRPr>
            </a:lvl2pPr>
            <a:lvl3pPr>
              <a:defRPr>
                <a:latin typeface="Swiss 721 Roman" panose="020B0504020202020204" pitchFamily="34" charset="0"/>
              </a:defRPr>
            </a:lvl3pPr>
            <a:lvl4pPr>
              <a:defRPr>
                <a:latin typeface="Swiss 721 Roman" panose="020B0504020202020204" pitchFamily="34" charset="0"/>
              </a:defRPr>
            </a:lvl4pPr>
            <a:lvl5pPr>
              <a:defRPr>
                <a:latin typeface="Swiss 721 Roman" panose="020B05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5296960"/>
            <a:ext cx="2133600" cy="304271"/>
          </a:xfrm>
          <a:prstGeom prst="rect">
            <a:avLst/>
          </a:prstGeom>
        </p:spPr>
        <p:txBody>
          <a:bodyPr/>
          <a:lstStyle>
            <a:lvl1pPr>
              <a:defRPr/>
            </a:lvl1pPr>
          </a:lstStyle>
          <a:p>
            <a:fld id="{14792CA9-6BAA-4BA5-8895-90194CE4970A}" type="datetimeFigureOut">
              <a:rPr lang="en-US" smtClean="0"/>
              <a:t>31-May-23</a:t>
            </a:fld>
            <a:endParaRPr lang="en-US"/>
          </a:p>
        </p:txBody>
      </p:sp>
      <p:sp>
        <p:nvSpPr>
          <p:cNvPr id="5" name="Footer Placeholder 4"/>
          <p:cNvSpPr>
            <a:spLocks noGrp="1"/>
          </p:cNvSpPr>
          <p:nvPr>
            <p:ph type="ftr" sz="quarter" idx="11"/>
          </p:nvPr>
        </p:nvSpPr>
        <p:spPr>
          <a:xfrm>
            <a:off x="3124200" y="5296960"/>
            <a:ext cx="2895600" cy="304271"/>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5296960"/>
            <a:ext cx="2133600" cy="304271"/>
          </a:xfrm>
          <a:prstGeom prst="rect">
            <a:avLst/>
          </a:prstGeom>
        </p:spPr>
        <p:txBody>
          <a:bodyPr/>
          <a:lstStyle>
            <a:lvl1pPr>
              <a:defRPr/>
            </a:lvl1pPr>
          </a:lstStyle>
          <a:p>
            <a:fld id="{707201CE-D355-4ADF-B2F2-AC56B2AD0A51}" type="slidenum">
              <a:rPr lang="en-US" smtClean="0"/>
              <a:t>‹#›</a:t>
            </a:fld>
            <a:endParaRPr lang="en-US"/>
          </a:p>
        </p:txBody>
      </p:sp>
    </p:spTree>
    <p:extLst>
      <p:ext uri="{BB962C8B-B14F-4D97-AF65-F5344CB8AC3E}">
        <p14:creationId xmlns:p14="http://schemas.microsoft.com/office/powerpoint/2010/main" val="3675036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lvl1pPr>
              <a:defRPr>
                <a:latin typeface="Swiss 721 Roman" panose="020B05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28866"/>
            <a:ext cx="6019800" cy="4876271"/>
          </a:xfrm>
        </p:spPr>
        <p:txBody>
          <a:bodyPr vert="eaVert"/>
          <a:lstStyle>
            <a:lvl1pPr>
              <a:defRPr>
                <a:latin typeface="Swiss 721 Roman" panose="020B0504020202020204" pitchFamily="34" charset="0"/>
              </a:defRPr>
            </a:lvl1pPr>
            <a:lvl2pPr>
              <a:defRPr>
                <a:latin typeface="Swiss 721 Roman" panose="020B0504020202020204" pitchFamily="34" charset="0"/>
              </a:defRPr>
            </a:lvl2pPr>
            <a:lvl3pPr>
              <a:defRPr>
                <a:latin typeface="Swiss 721 Roman" panose="020B0504020202020204" pitchFamily="34" charset="0"/>
              </a:defRPr>
            </a:lvl3pPr>
            <a:lvl4pPr>
              <a:defRPr>
                <a:latin typeface="Swiss 721 Roman" panose="020B0504020202020204" pitchFamily="34" charset="0"/>
              </a:defRPr>
            </a:lvl4pPr>
            <a:lvl5pPr>
              <a:defRPr>
                <a:latin typeface="Swiss 721 Roman" panose="020B05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5296960"/>
            <a:ext cx="2133600" cy="304271"/>
          </a:xfrm>
          <a:prstGeom prst="rect">
            <a:avLst/>
          </a:prstGeom>
        </p:spPr>
        <p:txBody>
          <a:bodyPr/>
          <a:lstStyle>
            <a:lvl1pPr>
              <a:defRPr/>
            </a:lvl1pPr>
          </a:lstStyle>
          <a:p>
            <a:fld id="{14792CA9-6BAA-4BA5-8895-90194CE4970A}" type="datetimeFigureOut">
              <a:rPr lang="en-US" smtClean="0"/>
              <a:t>31-May-23</a:t>
            </a:fld>
            <a:endParaRPr lang="en-US"/>
          </a:p>
        </p:txBody>
      </p:sp>
      <p:sp>
        <p:nvSpPr>
          <p:cNvPr id="5" name="Footer Placeholder 4"/>
          <p:cNvSpPr>
            <a:spLocks noGrp="1"/>
          </p:cNvSpPr>
          <p:nvPr>
            <p:ph type="ftr" sz="quarter" idx="11"/>
          </p:nvPr>
        </p:nvSpPr>
        <p:spPr>
          <a:xfrm>
            <a:off x="3124200" y="5296960"/>
            <a:ext cx="2895600" cy="304271"/>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5296960"/>
            <a:ext cx="2133600" cy="304271"/>
          </a:xfrm>
          <a:prstGeom prst="rect">
            <a:avLst/>
          </a:prstGeom>
        </p:spPr>
        <p:txBody>
          <a:bodyPr/>
          <a:lstStyle>
            <a:lvl1pPr>
              <a:defRPr/>
            </a:lvl1pPr>
          </a:lstStyle>
          <a:p>
            <a:fld id="{707201CE-D355-4ADF-B2F2-AC56B2AD0A51}" type="slidenum">
              <a:rPr lang="en-US" smtClean="0"/>
              <a:t>‹#›</a:t>
            </a:fld>
            <a:endParaRPr lang="en-US"/>
          </a:p>
        </p:txBody>
      </p:sp>
    </p:spTree>
    <p:extLst>
      <p:ext uri="{BB962C8B-B14F-4D97-AF65-F5344CB8AC3E}">
        <p14:creationId xmlns:p14="http://schemas.microsoft.com/office/powerpoint/2010/main" val="3035330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44500"/>
            <a:ext cx="7772400" cy="952500"/>
          </a:xfrm>
        </p:spPr>
        <p:txBody>
          <a:bodyPr/>
          <a:lstStyle/>
          <a:p>
            <a:r>
              <a:rPr lang="en-US"/>
              <a:t>Click to edit Master title style</a:t>
            </a:r>
          </a:p>
        </p:txBody>
      </p:sp>
      <p:sp>
        <p:nvSpPr>
          <p:cNvPr id="3" name="Text Placeholder 2"/>
          <p:cNvSpPr>
            <a:spLocks noGrp="1"/>
          </p:cNvSpPr>
          <p:nvPr>
            <p:ph type="body" sz="half" idx="1"/>
          </p:nvPr>
        </p:nvSpPr>
        <p:spPr>
          <a:xfrm>
            <a:off x="685800" y="1651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1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7787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44500"/>
            <a:ext cx="7772400" cy="952500"/>
          </a:xfrm>
        </p:spPr>
        <p:txBody>
          <a:bodyPr/>
          <a:lstStyle/>
          <a:p>
            <a:r>
              <a:rPr lang="en-US"/>
              <a:t>Click to edit Master title style</a:t>
            </a:r>
          </a:p>
        </p:txBody>
      </p:sp>
      <p:sp>
        <p:nvSpPr>
          <p:cNvPr id="3" name="Text Placeholder 2"/>
          <p:cNvSpPr>
            <a:spLocks noGrp="1"/>
          </p:cNvSpPr>
          <p:nvPr>
            <p:ph type="body" sz="half" idx="1"/>
          </p:nvPr>
        </p:nvSpPr>
        <p:spPr>
          <a:xfrm>
            <a:off x="685800" y="1651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51000"/>
            <a:ext cx="3810000" cy="165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429000"/>
            <a:ext cx="3810000" cy="165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54725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44500"/>
            <a:ext cx="7772400" cy="952500"/>
          </a:xfrm>
        </p:spPr>
        <p:txBody>
          <a:bodyPr/>
          <a:lstStyle/>
          <a:p>
            <a:r>
              <a:rPr lang="en-US"/>
              <a:t>Click to edit Master title style</a:t>
            </a:r>
          </a:p>
        </p:txBody>
      </p:sp>
      <p:sp>
        <p:nvSpPr>
          <p:cNvPr id="3" name="Content Placeholder 2"/>
          <p:cNvSpPr>
            <a:spLocks noGrp="1"/>
          </p:cNvSpPr>
          <p:nvPr>
            <p:ph sz="half" idx="1"/>
          </p:nvPr>
        </p:nvSpPr>
        <p:spPr>
          <a:xfrm>
            <a:off x="685800" y="1651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51000"/>
            <a:ext cx="3810000" cy="165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429000"/>
            <a:ext cx="3810000" cy="165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99266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wiss 721 Roman" panose="020B05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Swiss 721 Roman" panose="020B0504020202020204" pitchFamily="34" charset="0"/>
              </a:defRPr>
            </a:lvl1pPr>
            <a:lvl2pPr>
              <a:defRPr>
                <a:latin typeface="Swiss 721 Roman" panose="020B0504020202020204" pitchFamily="34" charset="0"/>
              </a:defRPr>
            </a:lvl2pPr>
            <a:lvl3pPr>
              <a:defRPr>
                <a:latin typeface="Swiss 721 Roman" panose="020B0504020202020204" pitchFamily="34" charset="0"/>
              </a:defRPr>
            </a:lvl3pPr>
            <a:lvl4pPr>
              <a:defRPr>
                <a:latin typeface="Swiss 721 Roman" panose="020B0504020202020204" pitchFamily="34" charset="0"/>
              </a:defRPr>
            </a:lvl4pPr>
            <a:lvl5pPr>
              <a:defRPr>
                <a:latin typeface="Swiss 721 Roman" panose="020B05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5296960"/>
            <a:ext cx="2133600" cy="304271"/>
          </a:xfrm>
          <a:prstGeom prst="rect">
            <a:avLst/>
          </a:prstGeom>
        </p:spPr>
        <p:txBody>
          <a:bodyPr/>
          <a:lstStyle>
            <a:lvl1pPr>
              <a:defRPr/>
            </a:lvl1pPr>
          </a:lstStyle>
          <a:p>
            <a:fld id="{14792CA9-6BAA-4BA5-8895-90194CE4970A}" type="datetimeFigureOut">
              <a:rPr lang="en-US" smtClean="0"/>
              <a:t>31-May-23</a:t>
            </a:fld>
            <a:endParaRPr lang="en-US"/>
          </a:p>
        </p:txBody>
      </p:sp>
      <p:sp>
        <p:nvSpPr>
          <p:cNvPr id="5" name="Footer Placeholder 4"/>
          <p:cNvSpPr>
            <a:spLocks noGrp="1"/>
          </p:cNvSpPr>
          <p:nvPr>
            <p:ph type="ftr" sz="quarter" idx="11"/>
          </p:nvPr>
        </p:nvSpPr>
        <p:spPr>
          <a:xfrm>
            <a:off x="3124200" y="5296960"/>
            <a:ext cx="2895600" cy="304271"/>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5296960"/>
            <a:ext cx="2133600" cy="304271"/>
          </a:xfrm>
          <a:prstGeom prst="rect">
            <a:avLst/>
          </a:prstGeom>
        </p:spPr>
        <p:txBody>
          <a:bodyPr/>
          <a:lstStyle>
            <a:lvl1pPr>
              <a:defRPr/>
            </a:lvl1pPr>
          </a:lstStyle>
          <a:p>
            <a:fld id="{707201CE-D355-4ADF-B2F2-AC56B2AD0A51}" type="slidenum">
              <a:rPr lang="en-US" smtClean="0"/>
              <a:t>‹#›</a:t>
            </a:fld>
            <a:endParaRPr lang="en-US"/>
          </a:p>
        </p:txBody>
      </p:sp>
    </p:spTree>
    <p:extLst>
      <p:ext uri="{BB962C8B-B14F-4D97-AF65-F5344CB8AC3E}">
        <p14:creationId xmlns:p14="http://schemas.microsoft.com/office/powerpoint/2010/main" val="54483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000" b="1" cap="all">
                <a:latin typeface="Swiss 721 Roman" panose="020B05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500">
                <a:solidFill>
                  <a:schemeClr val="tx1">
                    <a:tint val="75000"/>
                  </a:schemeClr>
                </a:solidFill>
                <a:latin typeface="Swiss 721 Roman" panose="020B0504020202020204"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5296960"/>
            <a:ext cx="2133600" cy="304271"/>
          </a:xfrm>
          <a:prstGeom prst="rect">
            <a:avLst/>
          </a:prstGeom>
        </p:spPr>
        <p:txBody>
          <a:bodyPr/>
          <a:lstStyle>
            <a:lvl1pPr>
              <a:defRPr/>
            </a:lvl1pPr>
          </a:lstStyle>
          <a:p>
            <a:fld id="{14792CA9-6BAA-4BA5-8895-90194CE4970A}" type="datetimeFigureOut">
              <a:rPr lang="en-US" smtClean="0"/>
              <a:t>31-May-23</a:t>
            </a:fld>
            <a:endParaRPr lang="en-US"/>
          </a:p>
        </p:txBody>
      </p:sp>
      <p:sp>
        <p:nvSpPr>
          <p:cNvPr id="5" name="Footer Placeholder 4"/>
          <p:cNvSpPr>
            <a:spLocks noGrp="1"/>
          </p:cNvSpPr>
          <p:nvPr>
            <p:ph type="ftr" sz="quarter" idx="11"/>
          </p:nvPr>
        </p:nvSpPr>
        <p:spPr>
          <a:xfrm>
            <a:off x="3124200" y="5296960"/>
            <a:ext cx="2895600" cy="304271"/>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5296960"/>
            <a:ext cx="2133600" cy="304271"/>
          </a:xfrm>
          <a:prstGeom prst="rect">
            <a:avLst/>
          </a:prstGeom>
        </p:spPr>
        <p:txBody>
          <a:bodyPr/>
          <a:lstStyle>
            <a:lvl1pPr>
              <a:defRPr/>
            </a:lvl1pPr>
          </a:lstStyle>
          <a:p>
            <a:fld id="{707201CE-D355-4ADF-B2F2-AC56B2AD0A51}" type="slidenum">
              <a:rPr lang="en-US" smtClean="0"/>
              <a:t>‹#›</a:t>
            </a:fld>
            <a:endParaRPr lang="en-US"/>
          </a:p>
        </p:txBody>
      </p:sp>
    </p:spTree>
    <p:extLst>
      <p:ext uri="{BB962C8B-B14F-4D97-AF65-F5344CB8AC3E}">
        <p14:creationId xmlns:p14="http://schemas.microsoft.com/office/powerpoint/2010/main" val="4228015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wiss 721 Roman" panose="020B05040202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100">
                <a:latin typeface="Swiss 721 Roman" panose="020B0504020202020204" pitchFamily="34" charset="0"/>
              </a:defRPr>
            </a:lvl1pPr>
            <a:lvl2pPr>
              <a:defRPr sz="1800">
                <a:latin typeface="Swiss 721 Roman" panose="020B0504020202020204" pitchFamily="34" charset="0"/>
              </a:defRPr>
            </a:lvl2pPr>
            <a:lvl3pPr>
              <a:defRPr sz="1500">
                <a:latin typeface="Swiss 721 Roman" panose="020B0504020202020204" pitchFamily="34" charset="0"/>
              </a:defRPr>
            </a:lvl3pPr>
            <a:lvl4pPr>
              <a:defRPr sz="1350">
                <a:latin typeface="Swiss 721 Roman" panose="020B0504020202020204" pitchFamily="34" charset="0"/>
              </a:defRPr>
            </a:lvl4pPr>
            <a:lvl5pPr>
              <a:defRPr sz="1350">
                <a:latin typeface="Swiss 721 Roman" panose="020B0504020202020204" pitchFamily="34" charset="0"/>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100">
                <a:latin typeface="Swiss 721 Roman" panose="020B0504020202020204" pitchFamily="34" charset="0"/>
              </a:defRPr>
            </a:lvl1pPr>
            <a:lvl2pPr>
              <a:defRPr sz="1800">
                <a:latin typeface="Swiss 721 Roman" panose="020B0504020202020204" pitchFamily="34" charset="0"/>
              </a:defRPr>
            </a:lvl2pPr>
            <a:lvl3pPr>
              <a:defRPr sz="1500">
                <a:latin typeface="Swiss 721 Roman" panose="020B0504020202020204" pitchFamily="34" charset="0"/>
              </a:defRPr>
            </a:lvl3pPr>
            <a:lvl4pPr>
              <a:defRPr sz="1350">
                <a:latin typeface="Swiss 721 Roman" panose="020B0504020202020204" pitchFamily="34" charset="0"/>
              </a:defRPr>
            </a:lvl4pPr>
            <a:lvl5pPr>
              <a:defRPr sz="1350">
                <a:latin typeface="Swiss 721 Roman" panose="020B0504020202020204" pitchFamily="34" charset="0"/>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a:xfrm>
            <a:off x="457200" y="5296960"/>
            <a:ext cx="2133600" cy="304271"/>
          </a:xfrm>
          <a:prstGeom prst="rect">
            <a:avLst/>
          </a:prstGeom>
        </p:spPr>
        <p:txBody>
          <a:bodyPr/>
          <a:lstStyle>
            <a:lvl1pPr>
              <a:defRPr/>
            </a:lvl1pPr>
          </a:lstStyle>
          <a:p>
            <a:fld id="{14792CA9-6BAA-4BA5-8895-90194CE4970A}" type="datetimeFigureOut">
              <a:rPr lang="en-US" smtClean="0"/>
              <a:t>31-May-23</a:t>
            </a:fld>
            <a:endParaRPr lang="en-US"/>
          </a:p>
        </p:txBody>
      </p:sp>
      <p:sp>
        <p:nvSpPr>
          <p:cNvPr id="6" name="Footer Placeholder 4"/>
          <p:cNvSpPr>
            <a:spLocks noGrp="1"/>
          </p:cNvSpPr>
          <p:nvPr>
            <p:ph type="ftr" sz="quarter" idx="11"/>
          </p:nvPr>
        </p:nvSpPr>
        <p:spPr>
          <a:xfrm>
            <a:off x="3124200" y="5296960"/>
            <a:ext cx="2895600" cy="304271"/>
          </a:xfrm>
          <a:prstGeom prst="rect">
            <a:avLst/>
          </a:prstGeom>
        </p:spPr>
        <p:txBody>
          <a:bodyPr/>
          <a:lstStyle>
            <a:lvl1pPr>
              <a:defRPr/>
            </a:lvl1pPr>
          </a:lstStyle>
          <a:p>
            <a:endParaRPr lang="en-US"/>
          </a:p>
        </p:txBody>
      </p:sp>
      <p:sp>
        <p:nvSpPr>
          <p:cNvPr id="7" name="Slide Number Placeholder 5"/>
          <p:cNvSpPr>
            <a:spLocks noGrp="1"/>
          </p:cNvSpPr>
          <p:nvPr>
            <p:ph type="sldNum" sz="quarter" idx="12"/>
          </p:nvPr>
        </p:nvSpPr>
        <p:spPr>
          <a:xfrm>
            <a:off x="6553200" y="5296960"/>
            <a:ext cx="2133600" cy="304271"/>
          </a:xfrm>
          <a:prstGeom prst="rect">
            <a:avLst/>
          </a:prstGeom>
        </p:spPr>
        <p:txBody>
          <a:bodyPr/>
          <a:lstStyle>
            <a:lvl1pPr>
              <a:defRPr/>
            </a:lvl1pPr>
          </a:lstStyle>
          <a:p>
            <a:fld id="{707201CE-D355-4ADF-B2F2-AC56B2AD0A51}" type="slidenum">
              <a:rPr lang="en-US" smtClean="0"/>
              <a:t>‹#›</a:t>
            </a:fld>
            <a:endParaRPr lang="en-US"/>
          </a:p>
        </p:txBody>
      </p:sp>
    </p:spTree>
    <p:extLst>
      <p:ext uri="{BB962C8B-B14F-4D97-AF65-F5344CB8AC3E}">
        <p14:creationId xmlns:p14="http://schemas.microsoft.com/office/powerpoint/2010/main" val="122652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wiss 721 Roman" panose="020B05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279261"/>
            <a:ext cx="4040188" cy="533135"/>
          </a:xfrm>
        </p:spPr>
        <p:txBody>
          <a:bodyPr anchor="b"/>
          <a:lstStyle>
            <a:lvl1pPr marL="0" indent="0">
              <a:buNone/>
              <a:defRPr sz="1800" b="1">
                <a:latin typeface="Swiss 721 Roman" panose="020B05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1800">
                <a:latin typeface="Swiss 721 Roman" panose="020B0504020202020204" pitchFamily="34" charset="0"/>
              </a:defRPr>
            </a:lvl1pPr>
            <a:lvl2pPr>
              <a:defRPr sz="1500">
                <a:latin typeface="Swiss 721 Roman" panose="020B0504020202020204" pitchFamily="34" charset="0"/>
              </a:defRPr>
            </a:lvl2pPr>
            <a:lvl3pPr>
              <a:defRPr sz="1350">
                <a:latin typeface="Swiss 721 Roman" panose="020B0504020202020204" pitchFamily="34" charset="0"/>
              </a:defRPr>
            </a:lvl3pPr>
            <a:lvl4pPr>
              <a:defRPr sz="1200">
                <a:latin typeface="Swiss 721 Roman" panose="020B0504020202020204" pitchFamily="34" charset="0"/>
              </a:defRPr>
            </a:lvl4pPr>
            <a:lvl5pPr>
              <a:defRPr sz="1200">
                <a:latin typeface="Swiss 721 Roman" panose="020B0504020202020204" pitchFamily="34"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1800" b="1">
                <a:latin typeface="Swiss 721 Roman" panose="020B05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1800">
                <a:latin typeface="Swiss 721 Roman" panose="020B0504020202020204" pitchFamily="34" charset="0"/>
              </a:defRPr>
            </a:lvl1pPr>
            <a:lvl2pPr>
              <a:defRPr sz="1500">
                <a:latin typeface="Swiss 721 Roman" panose="020B0504020202020204" pitchFamily="34" charset="0"/>
              </a:defRPr>
            </a:lvl2pPr>
            <a:lvl3pPr>
              <a:defRPr sz="1350">
                <a:latin typeface="Swiss 721 Roman" panose="020B0504020202020204" pitchFamily="34" charset="0"/>
              </a:defRPr>
            </a:lvl3pPr>
            <a:lvl4pPr>
              <a:defRPr sz="1200">
                <a:latin typeface="Swiss 721 Roman" panose="020B0504020202020204" pitchFamily="34" charset="0"/>
              </a:defRPr>
            </a:lvl4pPr>
            <a:lvl5pPr>
              <a:defRPr sz="1200">
                <a:latin typeface="Swiss 721 Roman" panose="020B0504020202020204" pitchFamily="34"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457200" y="5296960"/>
            <a:ext cx="2133600" cy="304271"/>
          </a:xfrm>
          <a:prstGeom prst="rect">
            <a:avLst/>
          </a:prstGeom>
        </p:spPr>
        <p:txBody>
          <a:bodyPr/>
          <a:lstStyle>
            <a:lvl1pPr>
              <a:defRPr/>
            </a:lvl1pPr>
          </a:lstStyle>
          <a:p>
            <a:fld id="{14792CA9-6BAA-4BA5-8895-90194CE4970A}" type="datetimeFigureOut">
              <a:rPr lang="en-US" smtClean="0"/>
              <a:t>31-May-23</a:t>
            </a:fld>
            <a:endParaRPr lang="en-US"/>
          </a:p>
        </p:txBody>
      </p:sp>
      <p:sp>
        <p:nvSpPr>
          <p:cNvPr id="8" name="Footer Placeholder 4"/>
          <p:cNvSpPr>
            <a:spLocks noGrp="1"/>
          </p:cNvSpPr>
          <p:nvPr>
            <p:ph type="ftr" sz="quarter" idx="11"/>
          </p:nvPr>
        </p:nvSpPr>
        <p:spPr>
          <a:xfrm>
            <a:off x="3124200" y="5296960"/>
            <a:ext cx="2895600" cy="304271"/>
          </a:xfrm>
          <a:prstGeom prst="rect">
            <a:avLst/>
          </a:prstGeom>
        </p:spPr>
        <p:txBody>
          <a:bodyPr/>
          <a:lstStyle>
            <a:lvl1pPr>
              <a:defRPr/>
            </a:lvl1pPr>
          </a:lstStyle>
          <a:p>
            <a:endParaRPr lang="en-US"/>
          </a:p>
        </p:txBody>
      </p:sp>
      <p:sp>
        <p:nvSpPr>
          <p:cNvPr id="9" name="Slide Number Placeholder 5"/>
          <p:cNvSpPr>
            <a:spLocks noGrp="1"/>
          </p:cNvSpPr>
          <p:nvPr>
            <p:ph type="sldNum" sz="quarter" idx="12"/>
          </p:nvPr>
        </p:nvSpPr>
        <p:spPr>
          <a:xfrm>
            <a:off x="6553200" y="5296960"/>
            <a:ext cx="2133600" cy="304271"/>
          </a:xfrm>
          <a:prstGeom prst="rect">
            <a:avLst/>
          </a:prstGeom>
        </p:spPr>
        <p:txBody>
          <a:bodyPr/>
          <a:lstStyle>
            <a:lvl1pPr>
              <a:defRPr/>
            </a:lvl1pPr>
          </a:lstStyle>
          <a:p>
            <a:fld id="{707201CE-D355-4ADF-B2F2-AC56B2AD0A51}" type="slidenum">
              <a:rPr lang="en-US" smtClean="0"/>
              <a:t>‹#›</a:t>
            </a:fld>
            <a:endParaRPr lang="en-US"/>
          </a:p>
        </p:txBody>
      </p:sp>
    </p:spTree>
    <p:extLst>
      <p:ext uri="{BB962C8B-B14F-4D97-AF65-F5344CB8AC3E}">
        <p14:creationId xmlns:p14="http://schemas.microsoft.com/office/powerpoint/2010/main" val="244893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wiss 721 Roman" panose="020B0504020202020204" pitchFamily="34" charset="0"/>
              </a:defRPr>
            </a:lvl1pPr>
          </a:lstStyle>
          <a:p>
            <a:r>
              <a:rPr lang="en-US"/>
              <a:t>Click to edit Master title style</a:t>
            </a:r>
            <a:endParaRPr lang="en-US" dirty="0"/>
          </a:p>
        </p:txBody>
      </p:sp>
      <p:sp>
        <p:nvSpPr>
          <p:cNvPr id="3" name="Date Placeholder 3"/>
          <p:cNvSpPr>
            <a:spLocks noGrp="1"/>
          </p:cNvSpPr>
          <p:nvPr>
            <p:ph type="dt" sz="half" idx="10"/>
          </p:nvPr>
        </p:nvSpPr>
        <p:spPr>
          <a:xfrm>
            <a:off x="457200" y="5296960"/>
            <a:ext cx="2133600" cy="304271"/>
          </a:xfrm>
          <a:prstGeom prst="rect">
            <a:avLst/>
          </a:prstGeom>
        </p:spPr>
        <p:txBody>
          <a:bodyPr/>
          <a:lstStyle>
            <a:lvl1pPr>
              <a:defRPr/>
            </a:lvl1pPr>
          </a:lstStyle>
          <a:p>
            <a:fld id="{14792CA9-6BAA-4BA5-8895-90194CE4970A}" type="datetimeFigureOut">
              <a:rPr lang="en-US" smtClean="0"/>
              <a:t>31-May-23</a:t>
            </a:fld>
            <a:endParaRPr lang="en-US"/>
          </a:p>
        </p:txBody>
      </p:sp>
      <p:sp>
        <p:nvSpPr>
          <p:cNvPr id="4" name="Footer Placeholder 4"/>
          <p:cNvSpPr>
            <a:spLocks noGrp="1"/>
          </p:cNvSpPr>
          <p:nvPr>
            <p:ph type="ftr" sz="quarter" idx="11"/>
          </p:nvPr>
        </p:nvSpPr>
        <p:spPr>
          <a:xfrm>
            <a:off x="3124200" y="5296960"/>
            <a:ext cx="2895600" cy="304271"/>
          </a:xfrm>
          <a:prstGeom prst="rect">
            <a:avLst/>
          </a:prstGeom>
        </p:spPr>
        <p:txBody>
          <a:bodyPr/>
          <a:lstStyle>
            <a:lvl1pPr>
              <a:defRPr/>
            </a:lvl1pPr>
          </a:lstStyle>
          <a:p>
            <a:endParaRPr lang="en-US"/>
          </a:p>
        </p:txBody>
      </p:sp>
      <p:sp>
        <p:nvSpPr>
          <p:cNvPr id="5" name="Slide Number Placeholder 5"/>
          <p:cNvSpPr>
            <a:spLocks noGrp="1"/>
          </p:cNvSpPr>
          <p:nvPr>
            <p:ph type="sldNum" sz="quarter" idx="12"/>
          </p:nvPr>
        </p:nvSpPr>
        <p:spPr>
          <a:xfrm>
            <a:off x="6553200" y="5296960"/>
            <a:ext cx="2133600" cy="304271"/>
          </a:xfrm>
          <a:prstGeom prst="rect">
            <a:avLst/>
          </a:prstGeom>
        </p:spPr>
        <p:txBody>
          <a:bodyPr/>
          <a:lstStyle>
            <a:lvl1pPr>
              <a:defRPr/>
            </a:lvl1pPr>
          </a:lstStyle>
          <a:p>
            <a:fld id="{707201CE-D355-4ADF-B2F2-AC56B2AD0A51}" type="slidenum">
              <a:rPr lang="en-US" smtClean="0"/>
              <a:t>‹#›</a:t>
            </a:fld>
            <a:endParaRPr lang="en-US"/>
          </a:p>
        </p:txBody>
      </p:sp>
    </p:spTree>
    <p:extLst>
      <p:ext uri="{BB962C8B-B14F-4D97-AF65-F5344CB8AC3E}">
        <p14:creationId xmlns:p14="http://schemas.microsoft.com/office/powerpoint/2010/main" val="271221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5296960"/>
            <a:ext cx="2133600" cy="304271"/>
          </a:xfrm>
          <a:prstGeom prst="rect">
            <a:avLst/>
          </a:prstGeom>
        </p:spPr>
        <p:txBody>
          <a:bodyPr/>
          <a:lstStyle>
            <a:lvl1pPr>
              <a:defRPr/>
            </a:lvl1pPr>
          </a:lstStyle>
          <a:p>
            <a:fld id="{14792CA9-6BAA-4BA5-8895-90194CE4970A}" type="datetimeFigureOut">
              <a:rPr lang="en-US" smtClean="0"/>
              <a:t>31-May-23</a:t>
            </a:fld>
            <a:endParaRPr lang="en-US"/>
          </a:p>
        </p:txBody>
      </p:sp>
      <p:sp>
        <p:nvSpPr>
          <p:cNvPr id="3" name="Footer Placeholder 4"/>
          <p:cNvSpPr>
            <a:spLocks noGrp="1"/>
          </p:cNvSpPr>
          <p:nvPr>
            <p:ph type="ftr" sz="quarter" idx="11"/>
          </p:nvPr>
        </p:nvSpPr>
        <p:spPr>
          <a:xfrm>
            <a:off x="3124200" y="5296960"/>
            <a:ext cx="2895600" cy="304271"/>
          </a:xfrm>
          <a:prstGeom prst="rect">
            <a:avLst/>
          </a:prstGeom>
        </p:spPr>
        <p:txBody>
          <a:bodyPr/>
          <a:lstStyle>
            <a:lvl1pPr>
              <a:defRPr/>
            </a:lvl1pPr>
          </a:lstStyle>
          <a:p>
            <a:endParaRPr lang="en-US"/>
          </a:p>
        </p:txBody>
      </p:sp>
      <p:sp>
        <p:nvSpPr>
          <p:cNvPr id="4" name="Slide Number Placeholder 5"/>
          <p:cNvSpPr>
            <a:spLocks noGrp="1"/>
          </p:cNvSpPr>
          <p:nvPr>
            <p:ph type="sldNum" sz="quarter" idx="12"/>
          </p:nvPr>
        </p:nvSpPr>
        <p:spPr>
          <a:xfrm>
            <a:off x="6553200" y="5296960"/>
            <a:ext cx="2133600" cy="304271"/>
          </a:xfrm>
          <a:prstGeom prst="rect">
            <a:avLst/>
          </a:prstGeom>
        </p:spPr>
        <p:txBody>
          <a:bodyPr/>
          <a:lstStyle>
            <a:lvl1pPr>
              <a:defRPr/>
            </a:lvl1pPr>
          </a:lstStyle>
          <a:p>
            <a:fld id="{707201CE-D355-4ADF-B2F2-AC56B2AD0A51}" type="slidenum">
              <a:rPr lang="en-US" smtClean="0"/>
              <a:t>‹#›</a:t>
            </a:fld>
            <a:endParaRPr lang="en-US"/>
          </a:p>
        </p:txBody>
      </p:sp>
    </p:spTree>
    <p:extLst>
      <p:ext uri="{BB962C8B-B14F-4D97-AF65-F5344CB8AC3E}">
        <p14:creationId xmlns:p14="http://schemas.microsoft.com/office/powerpoint/2010/main" val="1605137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500" b="1">
                <a:latin typeface="Swiss 721 Roman" panose="020B05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575050" y="227543"/>
            <a:ext cx="5111750" cy="4877594"/>
          </a:xfrm>
        </p:spPr>
        <p:txBody>
          <a:bodyPr/>
          <a:lstStyle>
            <a:lvl1pPr>
              <a:defRPr sz="2400">
                <a:latin typeface="Swiss 721 Roman" panose="020B0504020202020204" pitchFamily="34" charset="0"/>
              </a:defRPr>
            </a:lvl1pPr>
            <a:lvl2pPr>
              <a:defRPr sz="2100">
                <a:latin typeface="Swiss 721 Roman" panose="020B0504020202020204" pitchFamily="34" charset="0"/>
              </a:defRPr>
            </a:lvl2pPr>
            <a:lvl3pPr>
              <a:defRPr sz="1800">
                <a:latin typeface="Swiss 721 Roman" panose="020B0504020202020204" pitchFamily="34" charset="0"/>
              </a:defRPr>
            </a:lvl3pPr>
            <a:lvl4pPr>
              <a:defRPr sz="1500">
                <a:latin typeface="Swiss 721 Roman" panose="020B0504020202020204" pitchFamily="34" charset="0"/>
              </a:defRPr>
            </a:lvl4pPr>
            <a:lvl5pPr>
              <a:defRPr sz="1500">
                <a:latin typeface="Swiss 721 Roman" panose="020B0504020202020204" pitchFamily="34" charset="0"/>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195918"/>
            <a:ext cx="3008313" cy="3909219"/>
          </a:xfrm>
        </p:spPr>
        <p:txBody>
          <a:bodyPr/>
          <a:lstStyle>
            <a:lvl1pPr marL="0" indent="0">
              <a:buNone/>
              <a:defRPr sz="1050">
                <a:latin typeface="Swiss 721 Roman" panose="020B0504020202020204" pitchFamily="34"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a:xfrm>
            <a:off x="457200" y="5296960"/>
            <a:ext cx="2133600" cy="304271"/>
          </a:xfrm>
          <a:prstGeom prst="rect">
            <a:avLst/>
          </a:prstGeom>
        </p:spPr>
        <p:txBody>
          <a:bodyPr/>
          <a:lstStyle>
            <a:lvl1pPr>
              <a:defRPr/>
            </a:lvl1pPr>
          </a:lstStyle>
          <a:p>
            <a:fld id="{14792CA9-6BAA-4BA5-8895-90194CE4970A}" type="datetimeFigureOut">
              <a:rPr lang="en-US" smtClean="0"/>
              <a:t>31-May-23</a:t>
            </a:fld>
            <a:endParaRPr lang="en-US"/>
          </a:p>
        </p:txBody>
      </p:sp>
      <p:sp>
        <p:nvSpPr>
          <p:cNvPr id="6" name="Footer Placeholder 4"/>
          <p:cNvSpPr>
            <a:spLocks noGrp="1"/>
          </p:cNvSpPr>
          <p:nvPr>
            <p:ph type="ftr" sz="quarter" idx="11"/>
          </p:nvPr>
        </p:nvSpPr>
        <p:spPr>
          <a:xfrm>
            <a:off x="3124200" y="5296960"/>
            <a:ext cx="2895600" cy="304271"/>
          </a:xfrm>
          <a:prstGeom prst="rect">
            <a:avLst/>
          </a:prstGeom>
        </p:spPr>
        <p:txBody>
          <a:bodyPr/>
          <a:lstStyle>
            <a:lvl1pPr>
              <a:defRPr/>
            </a:lvl1pPr>
          </a:lstStyle>
          <a:p>
            <a:endParaRPr lang="en-US"/>
          </a:p>
        </p:txBody>
      </p:sp>
      <p:sp>
        <p:nvSpPr>
          <p:cNvPr id="7" name="Slide Number Placeholder 5"/>
          <p:cNvSpPr>
            <a:spLocks noGrp="1"/>
          </p:cNvSpPr>
          <p:nvPr>
            <p:ph type="sldNum" sz="quarter" idx="12"/>
          </p:nvPr>
        </p:nvSpPr>
        <p:spPr>
          <a:xfrm>
            <a:off x="6553200" y="5296960"/>
            <a:ext cx="2133600" cy="304271"/>
          </a:xfrm>
          <a:prstGeom prst="rect">
            <a:avLst/>
          </a:prstGeom>
        </p:spPr>
        <p:txBody>
          <a:bodyPr/>
          <a:lstStyle>
            <a:lvl1pPr>
              <a:defRPr/>
            </a:lvl1pPr>
          </a:lstStyle>
          <a:p>
            <a:fld id="{707201CE-D355-4ADF-B2F2-AC56B2AD0A51}" type="slidenum">
              <a:rPr lang="en-US" smtClean="0"/>
              <a:t>‹#›</a:t>
            </a:fld>
            <a:endParaRPr lang="en-US"/>
          </a:p>
        </p:txBody>
      </p:sp>
    </p:spTree>
    <p:extLst>
      <p:ext uri="{BB962C8B-B14F-4D97-AF65-F5344CB8AC3E}">
        <p14:creationId xmlns:p14="http://schemas.microsoft.com/office/powerpoint/2010/main" val="255980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500" b="1">
                <a:latin typeface="Swiss 721 Roman" panose="020B050402020202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1792288" y="510646"/>
            <a:ext cx="5486400" cy="34290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050">
                <a:latin typeface="Swiss 721 Roman" panose="020B0504020202020204" pitchFamily="34"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a:xfrm>
            <a:off x="457200" y="5296960"/>
            <a:ext cx="2133600" cy="304271"/>
          </a:xfrm>
          <a:prstGeom prst="rect">
            <a:avLst/>
          </a:prstGeom>
        </p:spPr>
        <p:txBody>
          <a:bodyPr/>
          <a:lstStyle>
            <a:lvl1pPr>
              <a:defRPr/>
            </a:lvl1pPr>
          </a:lstStyle>
          <a:p>
            <a:fld id="{14792CA9-6BAA-4BA5-8895-90194CE4970A}" type="datetimeFigureOut">
              <a:rPr lang="en-US" smtClean="0"/>
              <a:t>31-May-23</a:t>
            </a:fld>
            <a:endParaRPr lang="en-US"/>
          </a:p>
        </p:txBody>
      </p:sp>
      <p:sp>
        <p:nvSpPr>
          <p:cNvPr id="6" name="Footer Placeholder 4"/>
          <p:cNvSpPr>
            <a:spLocks noGrp="1"/>
          </p:cNvSpPr>
          <p:nvPr>
            <p:ph type="ftr" sz="quarter" idx="11"/>
          </p:nvPr>
        </p:nvSpPr>
        <p:spPr>
          <a:xfrm>
            <a:off x="3124200" y="5296960"/>
            <a:ext cx="2895600" cy="304271"/>
          </a:xfrm>
          <a:prstGeom prst="rect">
            <a:avLst/>
          </a:prstGeom>
        </p:spPr>
        <p:txBody>
          <a:bodyPr/>
          <a:lstStyle>
            <a:lvl1pPr>
              <a:defRPr/>
            </a:lvl1pPr>
          </a:lstStyle>
          <a:p>
            <a:endParaRPr lang="en-US"/>
          </a:p>
        </p:txBody>
      </p:sp>
      <p:sp>
        <p:nvSpPr>
          <p:cNvPr id="7" name="Slide Number Placeholder 5"/>
          <p:cNvSpPr>
            <a:spLocks noGrp="1"/>
          </p:cNvSpPr>
          <p:nvPr>
            <p:ph type="sldNum" sz="quarter" idx="12"/>
          </p:nvPr>
        </p:nvSpPr>
        <p:spPr>
          <a:xfrm>
            <a:off x="6553200" y="5296960"/>
            <a:ext cx="2133600" cy="304271"/>
          </a:xfrm>
          <a:prstGeom prst="rect">
            <a:avLst/>
          </a:prstGeom>
        </p:spPr>
        <p:txBody>
          <a:bodyPr/>
          <a:lstStyle>
            <a:lvl1pPr>
              <a:defRPr/>
            </a:lvl1pPr>
          </a:lstStyle>
          <a:p>
            <a:fld id="{707201CE-D355-4ADF-B2F2-AC56B2AD0A51}" type="slidenum">
              <a:rPr lang="en-US" smtClean="0"/>
              <a:t>‹#›</a:t>
            </a:fld>
            <a:endParaRPr lang="en-US"/>
          </a:p>
        </p:txBody>
      </p:sp>
    </p:spTree>
    <p:extLst>
      <p:ext uri="{BB962C8B-B14F-4D97-AF65-F5344CB8AC3E}">
        <p14:creationId xmlns:p14="http://schemas.microsoft.com/office/powerpoint/2010/main" val="345798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New-PowerPointBKGD-light.psd"/>
          <p:cNvPicPr>
            <a:picLocks noChangeAspect="1"/>
          </p:cNvPicPr>
          <p:nvPr/>
        </p:nvPicPr>
        <p:blipFill>
          <a:blip r:embed="rId16"/>
          <a:stretch>
            <a:fillRect/>
          </a:stretch>
        </p:blipFill>
        <p:spPr>
          <a:xfrm>
            <a:off x="0" y="0"/>
            <a:ext cx="9144000" cy="5715000"/>
          </a:xfrm>
          <a:prstGeom prst="rect">
            <a:avLst/>
          </a:prstGeom>
        </p:spPr>
      </p:pic>
      <p:sp>
        <p:nvSpPr>
          <p:cNvPr id="1027" name="Title Placeholder 1"/>
          <p:cNvSpPr>
            <a:spLocks noGrp="1"/>
          </p:cNvSpPr>
          <p:nvPr>
            <p:ph type="title"/>
          </p:nvPr>
        </p:nvSpPr>
        <p:spPr bwMode="auto">
          <a:xfrm>
            <a:off x="457200" y="228865"/>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457200" y="1333501"/>
            <a:ext cx="8229600" cy="37716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6851483"/>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Lst>
  <p:txStyles>
    <p:titleStyle>
      <a:lvl1pPr algn="ctr" defTabSz="342900" rtl="0" eaLnBrk="1" fontAlgn="base" hangingPunct="1">
        <a:spcBef>
          <a:spcPct val="0"/>
        </a:spcBef>
        <a:spcAft>
          <a:spcPct val="0"/>
        </a:spcAft>
        <a:defRPr sz="3300" kern="1200">
          <a:solidFill>
            <a:srgbClr val="F47920"/>
          </a:solidFill>
          <a:latin typeface="Swiss 721 Roman" panose="020B0504020202020204" pitchFamily="34" charset="0"/>
          <a:ea typeface="ＭＳ Ｐゴシック" pitchFamily="-110" charset="-128"/>
          <a:cs typeface="Swiss 721 Roman" panose="020B0504020202020204" pitchFamily="34" charset="0"/>
        </a:defRPr>
      </a:lvl1pPr>
      <a:lvl2pPr algn="ctr" defTabSz="342900" rtl="0" eaLnBrk="1" fontAlgn="base" hangingPunct="1">
        <a:spcBef>
          <a:spcPct val="0"/>
        </a:spcBef>
        <a:spcAft>
          <a:spcPct val="0"/>
        </a:spcAft>
        <a:defRPr sz="3300">
          <a:solidFill>
            <a:schemeClr val="tx1"/>
          </a:solidFill>
          <a:latin typeface="Calibri" pitchFamily="-110" charset="0"/>
          <a:ea typeface="ＭＳ Ｐゴシック" pitchFamily="-110" charset="-128"/>
          <a:cs typeface="ＭＳ Ｐゴシック" pitchFamily="-110" charset="-128"/>
        </a:defRPr>
      </a:lvl2pPr>
      <a:lvl3pPr algn="ctr" defTabSz="342900" rtl="0" eaLnBrk="1" fontAlgn="base" hangingPunct="1">
        <a:spcBef>
          <a:spcPct val="0"/>
        </a:spcBef>
        <a:spcAft>
          <a:spcPct val="0"/>
        </a:spcAft>
        <a:defRPr sz="3300">
          <a:solidFill>
            <a:schemeClr val="tx1"/>
          </a:solidFill>
          <a:latin typeface="Calibri" pitchFamily="-110" charset="0"/>
          <a:ea typeface="ＭＳ Ｐゴシック" pitchFamily="-110" charset="-128"/>
          <a:cs typeface="ＭＳ Ｐゴシック" pitchFamily="-110" charset="-128"/>
        </a:defRPr>
      </a:lvl3pPr>
      <a:lvl4pPr algn="ctr" defTabSz="342900" rtl="0" eaLnBrk="1" fontAlgn="base" hangingPunct="1">
        <a:spcBef>
          <a:spcPct val="0"/>
        </a:spcBef>
        <a:spcAft>
          <a:spcPct val="0"/>
        </a:spcAft>
        <a:defRPr sz="3300">
          <a:solidFill>
            <a:schemeClr val="tx1"/>
          </a:solidFill>
          <a:latin typeface="Calibri" pitchFamily="-110" charset="0"/>
          <a:ea typeface="ＭＳ Ｐゴシック" pitchFamily="-110" charset="-128"/>
          <a:cs typeface="ＭＳ Ｐゴシック" pitchFamily="-110" charset="-128"/>
        </a:defRPr>
      </a:lvl4pPr>
      <a:lvl5pPr algn="ctr" defTabSz="342900" rtl="0" eaLnBrk="1" fontAlgn="base" hangingPunct="1">
        <a:spcBef>
          <a:spcPct val="0"/>
        </a:spcBef>
        <a:spcAft>
          <a:spcPct val="0"/>
        </a:spcAft>
        <a:defRPr sz="3300">
          <a:solidFill>
            <a:schemeClr val="tx1"/>
          </a:solidFill>
          <a:latin typeface="Calibri" pitchFamily="-110" charset="0"/>
          <a:ea typeface="ＭＳ Ｐゴシック" pitchFamily="-110" charset="-128"/>
          <a:cs typeface="ＭＳ Ｐゴシック" pitchFamily="-110" charset="-128"/>
        </a:defRPr>
      </a:lvl5pPr>
      <a:lvl6pPr marL="342900" algn="ctr" defTabSz="342900" rtl="0" eaLnBrk="1" fontAlgn="base" hangingPunct="1">
        <a:spcBef>
          <a:spcPct val="0"/>
        </a:spcBef>
        <a:spcAft>
          <a:spcPct val="0"/>
        </a:spcAft>
        <a:defRPr sz="3300">
          <a:solidFill>
            <a:schemeClr val="tx1"/>
          </a:solidFill>
          <a:latin typeface="Calibri" pitchFamily="-110" charset="0"/>
          <a:ea typeface="ＭＳ Ｐゴシック" pitchFamily="-110" charset="-128"/>
          <a:cs typeface="ＭＳ Ｐゴシック" pitchFamily="-110" charset="-128"/>
        </a:defRPr>
      </a:lvl6pPr>
      <a:lvl7pPr marL="685800" algn="ctr" defTabSz="342900" rtl="0" eaLnBrk="1" fontAlgn="base" hangingPunct="1">
        <a:spcBef>
          <a:spcPct val="0"/>
        </a:spcBef>
        <a:spcAft>
          <a:spcPct val="0"/>
        </a:spcAft>
        <a:defRPr sz="3300">
          <a:solidFill>
            <a:schemeClr val="tx1"/>
          </a:solidFill>
          <a:latin typeface="Calibri" pitchFamily="-110" charset="0"/>
          <a:ea typeface="ＭＳ Ｐゴシック" pitchFamily="-110" charset="-128"/>
          <a:cs typeface="ＭＳ Ｐゴシック" pitchFamily="-110" charset="-128"/>
        </a:defRPr>
      </a:lvl7pPr>
      <a:lvl8pPr marL="1028700" algn="ctr" defTabSz="342900" rtl="0" eaLnBrk="1" fontAlgn="base" hangingPunct="1">
        <a:spcBef>
          <a:spcPct val="0"/>
        </a:spcBef>
        <a:spcAft>
          <a:spcPct val="0"/>
        </a:spcAft>
        <a:defRPr sz="3300">
          <a:solidFill>
            <a:schemeClr val="tx1"/>
          </a:solidFill>
          <a:latin typeface="Calibri" pitchFamily="-110" charset="0"/>
          <a:ea typeface="ＭＳ Ｐゴシック" pitchFamily="-110" charset="-128"/>
          <a:cs typeface="ＭＳ Ｐゴシック" pitchFamily="-110" charset="-128"/>
        </a:defRPr>
      </a:lvl8pPr>
      <a:lvl9pPr marL="1371600" algn="ctr" defTabSz="342900" rtl="0" eaLnBrk="1" fontAlgn="base" hangingPunct="1">
        <a:spcBef>
          <a:spcPct val="0"/>
        </a:spcBef>
        <a:spcAft>
          <a:spcPct val="0"/>
        </a:spcAft>
        <a:defRPr sz="3300">
          <a:solidFill>
            <a:schemeClr val="tx1"/>
          </a:solidFill>
          <a:latin typeface="Calibri" pitchFamily="-110" charset="0"/>
          <a:ea typeface="ＭＳ Ｐゴシック" pitchFamily="-110" charset="-128"/>
          <a:cs typeface="ＭＳ Ｐゴシック" pitchFamily="-110" charset="-128"/>
        </a:defRPr>
      </a:lvl9pPr>
    </p:titleStyle>
    <p:bodyStyle>
      <a:lvl1pPr marL="257175" indent="-257175" algn="l" defTabSz="342900" rtl="0" eaLnBrk="1" fontAlgn="base" hangingPunct="1">
        <a:spcBef>
          <a:spcPct val="20000"/>
        </a:spcBef>
        <a:spcAft>
          <a:spcPct val="0"/>
        </a:spcAft>
        <a:buFont typeface="Arial" pitchFamily="-110" charset="0"/>
        <a:buChar char="•"/>
        <a:defRPr sz="2400" kern="1200">
          <a:solidFill>
            <a:schemeClr val="bg1">
              <a:lumMod val="50000"/>
            </a:schemeClr>
          </a:solidFill>
          <a:latin typeface="Swiss 721 Roman" panose="020B0504020202020204" pitchFamily="34" charset="0"/>
          <a:ea typeface="ＭＳ Ｐゴシック" pitchFamily="-110" charset="-128"/>
          <a:cs typeface="Swiss 721 Roman" panose="020B0504020202020204" pitchFamily="34" charset="0"/>
        </a:defRPr>
      </a:lvl1pPr>
      <a:lvl2pPr marL="557213" indent="-214313" algn="l" defTabSz="342900" rtl="0" eaLnBrk="1" fontAlgn="base" hangingPunct="1">
        <a:spcBef>
          <a:spcPct val="20000"/>
        </a:spcBef>
        <a:spcAft>
          <a:spcPct val="0"/>
        </a:spcAft>
        <a:buFont typeface="Arial" pitchFamily="-110" charset="0"/>
        <a:buChar char="–"/>
        <a:defRPr sz="2100" kern="1200">
          <a:solidFill>
            <a:schemeClr val="tx1">
              <a:lumMod val="50000"/>
              <a:lumOff val="50000"/>
            </a:schemeClr>
          </a:solidFill>
          <a:latin typeface="Swiss 721 Roman" panose="020B0504020202020204" pitchFamily="34" charset="0"/>
          <a:ea typeface="ＭＳ Ｐゴシック" pitchFamily="-110" charset="-128"/>
          <a:cs typeface="+mn-cs"/>
        </a:defRPr>
      </a:lvl2pPr>
      <a:lvl3pPr marL="857250" indent="-171450" algn="l" defTabSz="342900" rtl="0" eaLnBrk="1" fontAlgn="base" hangingPunct="1">
        <a:spcBef>
          <a:spcPct val="20000"/>
        </a:spcBef>
        <a:spcAft>
          <a:spcPct val="0"/>
        </a:spcAft>
        <a:buFont typeface="Arial" pitchFamily="-110" charset="0"/>
        <a:buChar char="•"/>
        <a:defRPr sz="1800" kern="1200">
          <a:solidFill>
            <a:schemeClr val="tx1">
              <a:lumMod val="50000"/>
              <a:lumOff val="50000"/>
            </a:schemeClr>
          </a:solidFill>
          <a:latin typeface="Swiss 721 Roman" panose="020B0504020202020204" pitchFamily="34" charset="0"/>
          <a:ea typeface="ＭＳ Ｐゴシック" pitchFamily="-110" charset="-128"/>
          <a:cs typeface="+mn-cs"/>
        </a:defRPr>
      </a:lvl3pPr>
      <a:lvl4pPr marL="1200150" indent="-171450" algn="l" defTabSz="342900" rtl="0" eaLnBrk="1" fontAlgn="base" hangingPunct="1">
        <a:spcBef>
          <a:spcPct val="20000"/>
        </a:spcBef>
        <a:spcAft>
          <a:spcPct val="0"/>
        </a:spcAft>
        <a:buFont typeface="Arial" pitchFamily="-110" charset="0"/>
        <a:buChar char="–"/>
        <a:defRPr sz="1500" kern="1200">
          <a:solidFill>
            <a:schemeClr val="tx1">
              <a:lumMod val="50000"/>
              <a:lumOff val="50000"/>
            </a:schemeClr>
          </a:solidFill>
          <a:latin typeface="Swiss 721 Roman" panose="020B0504020202020204" pitchFamily="34" charset="0"/>
          <a:ea typeface="ＭＳ Ｐゴシック" pitchFamily="-110" charset="-128"/>
          <a:cs typeface="+mn-cs"/>
        </a:defRPr>
      </a:lvl4pPr>
      <a:lvl5pPr marL="1543050" indent="-171450" algn="l" defTabSz="342900" rtl="0" eaLnBrk="1" fontAlgn="base" hangingPunct="1">
        <a:spcBef>
          <a:spcPct val="20000"/>
        </a:spcBef>
        <a:spcAft>
          <a:spcPct val="0"/>
        </a:spcAft>
        <a:buFont typeface="Arial" pitchFamily="-110" charset="0"/>
        <a:buChar char="»"/>
        <a:defRPr sz="1500" kern="1200">
          <a:solidFill>
            <a:schemeClr val="tx1">
              <a:lumMod val="50000"/>
              <a:lumOff val="50000"/>
            </a:schemeClr>
          </a:solidFill>
          <a:latin typeface="Swiss 721 Roman" panose="020B0504020202020204" pitchFamily="34" charset="0"/>
          <a:ea typeface="ＭＳ Ｐゴシック" pitchFamily="-110"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10.xml"/><Relationship Id="rId7"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09700"/>
            <a:ext cx="7772400" cy="1225021"/>
          </a:xfrm>
        </p:spPr>
        <p:txBody>
          <a:bodyPr/>
          <a:lstStyle/>
          <a:p>
            <a:pPr>
              <a:defRPr/>
            </a:pPr>
            <a:r>
              <a:rPr lang="en-US" sz="4800" b="1" dirty="0"/>
              <a:t>Introduction to Enterprise</a:t>
            </a:r>
            <a:br>
              <a:rPr lang="en-US" sz="4800" b="1" dirty="0"/>
            </a:br>
            <a:r>
              <a:rPr lang="en-US" sz="4800" dirty="0"/>
              <a:t>ORDBMS</a:t>
            </a:r>
            <a:endParaRPr lang="en-US" sz="4800" b="1" dirty="0"/>
          </a:p>
        </p:txBody>
      </p:sp>
      <p:sp>
        <p:nvSpPr>
          <p:cNvPr id="5" name="Rectangle 3"/>
          <p:cNvSpPr txBox="1">
            <a:spLocks noChangeArrowheads="1"/>
          </p:cNvSpPr>
          <p:nvPr/>
        </p:nvSpPr>
        <p:spPr bwMode="auto">
          <a:xfrm>
            <a:off x="1371600" y="2857500"/>
            <a:ext cx="6400800" cy="1460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342900" rtl="0" eaLnBrk="1" fontAlgn="base" hangingPunct="1">
              <a:spcBef>
                <a:spcPct val="20000"/>
              </a:spcBef>
              <a:spcAft>
                <a:spcPct val="0"/>
              </a:spcAft>
              <a:buFont typeface="Arial" pitchFamily="-110" charset="0"/>
              <a:buNone/>
              <a:defRPr sz="2400" kern="1200">
                <a:solidFill>
                  <a:schemeClr val="tx1">
                    <a:tint val="75000"/>
                  </a:schemeClr>
                </a:solidFill>
                <a:latin typeface="+mn-lt"/>
                <a:ea typeface="ＭＳ Ｐゴシック" pitchFamily="-110" charset="-128"/>
                <a:cs typeface="ＭＳ Ｐゴシック" pitchFamily="-110" charset="-128"/>
              </a:defRPr>
            </a:lvl1pPr>
            <a:lvl2pPr marL="342900" indent="0" algn="ctr" defTabSz="342900" rtl="0" eaLnBrk="1" fontAlgn="base" hangingPunct="1">
              <a:spcBef>
                <a:spcPct val="20000"/>
              </a:spcBef>
              <a:spcAft>
                <a:spcPct val="0"/>
              </a:spcAft>
              <a:buFont typeface="Arial" pitchFamily="-110" charset="0"/>
              <a:buNone/>
              <a:defRPr sz="2100" kern="1200">
                <a:solidFill>
                  <a:schemeClr val="tx1">
                    <a:tint val="75000"/>
                  </a:schemeClr>
                </a:solidFill>
                <a:latin typeface="+mn-lt"/>
                <a:ea typeface="ＭＳ Ｐゴシック" pitchFamily="-110" charset="-128"/>
                <a:cs typeface="+mn-cs"/>
              </a:defRPr>
            </a:lvl2pPr>
            <a:lvl3pPr marL="685800" indent="0" algn="ctr" defTabSz="342900" rtl="0" eaLnBrk="1" fontAlgn="base" hangingPunct="1">
              <a:spcBef>
                <a:spcPct val="20000"/>
              </a:spcBef>
              <a:spcAft>
                <a:spcPct val="0"/>
              </a:spcAft>
              <a:buFont typeface="Arial" pitchFamily="-110" charset="0"/>
              <a:buNone/>
              <a:defRPr sz="1800" kern="1200">
                <a:solidFill>
                  <a:schemeClr val="tx1">
                    <a:tint val="75000"/>
                  </a:schemeClr>
                </a:solidFill>
                <a:latin typeface="+mn-lt"/>
                <a:ea typeface="ＭＳ Ｐゴシック" pitchFamily="-110" charset="-128"/>
                <a:cs typeface="+mn-cs"/>
              </a:defRPr>
            </a:lvl3pPr>
            <a:lvl4pPr marL="1028700" indent="0" algn="ctr" defTabSz="342900" rtl="0" eaLnBrk="1" fontAlgn="base" hangingPunct="1">
              <a:spcBef>
                <a:spcPct val="20000"/>
              </a:spcBef>
              <a:spcAft>
                <a:spcPct val="0"/>
              </a:spcAft>
              <a:buFont typeface="Arial" pitchFamily="-110" charset="0"/>
              <a:buNone/>
              <a:defRPr sz="1500" kern="1200">
                <a:solidFill>
                  <a:schemeClr val="tx1">
                    <a:tint val="75000"/>
                  </a:schemeClr>
                </a:solidFill>
                <a:latin typeface="+mn-lt"/>
                <a:ea typeface="ＭＳ Ｐゴシック" pitchFamily="-110" charset="-128"/>
                <a:cs typeface="+mn-cs"/>
              </a:defRPr>
            </a:lvl4pPr>
            <a:lvl5pPr marL="1371600" indent="0" algn="ctr" defTabSz="342900" rtl="0" eaLnBrk="1" fontAlgn="base" hangingPunct="1">
              <a:spcBef>
                <a:spcPct val="20000"/>
              </a:spcBef>
              <a:spcAft>
                <a:spcPct val="0"/>
              </a:spcAft>
              <a:buFont typeface="Arial" pitchFamily="-110" charset="0"/>
              <a:buNone/>
              <a:defRPr sz="1500" kern="1200">
                <a:solidFill>
                  <a:schemeClr val="tx1">
                    <a:tint val="75000"/>
                  </a:schemeClr>
                </a:solidFill>
                <a:latin typeface="+mn-lt"/>
                <a:ea typeface="ＭＳ Ｐゴシック" pitchFamily="-110" charset="-128"/>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r>
              <a:rPr lang="en-US" dirty="0"/>
              <a:t>IT4GIS</a:t>
            </a:r>
          </a:p>
          <a:p>
            <a:r>
              <a:rPr lang="en-US" dirty="0"/>
              <a:t>Keith T. Weber, GISP</a:t>
            </a:r>
          </a:p>
          <a:p>
            <a:r>
              <a:rPr lang="en-US" dirty="0"/>
              <a:t>GIS Director</a:t>
            </a:r>
          </a:p>
          <a:p>
            <a:r>
              <a:rPr lang="en-US" dirty="0"/>
              <a:t>ISU-GIS Training and Research Center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defRPr/>
            </a:pPr>
            <a:r>
              <a:rPr lang="en-US" dirty="0"/>
              <a:t>Character Data Types</a:t>
            </a:r>
          </a:p>
        </p:txBody>
      </p:sp>
      <p:sp>
        <p:nvSpPr>
          <p:cNvPr id="20483" name="Rectangle 3"/>
          <p:cNvSpPr>
            <a:spLocks noGrp="1" noChangeArrowheads="1"/>
          </p:cNvSpPr>
          <p:nvPr>
            <p:ph type="body" sz="half" idx="1"/>
          </p:nvPr>
        </p:nvSpPr>
        <p:spPr/>
        <p:txBody>
          <a:bodyPr/>
          <a:lstStyle/>
          <a:p>
            <a:r>
              <a:rPr lang="en-US" sz="3200" dirty="0"/>
              <a:t>CHARACTER&lt;n&gt;</a:t>
            </a:r>
          </a:p>
          <a:p>
            <a:r>
              <a:rPr lang="en-US" sz="3200" dirty="0"/>
              <a:t>VARCHAR&lt;n&gt;</a:t>
            </a:r>
          </a:p>
        </p:txBody>
      </p:sp>
      <p:pic>
        <p:nvPicPr>
          <p:cNvPr id="20484" name="Picture 4" descr="j0281179[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rot="20268429">
            <a:off x="3733800" y="2349500"/>
            <a:ext cx="4724400" cy="2155825"/>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(cont’d)</a:t>
            </a:r>
          </a:p>
        </p:txBody>
      </p:sp>
      <p:sp>
        <p:nvSpPr>
          <p:cNvPr id="3" name="Content Placeholder 2"/>
          <p:cNvSpPr>
            <a:spLocks noGrp="1"/>
          </p:cNvSpPr>
          <p:nvPr>
            <p:ph idx="1"/>
          </p:nvPr>
        </p:nvSpPr>
        <p:spPr>
          <a:xfrm>
            <a:off x="533400" y="1333500"/>
            <a:ext cx="7772400" cy="3429000"/>
          </a:xfrm>
        </p:spPr>
        <p:txBody>
          <a:bodyPr/>
          <a:lstStyle/>
          <a:p>
            <a:r>
              <a:rPr lang="en-US" dirty="0"/>
              <a:t>CHARACTER&lt;n&gt;</a:t>
            </a:r>
          </a:p>
          <a:p>
            <a:pPr lvl="1"/>
            <a:r>
              <a:rPr lang="en-US" dirty="0"/>
              <a:t>(AKA, String or Text)</a:t>
            </a:r>
          </a:p>
          <a:p>
            <a:pPr lvl="1"/>
            <a:r>
              <a:rPr lang="en-US" dirty="0"/>
              <a:t>Example a field named “URL” with </a:t>
            </a:r>
            <a:r>
              <a:rPr lang="en-US" i="1" dirty="0"/>
              <a:t>n</a:t>
            </a:r>
            <a:r>
              <a:rPr lang="en-US" dirty="0"/>
              <a:t> = 46</a:t>
            </a:r>
          </a:p>
          <a:p>
            <a:pPr lvl="1"/>
            <a:r>
              <a:rPr lang="en-US" dirty="0"/>
              <a:t>“http://giscenter.isu.edu/training/it4gis.htm”</a:t>
            </a:r>
          </a:p>
        </p:txBody>
      </p:sp>
      <p:pic>
        <p:nvPicPr>
          <p:cNvPr id="4" name="Picture 3" descr="Word Cou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735" y="2933700"/>
            <a:ext cx="2362530" cy="2029108"/>
          </a:xfrm>
          <a:prstGeom prst="rect">
            <a:avLst/>
          </a:prstGeom>
        </p:spPr>
      </p:pic>
      <p:sp>
        <p:nvSpPr>
          <p:cNvPr id="5" name="Freeform 4"/>
          <p:cNvSpPr/>
          <p:nvPr/>
        </p:nvSpPr>
        <p:spPr bwMode="auto">
          <a:xfrm>
            <a:off x="3505200" y="3825274"/>
            <a:ext cx="2036626" cy="245960"/>
          </a:xfrm>
          <a:custGeom>
            <a:avLst/>
            <a:gdLst>
              <a:gd name="connsiteX0" fmla="*/ 807522 w 2036626"/>
              <a:gd name="connsiteY0" fmla="*/ 8454 h 245960"/>
              <a:gd name="connsiteX1" fmla="*/ 659080 w 2036626"/>
              <a:gd name="connsiteY1" fmla="*/ 8454 h 245960"/>
              <a:gd name="connsiteX2" fmla="*/ 635330 w 2036626"/>
              <a:gd name="connsiteY2" fmla="*/ 14391 h 245960"/>
              <a:gd name="connsiteX3" fmla="*/ 273132 w 2036626"/>
              <a:gd name="connsiteY3" fmla="*/ 26267 h 245960"/>
              <a:gd name="connsiteX4" fmla="*/ 160317 w 2036626"/>
              <a:gd name="connsiteY4" fmla="*/ 38142 h 245960"/>
              <a:gd name="connsiteX5" fmla="*/ 65314 w 2036626"/>
              <a:gd name="connsiteY5" fmla="*/ 44080 h 245960"/>
              <a:gd name="connsiteX6" fmla="*/ 17813 w 2036626"/>
              <a:gd name="connsiteY6" fmla="*/ 73768 h 245960"/>
              <a:gd name="connsiteX7" fmla="*/ 5937 w 2036626"/>
              <a:gd name="connsiteY7" fmla="*/ 85643 h 245960"/>
              <a:gd name="connsiteX8" fmla="*/ 0 w 2036626"/>
              <a:gd name="connsiteY8" fmla="*/ 103456 h 245960"/>
              <a:gd name="connsiteX9" fmla="*/ 5937 w 2036626"/>
              <a:gd name="connsiteY9" fmla="*/ 139082 h 245960"/>
              <a:gd name="connsiteX10" fmla="*/ 35626 w 2036626"/>
              <a:gd name="connsiteY10" fmla="*/ 168771 h 245960"/>
              <a:gd name="connsiteX11" fmla="*/ 53439 w 2036626"/>
              <a:gd name="connsiteY11" fmla="*/ 180646 h 245960"/>
              <a:gd name="connsiteX12" fmla="*/ 195943 w 2036626"/>
              <a:gd name="connsiteY12" fmla="*/ 204397 h 245960"/>
              <a:gd name="connsiteX13" fmla="*/ 397823 w 2036626"/>
              <a:gd name="connsiteY13" fmla="*/ 210334 h 245960"/>
              <a:gd name="connsiteX14" fmla="*/ 498763 w 2036626"/>
              <a:gd name="connsiteY14" fmla="*/ 216272 h 245960"/>
              <a:gd name="connsiteX15" fmla="*/ 516576 w 2036626"/>
              <a:gd name="connsiteY15" fmla="*/ 222210 h 245960"/>
              <a:gd name="connsiteX16" fmla="*/ 872836 w 2036626"/>
              <a:gd name="connsiteY16" fmla="*/ 240023 h 245960"/>
              <a:gd name="connsiteX17" fmla="*/ 955963 w 2036626"/>
              <a:gd name="connsiteY17" fmla="*/ 245960 h 245960"/>
              <a:gd name="connsiteX18" fmla="*/ 1377537 w 2036626"/>
              <a:gd name="connsiteY18" fmla="*/ 240023 h 245960"/>
              <a:gd name="connsiteX19" fmla="*/ 1561605 w 2036626"/>
              <a:gd name="connsiteY19" fmla="*/ 228147 h 245960"/>
              <a:gd name="connsiteX20" fmla="*/ 1591293 w 2036626"/>
              <a:gd name="connsiteY20" fmla="*/ 222210 h 245960"/>
              <a:gd name="connsiteX21" fmla="*/ 1615044 w 2036626"/>
              <a:gd name="connsiteY21" fmla="*/ 216272 h 245960"/>
              <a:gd name="connsiteX22" fmla="*/ 1656608 w 2036626"/>
              <a:gd name="connsiteY22" fmla="*/ 210334 h 245960"/>
              <a:gd name="connsiteX23" fmla="*/ 1680358 w 2036626"/>
              <a:gd name="connsiteY23" fmla="*/ 204397 h 245960"/>
              <a:gd name="connsiteX24" fmla="*/ 1822862 w 2036626"/>
              <a:gd name="connsiteY24" fmla="*/ 192521 h 245960"/>
              <a:gd name="connsiteX25" fmla="*/ 1882239 w 2036626"/>
              <a:gd name="connsiteY25" fmla="*/ 186584 h 245960"/>
              <a:gd name="connsiteX26" fmla="*/ 1935678 w 2036626"/>
              <a:gd name="connsiteY26" fmla="*/ 180646 h 245960"/>
              <a:gd name="connsiteX27" fmla="*/ 1965366 w 2036626"/>
              <a:gd name="connsiteY27" fmla="*/ 174708 h 245960"/>
              <a:gd name="connsiteX28" fmla="*/ 2030680 w 2036626"/>
              <a:gd name="connsiteY28" fmla="*/ 168771 h 245960"/>
              <a:gd name="connsiteX29" fmla="*/ 2012867 w 2036626"/>
              <a:gd name="connsiteY29" fmla="*/ 127207 h 245960"/>
              <a:gd name="connsiteX30" fmla="*/ 1983179 w 2036626"/>
              <a:gd name="connsiteY30" fmla="*/ 103456 h 245960"/>
              <a:gd name="connsiteX31" fmla="*/ 1947553 w 2036626"/>
              <a:gd name="connsiteY31" fmla="*/ 79706 h 245960"/>
              <a:gd name="connsiteX32" fmla="*/ 1911927 w 2036626"/>
              <a:gd name="connsiteY32" fmla="*/ 67830 h 245960"/>
              <a:gd name="connsiteX33" fmla="*/ 1840675 w 2036626"/>
              <a:gd name="connsiteY33" fmla="*/ 55955 h 245960"/>
              <a:gd name="connsiteX34" fmla="*/ 1816924 w 2036626"/>
              <a:gd name="connsiteY34" fmla="*/ 50017 h 245960"/>
              <a:gd name="connsiteX35" fmla="*/ 1531917 w 2036626"/>
              <a:gd name="connsiteY35" fmla="*/ 44080 h 245960"/>
              <a:gd name="connsiteX36" fmla="*/ 1365662 w 2036626"/>
              <a:gd name="connsiteY36" fmla="*/ 38142 h 245960"/>
              <a:gd name="connsiteX37" fmla="*/ 1252847 w 2036626"/>
              <a:gd name="connsiteY37" fmla="*/ 26267 h 245960"/>
              <a:gd name="connsiteX38" fmla="*/ 754083 w 2036626"/>
              <a:gd name="connsiteY38" fmla="*/ 20329 h 24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36626" h="245960">
                <a:moveTo>
                  <a:pt x="807522" y="8454"/>
                </a:moveTo>
                <a:cubicBezTo>
                  <a:pt x="742828" y="-4486"/>
                  <a:pt x="772759" y="-1019"/>
                  <a:pt x="659080" y="8454"/>
                </a:cubicBezTo>
                <a:cubicBezTo>
                  <a:pt x="650948" y="9132"/>
                  <a:pt x="643464" y="13740"/>
                  <a:pt x="635330" y="14391"/>
                </a:cubicBezTo>
                <a:cubicBezTo>
                  <a:pt x="551508" y="21097"/>
                  <a:pt x="323903" y="24998"/>
                  <a:pt x="273132" y="26267"/>
                </a:cubicBezTo>
                <a:cubicBezTo>
                  <a:pt x="223541" y="32465"/>
                  <a:pt x="214666" y="34116"/>
                  <a:pt x="160317" y="38142"/>
                </a:cubicBezTo>
                <a:cubicBezTo>
                  <a:pt x="128674" y="40486"/>
                  <a:pt x="96982" y="42101"/>
                  <a:pt x="65314" y="44080"/>
                </a:cubicBezTo>
                <a:cubicBezTo>
                  <a:pt x="13912" y="61213"/>
                  <a:pt x="41765" y="43828"/>
                  <a:pt x="17813" y="73768"/>
                </a:cubicBezTo>
                <a:cubicBezTo>
                  <a:pt x="14316" y="78139"/>
                  <a:pt x="9896" y="81685"/>
                  <a:pt x="5937" y="85643"/>
                </a:cubicBezTo>
                <a:cubicBezTo>
                  <a:pt x="3958" y="91581"/>
                  <a:pt x="0" y="97197"/>
                  <a:pt x="0" y="103456"/>
                </a:cubicBezTo>
                <a:cubicBezTo>
                  <a:pt x="0" y="115495"/>
                  <a:pt x="172" y="128513"/>
                  <a:pt x="5937" y="139082"/>
                </a:cubicBezTo>
                <a:cubicBezTo>
                  <a:pt x="12639" y="151369"/>
                  <a:pt x="23981" y="161008"/>
                  <a:pt x="35626" y="168771"/>
                </a:cubicBezTo>
                <a:cubicBezTo>
                  <a:pt x="41564" y="172729"/>
                  <a:pt x="46918" y="177748"/>
                  <a:pt x="53439" y="180646"/>
                </a:cubicBezTo>
                <a:cubicBezTo>
                  <a:pt x="97310" y="200144"/>
                  <a:pt x="150392" y="201769"/>
                  <a:pt x="195943" y="204397"/>
                </a:cubicBezTo>
                <a:cubicBezTo>
                  <a:pt x="263154" y="208275"/>
                  <a:pt x="330530" y="208355"/>
                  <a:pt x="397823" y="210334"/>
                </a:cubicBezTo>
                <a:cubicBezTo>
                  <a:pt x="431470" y="212313"/>
                  <a:pt x="465225" y="212918"/>
                  <a:pt x="498763" y="216272"/>
                </a:cubicBezTo>
                <a:cubicBezTo>
                  <a:pt x="504991" y="216895"/>
                  <a:pt x="510344" y="221626"/>
                  <a:pt x="516576" y="222210"/>
                </a:cubicBezTo>
                <a:cubicBezTo>
                  <a:pt x="655914" y="235273"/>
                  <a:pt x="731665" y="235469"/>
                  <a:pt x="872836" y="240023"/>
                </a:cubicBezTo>
                <a:cubicBezTo>
                  <a:pt x="900545" y="242002"/>
                  <a:pt x="928183" y="245960"/>
                  <a:pt x="955963" y="245960"/>
                </a:cubicBezTo>
                <a:cubicBezTo>
                  <a:pt x="1096502" y="245960"/>
                  <a:pt x="1237035" y="243216"/>
                  <a:pt x="1377537" y="240023"/>
                </a:cubicBezTo>
                <a:cubicBezTo>
                  <a:pt x="1410841" y="239266"/>
                  <a:pt x="1523461" y="230872"/>
                  <a:pt x="1561605" y="228147"/>
                </a:cubicBezTo>
                <a:cubicBezTo>
                  <a:pt x="1571501" y="226168"/>
                  <a:pt x="1581441" y="224399"/>
                  <a:pt x="1591293" y="222210"/>
                </a:cubicBezTo>
                <a:cubicBezTo>
                  <a:pt x="1599259" y="220440"/>
                  <a:pt x="1607015" y="217732"/>
                  <a:pt x="1615044" y="216272"/>
                </a:cubicBezTo>
                <a:cubicBezTo>
                  <a:pt x="1628814" y="213768"/>
                  <a:pt x="1642838" y="212838"/>
                  <a:pt x="1656608" y="210334"/>
                </a:cubicBezTo>
                <a:cubicBezTo>
                  <a:pt x="1664637" y="208874"/>
                  <a:pt x="1672293" y="205638"/>
                  <a:pt x="1680358" y="204397"/>
                </a:cubicBezTo>
                <a:cubicBezTo>
                  <a:pt x="1726967" y="197227"/>
                  <a:pt x="1776348" y="196242"/>
                  <a:pt x="1822862" y="192521"/>
                </a:cubicBezTo>
                <a:cubicBezTo>
                  <a:pt x="1842690" y="190935"/>
                  <a:pt x="1862457" y="188666"/>
                  <a:pt x="1882239" y="186584"/>
                </a:cubicBezTo>
                <a:cubicBezTo>
                  <a:pt x="1900063" y="184708"/>
                  <a:pt x="1917936" y="183181"/>
                  <a:pt x="1935678" y="180646"/>
                </a:cubicBezTo>
                <a:cubicBezTo>
                  <a:pt x="1945669" y="179219"/>
                  <a:pt x="1955352" y="175960"/>
                  <a:pt x="1965366" y="174708"/>
                </a:cubicBezTo>
                <a:cubicBezTo>
                  <a:pt x="1987058" y="171997"/>
                  <a:pt x="2008909" y="170750"/>
                  <a:pt x="2030680" y="168771"/>
                </a:cubicBezTo>
                <a:cubicBezTo>
                  <a:pt x="2041909" y="135086"/>
                  <a:pt x="2037913" y="164776"/>
                  <a:pt x="2012867" y="127207"/>
                </a:cubicBezTo>
                <a:cubicBezTo>
                  <a:pt x="1990926" y="94295"/>
                  <a:pt x="2013545" y="120326"/>
                  <a:pt x="1983179" y="103456"/>
                </a:cubicBezTo>
                <a:cubicBezTo>
                  <a:pt x="1970703" y="96525"/>
                  <a:pt x="1961093" y="84220"/>
                  <a:pt x="1947553" y="79706"/>
                </a:cubicBezTo>
                <a:cubicBezTo>
                  <a:pt x="1935678" y="75747"/>
                  <a:pt x="1924202" y="70285"/>
                  <a:pt x="1911927" y="67830"/>
                </a:cubicBezTo>
                <a:cubicBezTo>
                  <a:pt x="1788725" y="43192"/>
                  <a:pt x="2002881" y="85448"/>
                  <a:pt x="1840675" y="55955"/>
                </a:cubicBezTo>
                <a:cubicBezTo>
                  <a:pt x="1832646" y="54495"/>
                  <a:pt x="1825079" y="50331"/>
                  <a:pt x="1816924" y="50017"/>
                </a:cubicBezTo>
                <a:cubicBezTo>
                  <a:pt x="1721971" y="46365"/>
                  <a:pt x="1626907" y="46580"/>
                  <a:pt x="1531917" y="44080"/>
                </a:cubicBezTo>
                <a:lnTo>
                  <a:pt x="1365662" y="38142"/>
                </a:lnTo>
                <a:cubicBezTo>
                  <a:pt x="1323400" y="32859"/>
                  <a:pt x="1297157" y="29036"/>
                  <a:pt x="1252847" y="26267"/>
                </a:cubicBezTo>
                <a:cubicBezTo>
                  <a:pt x="1062934" y="14398"/>
                  <a:pt x="991986" y="20329"/>
                  <a:pt x="754083" y="20329"/>
                </a:cubicBezTo>
              </a:path>
            </a:pathLst>
          </a:cu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38380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Special Data Types</a:t>
            </a:r>
          </a:p>
        </p:txBody>
      </p:sp>
      <p:sp>
        <p:nvSpPr>
          <p:cNvPr id="6" name="Content Placeholder 5"/>
          <p:cNvSpPr>
            <a:spLocks noGrp="1"/>
          </p:cNvSpPr>
          <p:nvPr>
            <p:ph idx="1"/>
          </p:nvPr>
        </p:nvSpPr>
        <p:spPr>
          <a:xfrm>
            <a:off x="762000" y="1562100"/>
            <a:ext cx="3657600" cy="3429000"/>
          </a:xfrm>
        </p:spPr>
        <p:txBody>
          <a:bodyPr/>
          <a:lstStyle/>
          <a:p>
            <a:pPr>
              <a:lnSpc>
                <a:spcPct val="90000"/>
              </a:lnSpc>
            </a:pPr>
            <a:r>
              <a:rPr lang="en-US" sz="2800" dirty="0"/>
              <a:t>DATE</a:t>
            </a:r>
          </a:p>
          <a:p>
            <a:pPr>
              <a:lnSpc>
                <a:spcPct val="90000"/>
              </a:lnSpc>
            </a:pPr>
            <a:r>
              <a:rPr lang="en-US" sz="2800" dirty="0"/>
              <a:t>TIME</a:t>
            </a:r>
          </a:p>
          <a:p>
            <a:pPr>
              <a:lnSpc>
                <a:spcPct val="90000"/>
              </a:lnSpc>
            </a:pPr>
            <a:r>
              <a:rPr lang="en-US" sz="2800" dirty="0"/>
              <a:t>TIMESTAMP</a:t>
            </a:r>
          </a:p>
        </p:txBody>
      </p:sp>
      <p:pic>
        <p:nvPicPr>
          <p:cNvPr id="24578" name="Picture 2" descr="C:\Users\Administrator\AppData\Local\Microsoft\Windows\Temporary Internet Files\Content.IE5\CCG8XI7F\MC90033593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1714500"/>
            <a:ext cx="3603279" cy="2897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106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defRPr/>
            </a:pPr>
            <a:r>
              <a:rPr lang="en-US" dirty="0"/>
              <a:t>Special Data Types (cont’d)</a:t>
            </a:r>
          </a:p>
        </p:txBody>
      </p:sp>
      <p:sp>
        <p:nvSpPr>
          <p:cNvPr id="21507" name="Rectangle 3"/>
          <p:cNvSpPr>
            <a:spLocks noGrp="1" noChangeArrowheads="1"/>
          </p:cNvSpPr>
          <p:nvPr>
            <p:ph type="body" sz="half" idx="1"/>
          </p:nvPr>
        </p:nvSpPr>
        <p:spPr>
          <a:xfrm>
            <a:off x="381000" y="1485900"/>
            <a:ext cx="4191000" cy="3429000"/>
          </a:xfrm>
        </p:spPr>
        <p:txBody>
          <a:bodyPr/>
          <a:lstStyle/>
          <a:p>
            <a:pPr>
              <a:lnSpc>
                <a:spcPct val="90000"/>
              </a:lnSpc>
            </a:pPr>
            <a:r>
              <a:rPr lang="en-US" sz="2800" dirty="0"/>
              <a:t>Stored in special </a:t>
            </a:r>
            <a:r>
              <a:rPr lang="en-US" sz="2800" i="1" dirty="0"/>
              <a:t>System managed</a:t>
            </a:r>
            <a:r>
              <a:rPr lang="en-US" sz="2800" dirty="0"/>
              <a:t> tables</a:t>
            </a:r>
          </a:p>
          <a:p>
            <a:pPr lvl="1">
              <a:lnSpc>
                <a:spcPct val="90000"/>
              </a:lnSpc>
            </a:pPr>
            <a:r>
              <a:rPr lang="en-US" sz="2400" dirty="0"/>
              <a:t>BLOB&lt;n[K|M|G]&gt;</a:t>
            </a:r>
          </a:p>
          <a:p>
            <a:pPr lvl="1">
              <a:lnSpc>
                <a:spcPct val="90000"/>
              </a:lnSpc>
            </a:pPr>
            <a:r>
              <a:rPr lang="en-US" sz="2400" dirty="0"/>
              <a:t>CLOB&lt;n[K|M|G]&gt;</a:t>
            </a:r>
          </a:p>
          <a:p>
            <a:pPr lvl="1">
              <a:lnSpc>
                <a:spcPct val="90000"/>
              </a:lnSpc>
            </a:pPr>
            <a:r>
              <a:rPr lang="en-US" sz="2400" dirty="0"/>
              <a:t>DBCLOB&lt;n[K|M|G]&gt;</a:t>
            </a:r>
          </a:p>
          <a:p>
            <a:pPr lvl="1">
              <a:lnSpc>
                <a:spcPct val="90000"/>
              </a:lnSpc>
            </a:pPr>
            <a:r>
              <a:rPr lang="en-US" sz="2400" dirty="0"/>
              <a:t>GRAPHIC&lt;n&gt;</a:t>
            </a:r>
          </a:p>
          <a:p>
            <a:pPr lvl="1">
              <a:lnSpc>
                <a:spcPct val="90000"/>
              </a:lnSpc>
            </a:pPr>
            <a:r>
              <a:rPr lang="en-US" sz="2400" dirty="0"/>
              <a:t>VARGRAPHIC&lt;n&gt;</a:t>
            </a:r>
          </a:p>
        </p:txBody>
      </p:sp>
      <p:pic>
        <p:nvPicPr>
          <p:cNvPr id="21508" name="Picture 4" descr="BS00559_[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2285416"/>
            <a:ext cx="3810000" cy="2160167"/>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defRPr/>
            </a:pPr>
            <a:r>
              <a:rPr lang="en-US"/>
              <a:t>Table Data Pages</a:t>
            </a:r>
          </a:p>
        </p:txBody>
      </p:sp>
      <p:sp>
        <p:nvSpPr>
          <p:cNvPr id="22531" name="Rectangle 3"/>
          <p:cNvSpPr>
            <a:spLocks noGrp="1" noChangeArrowheads="1"/>
          </p:cNvSpPr>
          <p:nvPr>
            <p:ph idx="1"/>
          </p:nvPr>
        </p:nvSpPr>
        <p:spPr/>
        <p:txBody>
          <a:bodyPr/>
          <a:lstStyle/>
          <a:p>
            <a:r>
              <a:rPr lang="en-US" sz="2800" dirty="0"/>
              <a:t>All fields with </a:t>
            </a:r>
            <a:r>
              <a:rPr lang="en-US" sz="2800" i="1" dirty="0"/>
              <a:t>standard</a:t>
            </a:r>
            <a:r>
              <a:rPr lang="en-US" sz="2800" dirty="0"/>
              <a:t> data types for each record are contained within a single data page.</a:t>
            </a:r>
          </a:p>
          <a:p>
            <a:r>
              <a:rPr lang="en-US" sz="2800" dirty="0"/>
              <a:t>There is a maximum of 255 records stored on each page.</a:t>
            </a:r>
          </a:p>
          <a:p>
            <a:r>
              <a:rPr lang="en-US" sz="2800" dirty="0"/>
              <a:t>The ART of efficient data modeling is to minimize wasted space on a page while maximizing the proportion of each page written.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127000"/>
            <a:ext cx="7772400" cy="952500"/>
          </a:xfrm>
        </p:spPr>
        <p:txBody>
          <a:bodyPr/>
          <a:lstStyle/>
          <a:p>
            <a:pPr>
              <a:defRPr/>
            </a:pPr>
            <a:r>
              <a:rPr lang="en-US" dirty="0"/>
              <a:t>An Example</a:t>
            </a:r>
          </a:p>
        </p:txBody>
      </p:sp>
      <p:pic>
        <p:nvPicPr>
          <p:cNvPr id="23555" name="Picture 4"/>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t="1234" b="12163"/>
          <a:stretch>
            <a:fillRect/>
          </a:stretch>
        </p:blipFill>
        <p:spPr>
          <a:xfrm>
            <a:off x="1600200" y="960438"/>
            <a:ext cx="6248400" cy="4510087"/>
          </a:xfrm>
          <a:prstGeom prst="rect">
            <a:avLst/>
          </a:prstGeom>
          <a:ln>
            <a:noFill/>
          </a:ln>
          <a:effectLst>
            <a:outerShdw blurRad="292100" dist="139700" dir="2700000" algn="tl" rotWithShape="0">
              <a:srgbClr val="333333">
                <a:alpha val="65000"/>
              </a:srgbClr>
            </a:outerShdw>
          </a:effectLst>
        </p:spPr>
      </p:pic>
      <p:graphicFrame>
        <p:nvGraphicFramePr>
          <p:cNvPr id="81929" name="Object 9"/>
          <p:cNvGraphicFramePr>
            <a:graphicFrameLocks noGrp="1" noChangeAspect="1"/>
          </p:cNvGraphicFramePr>
          <p:nvPr>
            <p:ph sz="quarter" idx="2"/>
          </p:nvPr>
        </p:nvGraphicFramePr>
        <p:xfrm>
          <a:off x="1870075" y="1108075"/>
          <a:ext cx="2432050" cy="1685925"/>
        </p:xfrm>
        <a:graphic>
          <a:graphicData uri="http://schemas.openxmlformats.org/presentationml/2006/ole">
            <mc:AlternateContent xmlns:mc="http://schemas.openxmlformats.org/markup-compatibility/2006">
              <mc:Choice xmlns:v="urn:schemas-microsoft-com:vml" Requires="v">
                <p:oleObj spid="_x0000_s23670" name="Chart" r:id="rId5" imgW="6429421" imgH="4457700" progId="Excel.Chart.8">
                  <p:embed/>
                </p:oleObj>
              </mc:Choice>
              <mc:Fallback>
                <p:oleObj name="Chart" r:id="rId5" imgW="6429421" imgH="4457700" progId="Excel.Chart.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0075" y="1108075"/>
                        <a:ext cx="243205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31" name="Object 11"/>
          <p:cNvGraphicFramePr>
            <a:graphicFrameLocks noGrp="1" noChangeAspect="1"/>
          </p:cNvGraphicFramePr>
          <p:nvPr>
            <p:ph sz="quarter" idx="3"/>
          </p:nvPr>
        </p:nvGraphicFramePr>
        <p:xfrm>
          <a:off x="4638675" y="1841500"/>
          <a:ext cx="2838450" cy="1968500"/>
        </p:xfrm>
        <a:graphic>
          <a:graphicData uri="http://schemas.openxmlformats.org/presentationml/2006/ole">
            <mc:AlternateContent xmlns:mc="http://schemas.openxmlformats.org/markup-compatibility/2006">
              <mc:Choice xmlns:v="urn:schemas-microsoft-com:vml" Requires="v">
                <p:oleObj spid="_x0000_s23671" name="Chart" r:id="rId7" imgW="6429421" imgH="4457700" progId="Excel.Chart.8">
                  <p:embed/>
                </p:oleObj>
              </mc:Choice>
              <mc:Fallback>
                <p:oleObj name="Chart" r:id="rId7" imgW="6429421" imgH="4457700" progId="Excel.Chart.8">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8675" y="1841500"/>
                        <a:ext cx="2838450" cy="196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010081781"/>
              </p:ext>
            </p:extLst>
          </p:nvPr>
        </p:nvGraphicFramePr>
        <p:xfrm>
          <a:off x="838200" y="2933700"/>
          <a:ext cx="7772400" cy="552540"/>
        </p:xfrm>
        <a:graphic>
          <a:graphicData uri="http://schemas.openxmlformats.org/drawingml/2006/table">
            <a:tbl>
              <a:tblPr>
                <a:tableStyleId>{5C22544A-7EE6-4342-B048-85BDC9FD1C3A}</a:tableStyleId>
              </a:tblPr>
              <a:tblGrid>
                <a:gridCol w="1132260">
                  <a:extLst>
                    <a:ext uri="{9D8B030D-6E8A-4147-A177-3AD203B41FA5}">
                      <a16:colId xmlns:a16="http://schemas.microsoft.com/office/drawing/2014/main" val="20000"/>
                    </a:ext>
                  </a:extLst>
                </a:gridCol>
                <a:gridCol w="834620">
                  <a:extLst>
                    <a:ext uri="{9D8B030D-6E8A-4147-A177-3AD203B41FA5}">
                      <a16:colId xmlns:a16="http://schemas.microsoft.com/office/drawing/2014/main" val="20001"/>
                    </a:ext>
                  </a:extLst>
                </a:gridCol>
                <a:gridCol w="589143">
                  <a:extLst>
                    <a:ext uri="{9D8B030D-6E8A-4147-A177-3AD203B41FA5}">
                      <a16:colId xmlns:a16="http://schemas.microsoft.com/office/drawing/2014/main" val="20002"/>
                    </a:ext>
                  </a:extLst>
                </a:gridCol>
                <a:gridCol w="1092371">
                  <a:extLst>
                    <a:ext uri="{9D8B030D-6E8A-4147-A177-3AD203B41FA5}">
                      <a16:colId xmlns:a16="http://schemas.microsoft.com/office/drawing/2014/main" val="20003"/>
                    </a:ext>
                  </a:extLst>
                </a:gridCol>
                <a:gridCol w="1202835">
                  <a:extLst>
                    <a:ext uri="{9D8B030D-6E8A-4147-A177-3AD203B41FA5}">
                      <a16:colId xmlns:a16="http://schemas.microsoft.com/office/drawing/2014/main" val="20004"/>
                    </a:ext>
                  </a:extLst>
                </a:gridCol>
                <a:gridCol w="785525">
                  <a:extLst>
                    <a:ext uri="{9D8B030D-6E8A-4147-A177-3AD203B41FA5}">
                      <a16:colId xmlns:a16="http://schemas.microsoft.com/office/drawing/2014/main" val="20005"/>
                    </a:ext>
                  </a:extLst>
                </a:gridCol>
                <a:gridCol w="908263">
                  <a:extLst>
                    <a:ext uri="{9D8B030D-6E8A-4147-A177-3AD203B41FA5}">
                      <a16:colId xmlns:a16="http://schemas.microsoft.com/office/drawing/2014/main" val="20006"/>
                    </a:ext>
                  </a:extLst>
                </a:gridCol>
                <a:gridCol w="1227383">
                  <a:extLst>
                    <a:ext uri="{9D8B030D-6E8A-4147-A177-3AD203B41FA5}">
                      <a16:colId xmlns:a16="http://schemas.microsoft.com/office/drawing/2014/main" val="20007"/>
                    </a:ext>
                  </a:extLst>
                </a:gridCol>
              </a:tblGrid>
              <a:tr h="184180">
                <a:tc>
                  <a:txBody>
                    <a:bodyPr/>
                    <a:lstStyle/>
                    <a:p>
                      <a:pPr algn="ctr" fontAlgn="b"/>
                      <a:r>
                        <a:rPr lang="en-US" sz="1100" u="none" strike="noStrike" dirty="0">
                          <a:effectLst/>
                        </a:rPr>
                        <a:t>number of fields</a:t>
                      </a:r>
                      <a:endParaRPr lang="en-US" sz="1100" b="1" i="0" u="none" strike="noStrike" dirty="0">
                        <a:solidFill>
                          <a:srgbClr val="000000"/>
                        </a:solidFill>
                        <a:effectLst/>
                        <a:latin typeface="Calibri"/>
                      </a:endParaRPr>
                    </a:p>
                  </a:txBody>
                  <a:tcPr marL="9209" marR="9209" marT="9209" marB="0" anchor="b"/>
                </a:tc>
                <a:tc>
                  <a:txBody>
                    <a:bodyPr/>
                    <a:lstStyle/>
                    <a:p>
                      <a:pPr algn="ctr" fontAlgn="b"/>
                      <a:r>
                        <a:rPr lang="en-US" sz="1100" u="none" strike="noStrike">
                          <a:effectLst/>
                        </a:rPr>
                        <a:t>KB per record</a:t>
                      </a:r>
                      <a:endParaRPr lang="en-US" sz="1100" b="1"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page size</a:t>
                      </a:r>
                      <a:endParaRPr lang="en-US" sz="1100" b="1"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KB for 255 records</a:t>
                      </a:r>
                      <a:endParaRPr lang="en-US" sz="1100" b="1"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records at page size</a:t>
                      </a:r>
                      <a:endParaRPr lang="en-US" sz="1100" b="1"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KB USED</a:t>
                      </a:r>
                      <a:endParaRPr lang="en-US" sz="1100" b="1"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KB WASTED</a:t>
                      </a:r>
                      <a:endParaRPr lang="en-US" sz="1100" b="1"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100 GB TABLE SPACE</a:t>
                      </a:r>
                      <a:endParaRPr lang="en-US" sz="1100" b="1" i="0" u="none" strike="noStrike">
                        <a:solidFill>
                          <a:srgbClr val="000000"/>
                        </a:solidFill>
                        <a:effectLst/>
                        <a:latin typeface="Calibri"/>
                      </a:endParaRPr>
                    </a:p>
                  </a:txBody>
                  <a:tcPr marL="9209" marR="9209" marT="9209" marB="0" anchor="b"/>
                </a:tc>
                <a:extLst>
                  <a:ext uri="{0D108BD9-81ED-4DB2-BD59-A6C34878D82A}">
                    <a16:rowId xmlns:a16="http://schemas.microsoft.com/office/drawing/2014/main" val="10000"/>
                  </a:ext>
                </a:extLst>
              </a:tr>
              <a:tr h="184180">
                <a:tc>
                  <a:txBody>
                    <a:bodyPr/>
                    <a:lstStyle/>
                    <a:p>
                      <a:pPr algn="ctr" fontAlgn="b"/>
                      <a:r>
                        <a:rPr lang="en-US" sz="1100" u="none" strike="noStrike">
                          <a:effectLst/>
                        </a:rPr>
                        <a:t>10</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0.02</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dirty="0">
                          <a:effectLst/>
                        </a:rPr>
                        <a:t>4</a:t>
                      </a:r>
                      <a:endParaRPr lang="en-US" sz="1100" b="0" i="0" u="none" strike="noStrike" dirty="0">
                        <a:solidFill>
                          <a:srgbClr val="000000"/>
                        </a:solidFill>
                        <a:effectLst/>
                        <a:latin typeface="Calibri"/>
                      </a:endParaRPr>
                    </a:p>
                  </a:txBody>
                  <a:tcPr marL="9209" marR="9209" marT="9209" marB="0" anchor="b"/>
                </a:tc>
                <a:tc>
                  <a:txBody>
                    <a:bodyPr/>
                    <a:lstStyle/>
                    <a:p>
                      <a:pPr algn="ctr" fontAlgn="b"/>
                      <a:r>
                        <a:rPr lang="en-US" sz="1100" u="none" strike="noStrike" dirty="0">
                          <a:effectLst/>
                        </a:rPr>
                        <a:t>5.1</a:t>
                      </a:r>
                      <a:endParaRPr lang="en-US" sz="1100" b="0" i="0" u="none" strike="noStrike" dirty="0">
                        <a:solidFill>
                          <a:srgbClr val="000000"/>
                        </a:solidFill>
                        <a:effectLst/>
                        <a:latin typeface="Calibri"/>
                      </a:endParaRPr>
                    </a:p>
                  </a:txBody>
                  <a:tcPr marL="9209" marR="9209" marT="9209" marB="0" anchor="b"/>
                </a:tc>
                <a:tc>
                  <a:txBody>
                    <a:bodyPr/>
                    <a:lstStyle/>
                    <a:p>
                      <a:pPr algn="ctr" fontAlgn="b"/>
                      <a:r>
                        <a:rPr lang="en-US" sz="1100" u="none" strike="noStrike">
                          <a:effectLst/>
                        </a:rPr>
                        <a:t>200</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0</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0 GB WASTED</a:t>
                      </a:r>
                      <a:endParaRPr lang="en-US" sz="1100" b="0" i="0" u="none" strike="noStrike">
                        <a:solidFill>
                          <a:srgbClr val="000000"/>
                        </a:solidFill>
                        <a:effectLst/>
                        <a:latin typeface="Calibri"/>
                      </a:endParaRPr>
                    </a:p>
                  </a:txBody>
                  <a:tcPr marL="9209" marR="9209" marT="9209" marB="0" anchor="b"/>
                </a:tc>
                <a:extLst>
                  <a:ext uri="{0D108BD9-81ED-4DB2-BD59-A6C34878D82A}">
                    <a16:rowId xmlns:a16="http://schemas.microsoft.com/office/drawing/2014/main" val="10001"/>
                  </a:ext>
                </a:extLst>
              </a:tr>
              <a:tr h="184180">
                <a:tc>
                  <a:txBody>
                    <a:bodyPr/>
                    <a:lstStyle/>
                    <a:p>
                      <a:pPr algn="ctr" fontAlgn="b"/>
                      <a:r>
                        <a:rPr lang="en-US" sz="1100" u="none" strike="noStrike">
                          <a:effectLst/>
                        </a:rPr>
                        <a:t>10</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0.02</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8</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5.1</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255</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5.1</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a:effectLst/>
                        </a:rPr>
                        <a:t>2.9</a:t>
                      </a:r>
                      <a:endParaRPr lang="en-US" sz="1100" b="0" i="0" u="none" strike="noStrike">
                        <a:solidFill>
                          <a:srgbClr val="000000"/>
                        </a:solidFill>
                        <a:effectLst/>
                        <a:latin typeface="Calibri"/>
                      </a:endParaRPr>
                    </a:p>
                  </a:txBody>
                  <a:tcPr marL="9209" marR="9209" marT="9209" marB="0" anchor="b"/>
                </a:tc>
                <a:tc>
                  <a:txBody>
                    <a:bodyPr/>
                    <a:lstStyle/>
                    <a:p>
                      <a:pPr algn="ctr" fontAlgn="b"/>
                      <a:r>
                        <a:rPr lang="en-US" sz="1100" u="none" strike="noStrike" dirty="0">
                          <a:effectLst/>
                        </a:rPr>
                        <a:t>29 GB WASTED</a:t>
                      </a:r>
                      <a:endParaRPr lang="en-US" sz="1100" b="0" i="0" u="none" strike="noStrike" dirty="0">
                        <a:solidFill>
                          <a:srgbClr val="000000"/>
                        </a:solidFill>
                        <a:effectLst/>
                        <a:latin typeface="Calibri"/>
                      </a:endParaRPr>
                    </a:p>
                  </a:txBody>
                  <a:tcPr marL="9209" marR="9209" marT="9209" marB="0" anchor="b"/>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29"/>
                                        </p:tgtEl>
                                        <p:attrNameLst>
                                          <p:attrName>style.visibility</p:attrName>
                                        </p:attrNameLst>
                                      </p:cBhvr>
                                      <p:to>
                                        <p:strVal val="visible"/>
                                      </p:to>
                                    </p:set>
                                    <p:animEffect transition="in" filter="fade">
                                      <p:cBhvr>
                                        <p:cTn id="7" dur="2000"/>
                                        <p:tgtEl>
                                          <p:spTgt spid="819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31"/>
                                        </p:tgtEl>
                                        <p:attrNameLst>
                                          <p:attrName>style.visibility</p:attrName>
                                        </p:attrNameLst>
                                      </p:cBhvr>
                                      <p:to>
                                        <p:strVal val="visible"/>
                                      </p:to>
                                    </p:set>
                                    <p:animEffect transition="in" filter="fade">
                                      <p:cBhvr>
                                        <p:cTn id="12" dur="2000"/>
                                        <p:tgtEl>
                                          <p:spTgt spid="8193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81929" grpId="0"/>
      <p:bldOleChart spid="819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dirty="0"/>
              <a:t>Storing Vector Coordinates in a ORDBMS</a:t>
            </a:r>
          </a:p>
        </p:txBody>
      </p:sp>
      <p:sp>
        <p:nvSpPr>
          <p:cNvPr id="24579" name="Rectangle 3"/>
          <p:cNvSpPr>
            <a:spLocks noGrp="1" noChangeArrowheads="1"/>
          </p:cNvSpPr>
          <p:nvPr>
            <p:ph idx="1"/>
          </p:nvPr>
        </p:nvSpPr>
        <p:spPr>
          <a:xfrm>
            <a:off x="228600" y="1270000"/>
            <a:ext cx="8610600" cy="3429000"/>
          </a:xfrm>
        </p:spPr>
        <p:txBody>
          <a:bodyPr/>
          <a:lstStyle/>
          <a:p>
            <a:pPr>
              <a:lnSpc>
                <a:spcPct val="90000"/>
              </a:lnSpc>
            </a:pPr>
            <a:r>
              <a:rPr lang="en-US" b="1" dirty="0"/>
              <a:t>DB2 Spatial Extender</a:t>
            </a:r>
            <a:r>
              <a:rPr lang="en-US" dirty="0"/>
              <a:t> (and other spatially enabled databases) lets you integrate geographic data with your existing business data. It includes: </a:t>
            </a:r>
          </a:p>
          <a:p>
            <a:pPr lvl="1">
              <a:lnSpc>
                <a:spcPct val="90000"/>
              </a:lnSpc>
            </a:pPr>
            <a:r>
              <a:rPr lang="en-US" dirty="0"/>
              <a:t>Data types such as points, lines, and polygons </a:t>
            </a:r>
          </a:p>
          <a:p>
            <a:pPr lvl="1">
              <a:lnSpc>
                <a:spcPct val="90000"/>
              </a:lnSpc>
            </a:pPr>
            <a:r>
              <a:rPr lang="en-US" dirty="0"/>
              <a:t>Functions such as area, endpoint, and intersect </a:t>
            </a:r>
          </a:p>
          <a:p>
            <a:pPr lvl="1">
              <a:lnSpc>
                <a:spcPct val="90000"/>
              </a:lnSpc>
            </a:pPr>
            <a:r>
              <a:rPr lang="en-US" dirty="0"/>
              <a:t>An indexing scheme for spatial data </a:t>
            </a:r>
          </a:p>
          <a:p>
            <a:pPr>
              <a:lnSpc>
                <a:spcPct val="90000"/>
              </a:lnSpc>
            </a:pPr>
            <a:r>
              <a:rPr lang="en-US" dirty="0"/>
              <a:t>What about Oracle, MS SQL Server, and </a:t>
            </a:r>
            <a:r>
              <a:rPr lang="en-US" dirty="0" err="1"/>
              <a:t>PostGreSQL</a:t>
            </a:r>
            <a:r>
              <a:rPr 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defRPr/>
            </a:pPr>
            <a:r>
              <a:rPr lang="en-US"/>
              <a:t>Key Concepts</a:t>
            </a:r>
          </a:p>
        </p:txBody>
      </p:sp>
      <p:sp>
        <p:nvSpPr>
          <p:cNvPr id="91139" name="Rectangle 3"/>
          <p:cNvSpPr>
            <a:spLocks noGrp="1" noChangeArrowheads="1"/>
          </p:cNvSpPr>
          <p:nvPr>
            <p:ph type="body" sz="half" idx="1"/>
          </p:nvPr>
        </p:nvSpPr>
        <p:spPr>
          <a:xfrm>
            <a:off x="838200" y="1841500"/>
            <a:ext cx="7543800" cy="3429000"/>
          </a:xfrm>
        </p:spPr>
        <p:txBody>
          <a:bodyPr/>
          <a:lstStyle/>
          <a:p>
            <a:r>
              <a:rPr lang="en-US" sz="2800" dirty="0"/>
              <a:t>Understand that while data is stored in tables, these tables span TABLE PAGES</a:t>
            </a:r>
          </a:p>
          <a:p>
            <a:r>
              <a:rPr lang="en-US" sz="2800" dirty="0"/>
              <a:t>Understand what PRE-FETCH and CACHE are…and how they differ.</a:t>
            </a:r>
          </a:p>
          <a:p>
            <a:r>
              <a:rPr lang="en-US" sz="2800" dirty="0"/>
              <a:t>Understand data types</a:t>
            </a:r>
          </a:p>
          <a:p>
            <a:pPr>
              <a:buFontTx/>
              <a:buNone/>
            </a:pPr>
            <a:endParaRPr lang="en-US" sz="2800" dirty="0"/>
          </a:p>
        </p:txBody>
      </p:sp>
      <p:pic>
        <p:nvPicPr>
          <p:cNvPr id="26628" name="Picture 4" descr="mjic1xe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90500"/>
            <a:ext cx="2438400"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a:t>Your Assignment</a:t>
            </a:r>
          </a:p>
        </p:txBody>
      </p:sp>
      <p:sp>
        <p:nvSpPr>
          <p:cNvPr id="27651" name="Rectangle 3"/>
          <p:cNvSpPr>
            <a:spLocks noGrp="1" noChangeArrowheads="1"/>
          </p:cNvSpPr>
          <p:nvPr>
            <p:ph idx="1"/>
          </p:nvPr>
        </p:nvSpPr>
        <p:spPr/>
        <p:txBody>
          <a:bodyPr/>
          <a:lstStyle/>
          <a:p>
            <a:r>
              <a:rPr lang="en-US" sz="2800" dirty="0"/>
              <a:t>Complete the exercise</a:t>
            </a:r>
          </a:p>
          <a:p>
            <a:pPr lvl="1"/>
            <a:r>
              <a:rPr lang="en-US" sz="2400" dirty="0"/>
              <a:t>Design table pages with the “Database Administration” exercise</a:t>
            </a:r>
          </a:p>
          <a:p>
            <a:pPr lvl="1"/>
            <a:r>
              <a:rPr lang="en-US" sz="2400" dirty="0"/>
              <a:t>You have time to get started on this now</a:t>
            </a:r>
          </a:p>
          <a:p>
            <a:r>
              <a:rPr lang="en-US" sz="2700" dirty="0"/>
              <a:t>But first, time for another 2-minute Write!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1316B-84C9-47A7-80FF-8A59FEB8F26B}"/>
              </a:ext>
            </a:extLst>
          </p:cNvPr>
          <p:cNvSpPr>
            <a:spLocks noGrp="1"/>
          </p:cNvSpPr>
          <p:nvPr>
            <p:ph type="title"/>
          </p:nvPr>
        </p:nvSpPr>
        <p:spPr/>
        <p:txBody>
          <a:bodyPr/>
          <a:lstStyle/>
          <a:p>
            <a:r>
              <a:rPr lang="en-US" dirty="0"/>
              <a:t>Professional Hints and Tips</a:t>
            </a:r>
          </a:p>
        </p:txBody>
      </p:sp>
      <p:sp>
        <p:nvSpPr>
          <p:cNvPr id="3" name="Content Placeholder 2">
            <a:extLst>
              <a:ext uri="{FF2B5EF4-FFF2-40B4-BE49-F238E27FC236}">
                <a16:creationId xmlns:a16="http://schemas.microsoft.com/office/drawing/2014/main" id="{3427F455-C6FF-4FD1-894B-55E804CA93DE}"/>
              </a:ext>
            </a:extLst>
          </p:cNvPr>
          <p:cNvSpPr>
            <a:spLocks noGrp="1"/>
          </p:cNvSpPr>
          <p:nvPr>
            <p:ph idx="1"/>
          </p:nvPr>
        </p:nvSpPr>
        <p:spPr/>
        <p:txBody>
          <a:bodyPr/>
          <a:lstStyle/>
          <a:p>
            <a:r>
              <a:rPr lang="en-US" dirty="0"/>
              <a:t>Working toward a </a:t>
            </a:r>
            <a:r>
              <a:rPr lang="en-US"/>
              <a:t>security clearance</a:t>
            </a:r>
            <a:endParaRPr lang="en-US" dirty="0"/>
          </a:p>
        </p:txBody>
      </p:sp>
    </p:spTree>
    <p:extLst>
      <p:ext uri="{BB962C8B-B14F-4D97-AF65-F5344CB8AC3E}">
        <p14:creationId xmlns:p14="http://schemas.microsoft.com/office/powerpoint/2010/main" val="392278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n-US"/>
              <a:t>Concurrent Clients</a:t>
            </a:r>
          </a:p>
        </p:txBody>
      </p:sp>
      <p:sp>
        <p:nvSpPr>
          <p:cNvPr id="5123" name="Rectangle 3"/>
          <p:cNvSpPr>
            <a:spLocks noGrp="1" noChangeArrowheads="1"/>
          </p:cNvSpPr>
          <p:nvPr>
            <p:ph type="body" sz="half" idx="1"/>
          </p:nvPr>
        </p:nvSpPr>
        <p:spPr>
          <a:xfrm>
            <a:off x="76200" y="1181100"/>
            <a:ext cx="7543800" cy="3429000"/>
          </a:xfrm>
        </p:spPr>
        <p:txBody>
          <a:bodyPr/>
          <a:lstStyle/>
          <a:p>
            <a:r>
              <a:rPr lang="en-US" sz="2800" dirty="0"/>
              <a:t>GIS for the Enterprise</a:t>
            </a:r>
          </a:p>
          <a:p>
            <a:pPr lvl="1"/>
            <a:r>
              <a:rPr lang="en-US" sz="2400" dirty="0"/>
              <a:t>Focus on current/potential concurrent clients</a:t>
            </a:r>
          </a:p>
        </p:txBody>
      </p:sp>
      <p:pic>
        <p:nvPicPr>
          <p:cNvPr id="7174" name="Picture 6" descr="Database_Benchmark"/>
          <p:cNvPicPr>
            <a:picLocks noGrp="1" noChangeAspect="1" noChangeArrowheads="1"/>
          </p:cNvPicPr>
          <p:nvPr>
            <p:ph sz="quarter" idx="3"/>
          </p:nvPr>
        </p:nvPicPr>
        <p:blipFill rotWithShape="1">
          <a:blip r:embed="rId3">
            <a:extLst>
              <a:ext uri="{28A0092B-C50C-407E-A947-70E740481C1C}">
                <a14:useLocalDpi xmlns:a14="http://schemas.microsoft.com/office/drawing/2010/main" val="0"/>
              </a:ext>
            </a:extLst>
          </a:blip>
          <a:srcRect t="12711" r="56818" b="56087"/>
          <a:stretch/>
        </p:blipFill>
        <p:spPr>
          <a:xfrm>
            <a:off x="4800600" y="2249623"/>
            <a:ext cx="3429000" cy="2768600"/>
          </a:xfrm>
          <a:prstGeom prst="rect">
            <a:avLst/>
          </a:prstGeom>
          <a:ln>
            <a:noFill/>
          </a:ln>
          <a:effectLst>
            <a:outerShdw blurRad="292100" dist="139700" dir="2700000" algn="tl" rotWithShape="0">
              <a:srgbClr val="333333">
                <a:alpha val="65000"/>
              </a:srgbClr>
            </a:outerShdw>
          </a:effectLst>
        </p:spPr>
      </p:pic>
      <p:pic>
        <p:nvPicPr>
          <p:cNvPr id="7176" name="Picture 8" descr="Database_Benchmark"/>
          <p:cNvPicPr>
            <a:picLocks noChangeAspect="1" noChangeArrowheads="1"/>
          </p:cNvPicPr>
          <p:nvPr/>
        </p:nvPicPr>
        <p:blipFill>
          <a:blip r:embed="rId3">
            <a:extLst>
              <a:ext uri="{28A0092B-C50C-407E-A947-70E740481C1C}">
                <a14:useLocalDpi xmlns:a14="http://schemas.microsoft.com/office/drawing/2010/main" val="0"/>
              </a:ext>
            </a:extLst>
          </a:blip>
          <a:srcRect t="68254" r="55299"/>
          <a:stretch>
            <a:fillRect/>
          </a:stretch>
        </p:blipFill>
        <p:spPr bwMode="auto">
          <a:xfrm>
            <a:off x="960541" y="2247900"/>
            <a:ext cx="3429000" cy="27209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7174"/>
                                        </p:tgtEl>
                                        <p:attrNameLst>
                                          <p:attrName>style.visibility</p:attrName>
                                        </p:attrNameLst>
                                      </p:cBhvr>
                                      <p:to>
                                        <p:strVal val="visible"/>
                                      </p:to>
                                    </p:set>
                                    <p:anim calcmode="lin" valueType="num">
                                      <p:cBhvr>
                                        <p:cTn id="7" dur="1000" fill="hold"/>
                                        <p:tgtEl>
                                          <p:spTgt spid="7174"/>
                                        </p:tgtEl>
                                        <p:attrNameLst>
                                          <p:attrName>ppt_w</p:attrName>
                                        </p:attrNameLst>
                                      </p:cBhvr>
                                      <p:tavLst>
                                        <p:tav tm="0">
                                          <p:val>
                                            <p:fltVal val="0"/>
                                          </p:val>
                                        </p:tav>
                                        <p:tav tm="100000">
                                          <p:val>
                                            <p:strVal val="#ppt_w"/>
                                          </p:val>
                                        </p:tav>
                                      </p:tavLst>
                                    </p:anim>
                                    <p:anim calcmode="lin" valueType="num">
                                      <p:cBhvr>
                                        <p:cTn id="8" dur="1000" fill="hold"/>
                                        <p:tgtEl>
                                          <p:spTgt spid="7174"/>
                                        </p:tgtEl>
                                        <p:attrNameLst>
                                          <p:attrName>ppt_h</p:attrName>
                                        </p:attrNameLst>
                                      </p:cBhvr>
                                      <p:tavLst>
                                        <p:tav tm="0">
                                          <p:val>
                                            <p:fltVal val="0"/>
                                          </p:val>
                                        </p:tav>
                                        <p:tav tm="100000">
                                          <p:val>
                                            <p:strVal val="#ppt_h"/>
                                          </p:val>
                                        </p:tav>
                                      </p:tavLst>
                                    </p:anim>
                                    <p:anim calcmode="lin" valueType="num">
                                      <p:cBhvr>
                                        <p:cTn id="9" dur="1000" fill="hold"/>
                                        <p:tgtEl>
                                          <p:spTgt spid="7174"/>
                                        </p:tgtEl>
                                        <p:attrNameLst>
                                          <p:attrName>style.rotation</p:attrName>
                                        </p:attrNameLst>
                                      </p:cBhvr>
                                      <p:tavLst>
                                        <p:tav tm="0">
                                          <p:val>
                                            <p:fltVal val="90"/>
                                          </p:val>
                                        </p:tav>
                                        <p:tav tm="100000">
                                          <p:val>
                                            <p:fltVal val="0"/>
                                          </p:val>
                                        </p:tav>
                                      </p:tavLst>
                                    </p:anim>
                                    <p:animEffect transition="in" filter="fade">
                                      <p:cBhvr>
                                        <p:cTn id="10" dur="1000"/>
                                        <p:tgtEl>
                                          <p:spTgt spid="71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7176"/>
                                        </p:tgtEl>
                                        <p:attrNameLst>
                                          <p:attrName>style.visibility</p:attrName>
                                        </p:attrNameLst>
                                      </p:cBhvr>
                                      <p:to>
                                        <p:strVal val="visible"/>
                                      </p:to>
                                    </p:set>
                                    <p:anim from="(-#ppt_w/2)" to="(#ppt_x)" calcmode="lin" valueType="num">
                                      <p:cBhvr>
                                        <p:cTn id="15" dur="600" fill="hold">
                                          <p:stCondLst>
                                            <p:cond delay="0"/>
                                          </p:stCondLst>
                                        </p:cTn>
                                        <p:tgtEl>
                                          <p:spTgt spid="7176"/>
                                        </p:tgtEl>
                                        <p:attrNameLst>
                                          <p:attrName>ppt_x</p:attrName>
                                        </p:attrNameLst>
                                      </p:cBhvr>
                                    </p:anim>
                                    <p:anim from="0" to="-1.0" calcmode="lin" valueType="num">
                                      <p:cBhvr>
                                        <p:cTn id="16" dur="200" decel="50000" autoRev="1" fill="hold">
                                          <p:stCondLst>
                                            <p:cond delay="600"/>
                                          </p:stCondLst>
                                        </p:cTn>
                                        <p:tgtEl>
                                          <p:spTgt spid="7176"/>
                                        </p:tgtEl>
                                        <p:attrNameLst>
                                          <p:attrName>xshear</p:attrName>
                                        </p:attrNameLst>
                                      </p:cBhvr>
                                    </p:anim>
                                    <p:animScale>
                                      <p:cBhvr>
                                        <p:cTn id="17" dur="200" decel="100000" autoRev="1" fill="hold">
                                          <p:stCondLst>
                                            <p:cond delay="600"/>
                                          </p:stCondLst>
                                        </p:cTn>
                                        <p:tgtEl>
                                          <p:spTgt spid="7176"/>
                                        </p:tgtEl>
                                      </p:cBhvr>
                                      <p:from x="100000" y="100000"/>
                                      <p:to x="80000" y="100000"/>
                                    </p:animScale>
                                    <p:anim by="(#ppt_h/3+#ppt_w*0.1)" calcmode="lin" valueType="num">
                                      <p:cBhvr additive="sum">
                                        <p:cTn id="18" dur="200" decel="100000" autoRev="1" fill="hold">
                                          <p:stCondLst>
                                            <p:cond delay="600"/>
                                          </p:stCondLst>
                                        </p:cTn>
                                        <p:tgtEl>
                                          <p:spTgt spid="717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defRPr/>
            </a:pPr>
            <a:r>
              <a:rPr lang="en-US"/>
              <a:t>Questions?</a:t>
            </a:r>
          </a:p>
        </p:txBody>
      </p:sp>
      <p:pic>
        <p:nvPicPr>
          <p:cNvPr id="3" name="Picture 3" descr="j0245047[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rot="713651">
            <a:off x="2999737" y="1452450"/>
            <a:ext cx="2924175" cy="2794000"/>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419100"/>
            <a:ext cx="7772400" cy="952500"/>
          </a:xfrm>
        </p:spPr>
        <p:txBody>
          <a:bodyPr/>
          <a:lstStyle/>
          <a:p>
            <a:pPr>
              <a:defRPr/>
            </a:pPr>
            <a:r>
              <a:rPr lang="en-US" dirty="0"/>
              <a:t>Database Administration (e.g., IBM DB2)</a:t>
            </a:r>
          </a:p>
        </p:txBody>
      </p:sp>
      <p:sp>
        <p:nvSpPr>
          <p:cNvPr id="16387" name="Rectangle 3"/>
          <p:cNvSpPr>
            <a:spLocks noGrp="1" noChangeArrowheads="1"/>
          </p:cNvSpPr>
          <p:nvPr>
            <p:ph type="body" sz="half" idx="1"/>
          </p:nvPr>
        </p:nvSpPr>
        <p:spPr>
          <a:xfrm>
            <a:off x="76200" y="1469898"/>
            <a:ext cx="4038600" cy="3429000"/>
          </a:xfrm>
        </p:spPr>
        <p:txBody>
          <a:bodyPr/>
          <a:lstStyle/>
          <a:p>
            <a:r>
              <a:rPr lang="en-US" sz="2800" dirty="0"/>
              <a:t>GUI based database administration</a:t>
            </a:r>
          </a:p>
          <a:p>
            <a:r>
              <a:rPr lang="en-US" sz="2800" dirty="0"/>
              <a:t>Alternatively, command prompt can be used.</a:t>
            </a:r>
          </a:p>
          <a:p>
            <a:r>
              <a:rPr lang="en-US" sz="2800" b="1" dirty="0">
                <a:solidFill>
                  <a:schemeClr val="accent6">
                    <a:lumMod val="75000"/>
                  </a:schemeClr>
                </a:solidFill>
              </a:rPr>
              <a:t>Do you know what the command prompt is?</a:t>
            </a:r>
          </a:p>
          <a:p>
            <a:pPr lvl="1">
              <a:buFontTx/>
              <a:buNone/>
            </a:pPr>
            <a:endParaRPr lang="en-US" sz="2400" dirty="0"/>
          </a:p>
        </p:txBody>
      </p:sp>
      <p:pic>
        <p:nvPicPr>
          <p:cNvPr id="3" name="Content Placeholder 2" descr="Screen Clipping"/>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038600" y="1333500"/>
            <a:ext cx="4942525" cy="3733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defRPr/>
            </a:pPr>
            <a:r>
              <a:rPr lang="en-US"/>
              <a:t>Creating Databases/tables</a:t>
            </a:r>
          </a:p>
        </p:txBody>
      </p:sp>
      <p:sp>
        <p:nvSpPr>
          <p:cNvPr id="34819" name="Rectangle 3"/>
          <p:cNvSpPr>
            <a:spLocks noGrp="1" noChangeArrowheads="1"/>
          </p:cNvSpPr>
          <p:nvPr>
            <p:ph idx="1"/>
          </p:nvPr>
        </p:nvSpPr>
        <p:spPr>
          <a:xfrm>
            <a:off x="228600" y="1104900"/>
            <a:ext cx="8686800" cy="3429000"/>
          </a:xfrm>
        </p:spPr>
        <p:txBody>
          <a:bodyPr/>
          <a:lstStyle/>
          <a:p>
            <a:pPr>
              <a:lnSpc>
                <a:spcPct val="90000"/>
              </a:lnSpc>
            </a:pPr>
            <a:r>
              <a:rPr lang="en-US" sz="2400" dirty="0"/>
              <a:t>A database </a:t>
            </a:r>
            <a:r>
              <a:rPr lang="en-US" sz="2400" u="sng" dirty="0"/>
              <a:t>can</a:t>
            </a:r>
            <a:r>
              <a:rPr lang="en-US" sz="2400" dirty="0"/>
              <a:t> be a new </a:t>
            </a:r>
            <a:r>
              <a:rPr lang="en-US" sz="2400" b="1" dirty="0"/>
              <a:t>instance</a:t>
            </a:r>
            <a:r>
              <a:rPr lang="en-US" sz="2400" dirty="0"/>
              <a:t> of the RDBMS running on a server</a:t>
            </a:r>
          </a:p>
          <a:p>
            <a:pPr>
              <a:lnSpc>
                <a:spcPct val="90000"/>
              </a:lnSpc>
            </a:pPr>
            <a:r>
              <a:rPr lang="en-US" sz="2400" dirty="0"/>
              <a:t>Ensure </a:t>
            </a:r>
            <a:r>
              <a:rPr lang="en-US" sz="2400" b="1" u="sng" dirty="0"/>
              <a:t>no</a:t>
            </a:r>
            <a:r>
              <a:rPr lang="en-US" sz="2400" dirty="0"/>
              <a:t> </a:t>
            </a:r>
            <a:r>
              <a:rPr lang="en-US" sz="2400" i="1" dirty="0"/>
              <a:t>instance name </a:t>
            </a:r>
            <a:r>
              <a:rPr lang="en-US" sz="2400" dirty="0"/>
              <a:t>is the same as a </a:t>
            </a:r>
            <a:r>
              <a:rPr lang="en-US" sz="2400" i="1" dirty="0"/>
              <a:t>service name</a:t>
            </a:r>
            <a:r>
              <a:rPr lang="en-US" sz="2400" dirty="0"/>
              <a:t>. </a:t>
            </a:r>
          </a:p>
        </p:txBody>
      </p:sp>
      <p:sp>
        <p:nvSpPr>
          <p:cNvPr id="34820" name="WordArt 4"/>
          <p:cNvSpPr>
            <a:spLocks noChangeArrowheads="1" noChangeShapeType="1" noTextEdit="1"/>
          </p:cNvSpPr>
          <p:nvPr/>
        </p:nvSpPr>
        <p:spPr bwMode="auto">
          <a:xfrm>
            <a:off x="2286000" y="2282825"/>
            <a:ext cx="4371975" cy="107315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How do you check this?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4819">
                                            <p:txEl>
                                              <p:pRg st="0" end="0"/>
                                            </p:txEl>
                                          </p:spTgt>
                                        </p:tgtEl>
                                        <p:attrNameLst>
                                          <p:attrName>style.visibility</p:attrName>
                                        </p:attrNameLst>
                                      </p:cBhvr>
                                      <p:to>
                                        <p:strVal val="visible"/>
                                      </p:to>
                                    </p:set>
                                    <p:anim calcmode="discrete" valueType="clr">
                                      <p:cBhvr override="childStyle">
                                        <p:cTn id="7" dur="80"/>
                                        <p:tgtEl>
                                          <p:spTgt spid="348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1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4819">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4819">
                                            <p:txEl>
                                              <p:pRg st="1" end="1"/>
                                            </p:txEl>
                                          </p:spTgt>
                                        </p:tgtEl>
                                        <p:attrNameLst>
                                          <p:attrName>style.visibility</p:attrName>
                                        </p:attrNameLst>
                                      </p:cBhvr>
                                      <p:to>
                                        <p:strVal val="visible"/>
                                      </p:to>
                                    </p:set>
                                    <p:anim calcmode="discrete" valueType="clr">
                                      <p:cBhvr override="childStyle">
                                        <p:cTn id="14" dur="80"/>
                                        <p:tgtEl>
                                          <p:spTgt spid="348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481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4819">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0" fill="hold" grpId="0" nodeType="clickEffect">
                                  <p:stCondLst>
                                    <p:cond delay="0"/>
                                  </p:stCondLst>
                                  <p:childTnLst>
                                    <p:set>
                                      <p:cBhvr>
                                        <p:cTn id="20" dur="1" fill="hold">
                                          <p:stCondLst>
                                            <p:cond delay="0"/>
                                          </p:stCondLst>
                                        </p:cTn>
                                        <p:tgtEl>
                                          <p:spTgt spid="348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952500"/>
          </a:xfrm>
        </p:spPr>
        <p:txBody>
          <a:bodyPr/>
          <a:lstStyle/>
          <a:p>
            <a:r>
              <a:rPr lang="en-US" dirty="0"/>
              <a:t>Checking Service Names</a:t>
            </a:r>
          </a:p>
        </p:txBody>
      </p:sp>
      <p:sp>
        <p:nvSpPr>
          <p:cNvPr id="3" name="Content Placeholder 2"/>
          <p:cNvSpPr>
            <a:spLocks noGrp="1"/>
          </p:cNvSpPr>
          <p:nvPr>
            <p:ph idx="1"/>
          </p:nvPr>
        </p:nvSpPr>
        <p:spPr>
          <a:xfrm>
            <a:off x="152400" y="876300"/>
            <a:ext cx="8458200" cy="3429000"/>
          </a:xfrm>
        </p:spPr>
        <p:txBody>
          <a:bodyPr/>
          <a:lstStyle/>
          <a:p>
            <a:pPr marL="0" indent="0">
              <a:buNone/>
            </a:pPr>
            <a:r>
              <a:rPr lang="en-US" dirty="0">
                <a:latin typeface="Consolas" panose="020B0609020204030204" pitchFamily="49" charset="0"/>
              </a:rPr>
              <a:t>C:\Windows\System32\drivers\etc</a:t>
            </a:r>
          </a:p>
          <a:p>
            <a:endParaRPr lang="en-US" dirty="0"/>
          </a:p>
        </p:txBody>
      </p:sp>
      <p:pic>
        <p:nvPicPr>
          <p:cNvPr id="4" name="Picture 3" descr="services - Notepa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4600" y="1333500"/>
            <a:ext cx="3994156" cy="4114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47942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en-US" dirty="0"/>
              <a:t>Unique Features of an Enterprise Database</a:t>
            </a:r>
          </a:p>
        </p:txBody>
      </p:sp>
      <p:sp>
        <p:nvSpPr>
          <p:cNvPr id="18435" name="Rectangle 3"/>
          <p:cNvSpPr>
            <a:spLocks noGrp="1" noChangeArrowheads="1"/>
          </p:cNvSpPr>
          <p:nvPr>
            <p:ph type="body" sz="half" idx="1"/>
          </p:nvPr>
        </p:nvSpPr>
        <p:spPr>
          <a:xfrm>
            <a:off x="685800" y="1651000"/>
            <a:ext cx="4724400" cy="3619500"/>
          </a:xfrm>
        </p:spPr>
        <p:txBody>
          <a:bodyPr/>
          <a:lstStyle/>
          <a:p>
            <a:r>
              <a:rPr lang="en-US" sz="2800" dirty="0"/>
              <a:t>Pre-fetch</a:t>
            </a:r>
          </a:p>
          <a:p>
            <a:r>
              <a:rPr lang="en-US" sz="2800" dirty="0"/>
              <a:t>Buffer pools</a:t>
            </a:r>
          </a:p>
          <a:p>
            <a:r>
              <a:rPr lang="en-US" sz="2800" dirty="0"/>
              <a:t>Table data pages</a:t>
            </a:r>
          </a:p>
          <a:p>
            <a:pPr>
              <a:buFontTx/>
              <a:buNone/>
            </a:pPr>
            <a:endParaRPr lang="en-US" sz="2800" dirty="0"/>
          </a:p>
        </p:txBody>
      </p:sp>
      <p:pic>
        <p:nvPicPr>
          <p:cNvPr id="18436" name="Picture 6" descr="j0136101[1]"/>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4419600" y="1460500"/>
            <a:ext cx="4014788" cy="2770188"/>
          </a:xfrm>
          <a:noFill/>
        </p:spPr>
      </p:pic>
      <p:sp>
        <p:nvSpPr>
          <p:cNvPr id="35850" name="WordArt 10"/>
          <p:cNvSpPr>
            <a:spLocks noChangeArrowheads="1" noChangeShapeType="1" noTextEdit="1"/>
          </p:cNvSpPr>
          <p:nvPr/>
        </p:nvSpPr>
        <p:spPr bwMode="auto">
          <a:xfrm rot="1050555">
            <a:off x="3505200" y="4318000"/>
            <a:ext cx="4343400" cy="465138"/>
          </a:xfrm>
          <a:prstGeom prst="rect">
            <a:avLst/>
          </a:prstGeom>
        </p:spPr>
        <p:txBody>
          <a:bodyPr wrap="none" fromWordArt="1">
            <a:prstTxWarp prst="textPlain">
              <a:avLst>
                <a:gd name="adj" fmla="val 50000"/>
              </a:avLst>
            </a:prstTxWarp>
          </a:bodyPr>
          <a:lstStyle/>
          <a:p>
            <a:pPr algn="ctr"/>
            <a:r>
              <a:rPr lang="en-US" sz="1800" kern="10">
                <a:ln w="19050">
                  <a:solidFill>
                    <a:srgbClr val="99CCFF"/>
                  </a:solidFill>
                  <a:round/>
                  <a:headEnd/>
                  <a:tailEnd/>
                </a:ln>
                <a:solidFill>
                  <a:srgbClr val="0066CC"/>
                </a:solidFill>
                <a:effectLst>
                  <a:outerShdw dist="35921" dir="2700000" algn="ctr" rotWithShape="0">
                    <a:srgbClr val="990000"/>
                  </a:outerShdw>
                </a:effectLst>
                <a:latin typeface="Impact"/>
              </a:rPr>
              <a:t>Pre-fetched into the buffer pool?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5850"/>
                                        </p:tgtEl>
                                        <p:attrNameLst>
                                          <p:attrName>style.visibility</p:attrName>
                                        </p:attrNameLst>
                                      </p:cBhvr>
                                      <p:to>
                                        <p:strVal val="visible"/>
                                      </p:to>
                                    </p:set>
                                    <p:anim calcmode="lin" valueType="num">
                                      <p:cBhvr>
                                        <p:cTn id="7" dur="500" decel="50000" fill="hold">
                                          <p:stCondLst>
                                            <p:cond delay="0"/>
                                          </p:stCondLst>
                                        </p:cTn>
                                        <p:tgtEl>
                                          <p:spTgt spid="3585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585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5850"/>
                                        </p:tgtEl>
                                        <p:attrNameLst>
                                          <p:attrName>ppt_w</p:attrName>
                                        </p:attrNameLst>
                                      </p:cBhvr>
                                      <p:tavLst>
                                        <p:tav tm="0">
                                          <p:val>
                                            <p:strVal val="#ppt_w*.05"/>
                                          </p:val>
                                        </p:tav>
                                        <p:tav tm="100000">
                                          <p:val>
                                            <p:strVal val="#ppt_w"/>
                                          </p:val>
                                        </p:tav>
                                      </p:tavLst>
                                    </p:anim>
                                    <p:anim calcmode="lin" valueType="num">
                                      <p:cBhvr>
                                        <p:cTn id="10" dur="1000" fill="hold"/>
                                        <p:tgtEl>
                                          <p:spTgt spid="3585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585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585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585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5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defRPr/>
            </a:pPr>
            <a:r>
              <a:rPr lang="en-US" dirty="0"/>
              <a:t>Numeric Data Types</a:t>
            </a:r>
          </a:p>
        </p:txBody>
      </p:sp>
      <p:sp>
        <p:nvSpPr>
          <p:cNvPr id="19459" name="Rectangle 3"/>
          <p:cNvSpPr>
            <a:spLocks noGrp="1" noChangeArrowheads="1"/>
          </p:cNvSpPr>
          <p:nvPr>
            <p:ph type="body" sz="half" idx="1"/>
          </p:nvPr>
        </p:nvSpPr>
        <p:spPr>
          <a:xfrm>
            <a:off x="3505200" y="1257300"/>
            <a:ext cx="5562600" cy="3746500"/>
          </a:xfrm>
        </p:spPr>
        <p:txBody>
          <a:bodyPr/>
          <a:lstStyle/>
          <a:p>
            <a:r>
              <a:rPr lang="en-US" sz="2800" dirty="0">
                <a:solidFill>
                  <a:schemeClr val="bg1">
                    <a:lumMod val="75000"/>
                  </a:schemeClr>
                </a:solidFill>
              </a:rPr>
              <a:t>FOR BIT DATA (</a:t>
            </a:r>
            <a:r>
              <a:rPr lang="en-US" sz="2800" dirty="0" err="1">
                <a:solidFill>
                  <a:schemeClr val="bg1">
                    <a:lumMod val="75000"/>
                  </a:schemeClr>
                </a:solidFill>
              </a:rPr>
              <a:t>boolean</a:t>
            </a:r>
            <a:r>
              <a:rPr lang="en-US" sz="2800" dirty="0">
                <a:solidFill>
                  <a:schemeClr val="bg1">
                    <a:lumMod val="75000"/>
                  </a:schemeClr>
                </a:solidFill>
              </a:rPr>
              <a:t>)</a:t>
            </a:r>
          </a:p>
          <a:p>
            <a:r>
              <a:rPr lang="en-US" sz="2800" dirty="0">
                <a:solidFill>
                  <a:schemeClr val="bg1">
                    <a:lumMod val="75000"/>
                  </a:schemeClr>
                </a:solidFill>
              </a:rPr>
              <a:t>BYTE (0-255)</a:t>
            </a:r>
          </a:p>
          <a:p>
            <a:r>
              <a:rPr lang="en-US" sz="2800" dirty="0"/>
              <a:t>SMALLINT (-32,768 to 32,767 )</a:t>
            </a:r>
          </a:p>
          <a:p>
            <a:r>
              <a:rPr lang="en-US" sz="2800" dirty="0"/>
              <a:t>INTEGER (-2,147,483,648 to 2,147,483,647)</a:t>
            </a:r>
          </a:p>
          <a:p>
            <a:r>
              <a:rPr lang="en-US" sz="2800" dirty="0"/>
              <a:t>FLOAT &lt;n&gt; </a:t>
            </a:r>
            <a:r>
              <a:rPr lang="en-US" sz="2800" dirty="0">
                <a:solidFill>
                  <a:schemeClr val="bg1"/>
                </a:solidFill>
              </a:rPr>
              <a:t>(2 types)</a:t>
            </a:r>
          </a:p>
          <a:p>
            <a:r>
              <a:rPr lang="en-US" sz="2800" dirty="0"/>
              <a:t>DOUBLE PRECISION &lt;</a:t>
            </a:r>
            <a:r>
              <a:rPr lang="en-US" sz="2800" dirty="0" err="1"/>
              <a:t>n</a:t>
            </a:r>
            <a:r>
              <a:rPr lang="en-US" sz="2800" baseline="-25000" dirty="0" err="1"/>
              <a:t>p</a:t>
            </a:r>
            <a:r>
              <a:rPr lang="en-US" sz="2800" dirty="0" err="1"/>
              <a:t>,n</a:t>
            </a:r>
            <a:r>
              <a:rPr lang="en-US" sz="2800" baseline="-25000" dirty="0" err="1"/>
              <a:t>s</a:t>
            </a:r>
            <a:r>
              <a:rPr lang="en-US" sz="2800" dirty="0"/>
              <a:t>&gt;</a:t>
            </a:r>
          </a:p>
          <a:p>
            <a:pPr>
              <a:buFontTx/>
              <a:buNone/>
            </a:pPr>
            <a:endParaRPr lang="en-US" sz="2800" dirty="0"/>
          </a:p>
        </p:txBody>
      </p:sp>
      <p:pic>
        <p:nvPicPr>
          <p:cNvPr id="19460" name="Picture 6" descr="j0290652[1]"/>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304800" y="1638300"/>
            <a:ext cx="3124200" cy="2727325"/>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Data Type Parameters Used in ArcGIS</a:t>
            </a:r>
          </a:p>
        </p:txBody>
      </p:sp>
      <p:sp>
        <p:nvSpPr>
          <p:cNvPr id="7" name="Content Placeholder 6"/>
          <p:cNvSpPr>
            <a:spLocks noGrp="1"/>
          </p:cNvSpPr>
          <p:nvPr>
            <p:ph idx="1"/>
          </p:nvPr>
        </p:nvSpPr>
        <p:spPr/>
        <p:txBody>
          <a:bodyPr/>
          <a:lstStyle/>
          <a:p>
            <a:r>
              <a:rPr lang="en-US" dirty="0"/>
              <a:t>FLOAT &lt; </a:t>
            </a:r>
            <a:r>
              <a:rPr lang="en-US" dirty="0" err="1"/>
              <a:t>n</a:t>
            </a:r>
            <a:r>
              <a:rPr lang="en-US" baseline="-25000" dirty="0" err="1"/>
              <a:t>p</a:t>
            </a:r>
            <a:r>
              <a:rPr lang="en-US" dirty="0" err="1"/>
              <a:t>,n</a:t>
            </a:r>
            <a:r>
              <a:rPr lang="en-US" baseline="-25000" dirty="0" err="1"/>
              <a:t>s</a:t>
            </a:r>
            <a:r>
              <a:rPr lang="en-US" baseline="-25000" dirty="0"/>
              <a:t> </a:t>
            </a:r>
            <a:r>
              <a:rPr lang="en-US" dirty="0"/>
              <a:t>&gt; </a:t>
            </a:r>
          </a:p>
          <a:p>
            <a:pPr lvl="1"/>
            <a:r>
              <a:rPr lang="en-US" dirty="0" err="1">
                <a:solidFill>
                  <a:schemeClr val="bg1">
                    <a:lumMod val="50000"/>
                  </a:schemeClr>
                </a:solidFill>
              </a:rPr>
              <a:t>n</a:t>
            </a:r>
            <a:r>
              <a:rPr lang="en-US" baseline="-25000" dirty="0" err="1">
                <a:solidFill>
                  <a:schemeClr val="bg1">
                    <a:lumMod val="50000"/>
                  </a:schemeClr>
                </a:solidFill>
              </a:rPr>
              <a:t>precision</a:t>
            </a:r>
            <a:r>
              <a:rPr lang="en-US" baseline="-25000" dirty="0">
                <a:solidFill>
                  <a:schemeClr val="bg1">
                    <a:lumMod val="50000"/>
                  </a:schemeClr>
                </a:solidFill>
              </a:rPr>
              <a:t>(total field</a:t>
            </a:r>
            <a:r>
              <a:rPr lang="en-US" dirty="0">
                <a:solidFill>
                  <a:schemeClr val="bg1">
                    <a:lumMod val="50000"/>
                  </a:schemeClr>
                </a:solidFill>
              </a:rPr>
              <a:t> </a:t>
            </a:r>
            <a:r>
              <a:rPr lang="en-US" baseline="-25000" dirty="0">
                <a:solidFill>
                  <a:schemeClr val="bg1">
                    <a:lumMod val="50000"/>
                  </a:schemeClr>
                </a:solidFill>
              </a:rPr>
              <a:t>length)</a:t>
            </a:r>
            <a:endParaRPr lang="en-US" dirty="0">
              <a:solidFill>
                <a:schemeClr val="bg1">
                  <a:lumMod val="50000"/>
                </a:schemeClr>
              </a:solidFill>
            </a:endParaRPr>
          </a:p>
          <a:p>
            <a:pPr lvl="1"/>
            <a:r>
              <a:rPr lang="en-US" dirty="0" err="1">
                <a:solidFill>
                  <a:schemeClr val="bg1">
                    <a:lumMod val="50000"/>
                  </a:schemeClr>
                </a:solidFill>
              </a:rPr>
              <a:t>n</a:t>
            </a:r>
            <a:r>
              <a:rPr lang="en-US" baseline="-25000" dirty="0" err="1">
                <a:solidFill>
                  <a:schemeClr val="bg1">
                    <a:lumMod val="50000"/>
                  </a:schemeClr>
                </a:solidFill>
              </a:rPr>
              <a:t>scale</a:t>
            </a:r>
            <a:r>
              <a:rPr lang="en-US" baseline="-25000" dirty="0">
                <a:solidFill>
                  <a:schemeClr val="bg1">
                    <a:lumMod val="50000"/>
                  </a:schemeClr>
                </a:solidFill>
              </a:rPr>
              <a:t> (decimal places)</a:t>
            </a:r>
          </a:p>
          <a:p>
            <a:pPr lvl="1"/>
            <a:r>
              <a:rPr lang="en-US" dirty="0">
                <a:solidFill>
                  <a:schemeClr val="bg1">
                    <a:lumMod val="50000"/>
                  </a:schemeClr>
                </a:solidFill>
              </a:rPr>
              <a:t>n must be between 1-6 (larger n values need to use DOUBLE)</a:t>
            </a:r>
          </a:p>
          <a:p>
            <a:pPr lvl="1"/>
            <a:r>
              <a:rPr lang="en-US" dirty="0" err="1"/>
              <a:t>n</a:t>
            </a:r>
            <a:r>
              <a:rPr lang="en-US" baseline="-25000" dirty="0" err="1"/>
              <a:t>p</a:t>
            </a:r>
            <a:r>
              <a:rPr lang="en-US" dirty="0" err="1"/>
              <a:t>,n</a:t>
            </a:r>
            <a:r>
              <a:rPr lang="en-US" baseline="-25000" dirty="0" err="1"/>
              <a:t>s</a:t>
            </a:r>
            <a:r>
              <a:rPr lang="en-US" baseline="-25000" dirty="0"/>
              <a:t> </a:t>
            </a:r>
            <a:r>
              <a:rPr lang="en-US" dirty="0"/>
              <a:t>= 5,3 </a:t>
            </a:r>
            <a:r>
              <a:rPr lang="en-US" dirty="0">
                <a:sym typeface="Wingdings" pitchFamily="2" charset="2"/>
              </a:rPr>
              <a:t> 26.589 is OK, 256.381 is not</a:t>
            </a:r>
          </a:p>
          <a:p>
            <a:pPr lvl="1"/>
            <a:r>
              <a:rPr lang="en-US" dirty="0">
                <a:solidFill>
                  <a:schemeClr val="bg1">
                    <a:lumMod val="50000"/>
                  </a:schemeClr>
                </a:solidFill>
                <a:sym typeface="Wingdings" pitchFamily="2" charset="2"/>
              </a:rPr>
              <a:t>Five (5) total characters </a:t>
            </a:r>
            <a:r>
              <a:rPr lang="en-US" u="sng" dirty="0">
                <a:solidFill>
                  <a:schemeClr val="bg1">
                    <a:lumMod val="50000"/>
                  </a:schemeClr>
                </a:solidFill>
                <a:sym typeface="Wingdings" pitchFamily="2" charset="2"/>
              </a:rPr>
              <a:t>2</a:t>
            </a:r>
            <a:r>
              <a:rPr lang="en-US" dirty="0">
                <a:solidFill>
                  <a:schemeClr val="bg1">
                    <a:lumMod val="50000"/>
                  </a:schemeClr>
                </a:solidFill>
                <a:sym typeface="Wingdings" pitchFamily="2" charset="2"/>
              </a:rPr>
              <a:t> </a:t>
            </a:r>
            <a:r>
              <a:rPr lang="en-US" u="sng" dirty="0">
                <a:solidFill>
                  <a:schemeClr val="bg1">
                    <a:lumMod val="50000"/>
                  </a:schemeClr>
                </a:solidFill>
                <a:sym typeface="Wingdings" pitchFamily="2" charset="2"/>
              </a:rPr>
              <a:t>6</a:t>
            </a:r>
            <a:r>
              <a:rPr lang="en-US" dirty="0">
                <a:solidFill>
                  <a:schemeClr val="bg1">
                    <a:lumMod val="50000"/>
                  </a:schemeClr>
                </a:solidFill>
                <a:sym typeface="Wingdings" pitchFamily="2" charset="2"/>
              </a:rPr>
              <a:t> . </a:t>
            </a:r>
            <a:r>
              <a:rPr lang="en-US" u="sng" dirty="0">
                <a:solidFill>
                  <a:schemeClr val="bg1">
                    <a:lumMod val="50000"/>
                  </a:schemeClr>
                </a:solidFill>
                <a:sym typeface="Wingdings" pitchFamily="2" charset="2"/>
              </a:rPr>
              <a:t>5</a:t>
            </a:r>
            <a:r>
              <a:rPr lang="en-US" dirty="0">
                <a:solidFill>
                  <a:schemeClr val="bg1">
                    <a:lumMod val="50000"/>
                  </a:schemeClr>
                </a:solidFill>
                <a:sym typeface="Wingdings" pitchFamily="2" charset="2"/>
              </a:rPr>
              <a:t> </a:t>
            </a:r>
            <a:r>
              <a:rPr lang="en-US" u="sng" dirty="0">
                <a:solidFill>
                  <a:schemeClr val="bg1">
                    <a:lumMod val="50000"/>
                  </a:schemeClr>
                </a:solidFill>
                <a:sym typeface="Wingdings" pitchFamily="2" charset="2"/>
              </a:rPr>
              <a:t>8</a:t>
            </a:r>
            <a:r>
              <a:rPr lang="en-US" dirty="0">
                <a:solidFill>
                  <a:schemeClr val="bg1">
                    <a:lumMod val="50000"/>
                  </a:schemeClr>
                </a:solidFill>
                <a:sym typeface="Wingdings" pitchFamily="2" charset="2"/>
              </a:rPr>
              <a:t> </a:t>
            </a:r>
            <a:r>
              <a:rPr lang="en-US" u="sng" dirty="0">
                <a:solidFill>
                  <a:schemeClr val="bg1">
                    <a:lumMod val="50000"/>
                  </a:schemeClr>
                </a:solidFill>
                <a:sym typeface="Wingdings" pitchFamily="2" charset="2"/>
              </a:rPr>
              <a:t>9</a:t>
            </a:r>
            <a:endParaRPr lang="en-US" u="sng" dirty="0">
              <a:solidFill>
                <a:schemeClr val="bg1">
                  <a:lumMod val="50000"/>
                </a:schemeClr>
              </a:solidFill>
            </a:endParaRPr>
          </a:p>
          <a:p>
            <a:pPr marL="0" indent="0">
              <a:buNone/>
            </a:pPr>
            <a:endParaRPr lang="en-US" dirty="0"/>
          </a:p>
        </p:txBody>
      </p:sp>
    </p:spTree>
    <p:extLst>
      <p:ext uri="{BB962C8B-B14F-4D97-AF65-F5344CB8AC3E}">
        <p14:creationId xmlns:p14="http://schemas.microsoft.com/office/powerpoint/2010/main" val="1341563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(cont’d)</a:t>
            </a:r>
          </a:p>
        </p:txBody>
      </p:sp>
      <p:sp>
        <p:nvSpPr>
          <p:cNvPr id="3" name="Content Placeholder 2"/>
          <p:cNvSpPr>
            <a:spLocks noGrp="1"/>
          </p:cNvSpPr>
          <p:nvPr>
            <p:ph idx="1"/>
          </p:nvPr>
        </p:nvSpPr>
        <p:spPr/>
        <p:txBody>
          <a:bodyPr/>
          <a:lstStyle/>
          <a:p>
            <a:r>
              <a:rPr lang="en-US" sz="3200" dirty="0"/>
              <a:t>DOUBLE PRECISION &lt;</a:t>
            </a:r>
            <a:r>
              <a:rPr lang="en-US" sz="3200" dirty="0" err="1"/>
              <a:t>n</a:t>
            </a:r>
            <a:r>
              <a:rPr lang="en-US" sz="3200" baseline="-25000" dirty="0" err="1"/>
              <a:t>p</a:t>
            </a:r>
            <a:r>
              <a:rPr lang="en-US" sz="3200" dirty="0" err="1"/>
              <a:t>,n</a:t>
            </a:r>
            <a:r>
              <a:rPr lang="en-US" sz="3200" baseline="-25000" dirty="0" err="1"/>
              <a:t>s</a:t>
            </a:r>
            <a:r>
              <a:rPr lang="en-US" sz="3200" dirty="0"/>
              <a:t>&gt;</a:t>
            </a:r>
          </a:p>
          <a:p>
            <a:pPr lvl="1"/>
            <a:r>
              <a:rPr lang="en-US" sz="2800" dirty="0" err="1"/>
              <a:t>n</a:t>
            </a:r>
            <a:r>
              <a:rPr lang="en-US" sz="2800" baseline="-25000" dirty="0" err="1"/>
              <a:t>p</a:t>
            </a:r>
            <a:r>
              <a:rPr lang="en-US" sz="2800" baseline="-25000" dirty="0"/>
              <a:t> = </a:t>
            </a:r>
            <a:r>
              <a:rPr lang="en-US" sz="2800" dirty="0"/>
              <a:t>7 or more</a:t>
            </a:r>
          </a:p>
          <a:p>
            <a:pPr lvl="1"/>
            <a:r>
              <a:rPr lang="en-US" sz="2800" dirty="0"/>
              <a:t>n</a:t>
            </a:r>
            <a:r>
              <a:rPr lang="en-US" sz="2800" baseline="-25000" dirty="0"/>
              <a:t>s = </a:t>
            </a:r>
            <a:r>
              <a:rPr lang="en-US" sz="2800" dirty="0"/>
              <a:t>0 or more</a:t>
            </a:r>
          </a:p>
        </p:txBody>
      </p:sp>
    </p:spTree>
    <p:extLst>
      <p:ext uri="{BB962C8B-B14F-4D97-AF65-F5344CB8AC3E}">
        <p14:creationId xmlns:p14="http://schemas.microsoft.com/office/powerpoint/2010/main" val="627611073"/>
      </p:ext>
    </p:extLst>
  </p:cSld>
  <p:clrMapOvr>
    <a:masterClrMapping/>
  </p:clrMapOvr>
</p:sld>
</file>

<file path=ppt/theme/theme1.xml><?xml version="1.0" encoding="utf-8"?>
<a:theme xmlns:a="http://schemas.openxmlformats.org/drawingml/2006/main" name="ISU_20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SU_2018" id="{29AE4A1A-2AF1-4727-ABD8-3CB16DA7254C}" vid="{08F51C65-8849-441C-9C03-41DB57F8816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ISU_2018</Template>
  <TotalTime>810</TotalTime>
  <Words>1329</Words>
  <Application>Microsoft Office PowerPoint</Application>
  <PresentationFormat>On-screen Show (16:10)</PresentationFormat>
  <Paragraphs>168</Paragraphs>
  <Slides>20</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ＭＳ Ｐゴシック</vt:lpstr>
      <vt:lpstr>Arial</vt:lpstr>
      <vt:lpstr>Calibri</vt:lpstr>
      <vt:lpstr>Consolas</vt:lpstr>
      <vt:lpstr>Impact</vt:lpstr>
      <vt:lpstr>Swiss 721 Roman</vt:lpstr>
      <vt:lpstr>Times New Roman</vt:lpstr>
      <vt:lpstr>Wingdings</vt:lpstr>
      <vt:lpstr>ISU_2018</vt:lpstr>
      <vt:lpstr>Chart</vt:lpstr>
      <vt:lpstr>Introduction to Enterprise ORDBMS</vt:lpstr>
      <vt:lpstr>Concurrent Clients</vt:lpstr>
      <vt:lpstr>Database Administration (e.g., IBM DB2)</vt:lpstr>
      <vt:lpstr>Creating Databases/tables</vt:lpstr>
      <vt:lpstr>Checking Service Names</vt:lpstr>
      <vt:lpstr>Unique Features of an Enterprise Database</vt:lpstr>
      <vt:lpstr>Numeric Data Types</vt:lpstr>
      <vt:lpstr>Data Type Parameters Used in ArcGIS</vt:lpstr>
      <vt:lpstr>Parameters (cont’d)</vt:lpstr>
      <vt:lpstr>Character Data Types</vt:lpstr>
      <vt:lpstr>Parameters (cont’d)</vt:lpstr>
      <vt:lpstr>Special Data Types</vt:lpstr>
      <vt:lpstr>Special Data Types (cont’d)</vt:lpstr>
      <vt:lpstr>Table Data Pages</vt:lpstr>
      <vt:lpstr>An Example</vt:lpstr>
      <vt:lpstr>Storing Vector Coordinates in a ORDBMS</vt:lpstr>
      <vt:lpstr>Key Concepts</vt:lpstr>
      <vt:lpstr>Your Assignment</vt:lpstr>
      <vt:lpstr>Professional Hints and Tips</vt:lpstr>
      <vt:lpstr>Questions?</vt:lpstr>
    </vt:vector>
  </TitlesOfParts>
  <Company>ISU-GIS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IBM DB2 UDB</dc:title>
  <dc:creator>Keith T. Weber</dc:creator>
  <cp:lastModifiedBy>Keith Weber</cp:lastModifiedBy>
  <cp:revision>97</cp:revision>
  <cp:lastPrinted>2020-07-27T15:57:05Z</cp:lastPrinted>
  <dcterms:created xsi:type="dcterms:W3CDTF">2002-12-10T20:13:45Z</dcterms:created>
  <dcterms:modified xsi:type="dcterms:W3CDTF">2023-05-31T16:47:46Z</dcterms:modified>
</cp:coreProperties>
</file>