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6" r:id="rId1"/>
  </p:sldMasterIdLst>
  <p:notesMasterIdLst>
    <p:notesMasterId r:id="rId49"/>
  </p:notesMasterIdLst>
  <p:handoutMasterIdLst>
    <p:handoutMasterId r:id="rId50"/>
  </p:handoutMasterIdLst>
  <p:sldIdLst>
    <p:sldId id="256" r:id="rId2"/>
    <p:sldId id="311" r:id="rId3"/>
    <p:sldId id="261" r:id="rId4"/>
    <p:sldId id="262" r:id="rId5"/>
    <p:sldId id="258" r:id="rId6"/>
    <p:sldId id="259" r:id="rId7"/>
    <p:sldId id="279" r:id="rId8"/>
    <p:sldId id="260" r:id="rId9"/>
    <p:sldId id="282" r:id="rId10"/>
    <p:sldId id="274" r:id="rId11"/>
    <p:sldId id="317" r:id="rId12"/>
    <p:sldId id="318" r:id="rId13"/>
    <p:sldId id="272" r:id="rId14"/>
    <p:sldId id="313" r:id="rId15"/>
    <p:sldId id="316" r:id="rId16"/>
    <p:sldId id="269" r:id="rId17"/>
    <p:sldId id="285" r:id="rId18"/>
    <p:sldId id="265" r:id="rId19"/>
    <p:sldId id="264" r:id="rId20"/>
    <p:sldId id="281" r:id="rId21"/>
    <p:sldId id="314" r:id="rId22"/>
    <p:sldId id="315" r:id="rId23"/>
    <p:sldId id="310" r:id="rId24"/>
    <p:sldId id="286" r:id="rId25"/>
    <p:sldId id="305" r:id="rId26"/>
    <p:sldId id="306" r:id="rId27"/>
    <p:sldId id="307" r:id="rId28"/>
    <p:sldId id="309" r:id="rId29"/>
    <p:sldId id="308" r:id="rId30"/>
    <p:sldId id="288" r:id="rId31"/>
    <p:sldId id="289" r:id="rId32"/>
    <p:sldId id="268" r:id="rId33"/>
    <p:sldId id="291" r:id="rId34"/>
    <p:sldId id="290" r:id="rId35"/>
    <p:sldId id="273" r:id="rId36"/>
    <p:sldId id="275" r:id="rId37"/>
    <p:sldId id="303" r:id="rId38"/>
    <p:sldId id="276" r:id="rId39"/>
    <p:sldId id="304" r:id="rId40"/>
    <p:sldId id="277" r:id="rId41"/>
    <p:sldId id="292" r:id="rId42"/>
    <p:sldId id="295" r:id="rId43"/>
    <p:sldId id="293" r:id="rId44"/>
    <p:sldId id="270" r:id="rId45"/>
    <p:sldId id="271" r:id="rId46"/>
    <p:sldId id="280" r:id="rId47"/>
    <p:sldId id="302" r:id="rId48"/>
  </p:sldIdLst>
  <p:sldSz cx="9144000" cy="5715000" type="screen16x10"/>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00CCFF"/>
    <a:srgbClr val="FFFF66"/>
    <a:srgbClr val="6666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45" autoAdjust="0"/>
  </p:normalViewPr>
  <p:slideViewPr>
    <p:cSldViewPr>
      <p:cViewPr varScale="1">
        <p:scale>
          <a:sx n="196" d="100"/>
          <a:sy n="196" d="100"/>
        </p:scale>
        <p:origin x="774" y="162"/>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5837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5837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5837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DAFC8AD4-678F-4416-B525-322E402CDCBD}" type="slidenum">
              <a:rPr lang="en-US"/>
              <a:pPr>
                <a:defRPr/>
              </a:pPr>
              <a:t>‹#›</a:t>
            </a:fld>
            <a:endParaRPr lang="en-US"/>
          </a:p>
        </p:txBody>
      </p:sp>
    </p:spTree>
    <p:extLst>
      <p:ext uri="{BB962C8B-B14F-4D97-AF65-F5344CB8AC3E}">
        <p14:creationId xmlns:p14="http://schemas.microsoft.com/office/powerpoint/2010/main" val="634924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819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43012" name="Rectangle 4"/>
          <p:cNvSpPr>
            <a:spLocks noGrp="1" noRot="1" noChangeAspect="1" noChangeArrowheads="1" noTextEdit="1"/>
          </p:cNvSpPr>
          <p:nvPr>
            <p:ph type="sldImg" idx="2"/>
          </p:nvPr>
        </p:nvSpPr>
        <p:spPr bwMode="auto">
          <a:xfrm>
            <a:off x="777875" y="720725"/>
            <a:ext cx="575945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819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6E1DAD8A-411C-46A5-993C-A60EC33C0A7F}" type="slidenum">
              <a:rPr lang="en-US"/>
              <a:pPr>
                <a:defRPr/>
              </a:pPr>
              <a:t>‹#›</a:t>
            </a:fld>
            <a:endParaRPr lang="en-US"/>
          </a:p>
        </p:txBody>
      </p:sp>
    </p:spTree>
    <p:extLst>
      <p:ext uri="{BB962C8B-B14F-4D97-AF65-F5344CB8AC3E}">
        <p14:creationId xmlns:p14="http://schemas.microsoft.com/office/powerpoint/2010/main" val="41327308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2BD2D9C-3373-4DD0-8497-39857CBA054A}" type="slidenum">
              <a:rPr lang="en-US" sz="1300" smtClean="0"/>
              <a:pPr/>
              <a:t>1</a:t>
            </a:fld>
            <a:endParaRPr lang="en-US" sz="13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04520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D48246F-AFE9-43D9-81F1-12E290389989}" type="slidenum">
              <a:rPr lang="en-US" sz="1300" smtClean="0"/>
              <a:pPr/>
              <a:t>18</a:t>
            </a:fld>
            <a:endParaRPr lang="en-US" sz="13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Each collection of records and fields is called a</a:t>
            </a:r>
            <a:r>
              <a:rPr lang="en-US" b="1"/>
              <a:t> table</a:t>
            </a:r>
            <a:r>
              <a:rPr lang="en-US"/>
              <a:t>.  Numerous tables can make up a single database.</a:t>
            </a:r>
          </a:p>
        </p:txBody>
      </p:sp>
    </p:spTree>
    <p:extLst>
      <p:ext uri="{BB962C8B-B14F-4D97-AF65-F5344CB8AC3E}">
        <p14:creationId xmlns:p14="http://schemas.microsoft.com/office/powerpoint/2010/main" val="3794537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B2ECAE3-1F4E-43C1-8F61-9011403C858C}" type="slidenum">
              <a:rPr lang="en-US" sz="1300" smtClean="0"/>
              <a:pPr/>
              <a:t>19</a:t>
            </a:fld>
            <a:endParaRPr lang="en-US" sz="13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Databases consist of rows and columns called</a:t>
            </a:r>
            <a:r>
              <a:rPr lang="en-US" b="1"/>
              <a:t> records</a:t>
            </a:r>
            <a:r>
              <a:rPr lang="en-US"/>
              <a:t> and </a:t>
            </a:r>
            <a:r>
              <a:rPr lang="en-US" b="1"/>
              <a:t>fields</a:t>
            </a:r>
            <a:r>
              <a:rPr lang="en-US"/>
              <a:t>.  The intersection of one record and one field is called a </a:t>
            </a:r>
            <a:r>
              <a:rPr lang="en-US" b="1"/>
              <a:t>value</a:t>
            </a:r>
            <a:r>
              <a:rPr lang="en-US"/>
              <a:t>, regardless of whether the ‘cell’ contains a name or a number.</a:t>
            </a:r>
          </a:p>
          <a:p>
            <a:r>
              <a:rPr lang="en-US"/>
              <a:t>Note:  Values that use words are called Strings, while values that use numbers are called Numeric.  These are the two basic types of values.  There are also special values like Dates, Currency, and Time. </a:t>
            </a:r>
          </a:p>
          <a:p>
            <a:endParaRPr lang="en-US"/>
          </a:p>
        </p:txBody>
      </p:sp>
    </p:spTree>
    <p:extLst>
      <p:ext uri="{BB962C8B-B14F-4D97-AF65-F5344CB8AC3E}">
        <p14:creationId xmlns:p14="http://schemas.microsoft.com/office/powerpoint/2010/main" val="2656361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0127C72-B409-4229-B311-68D4D79340BC}" type="slidenum">
              <a:rPr lang="en-US" sz="1300" smtClean="0"/>
              <a:pPr/>
              <a:t>20</a:t>
            </a:fld>
            <a:endParaRPr lang="en-US"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LOB- large object</a:t>
            </a:r>
          </a:p>
          <a:p>
            <a:r>
              <a:rPr lang="en-US"/>
              <a:t>BLOB, binary large object</a:t>
            </a:r>
          </a:p>
          <a:p>
            <a:r>
              <a:rPr lang="en-US"/>
              <a:t>CLOB, character large object</a:t>
            </a:r>
          </a:p>
        </p:txBody>
      </p:sp>
    </p:spTree>
    <p:extLst>
      <p:ext uri="{BB962C8B-B14F-4D97-AF65-F5344CB8AC3E}">
        <p14:creationId xmlns:p14="http://schemas.microsoft.com/office/powerpoint/2010/main" val="478452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393BA40-F49A-4E33-9E57-21C3D49C8BE5}" type="slidenum">
              <a:rPr lang="en-US" sz="1300" smtClean="0"/>
              <a:pPr/>
              <a:t>24</a:t>
            </a:fld>
            <a:endParaRPr lang="en-US" sz="13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Entity relationship model- a model that graphically expresses the business.  It is not a database model.</a:t>
            </a:r>
          </a:p>
          <a:p>
            <a:endParaRPr lang="en-US"/>
          </a:p>
          <a:p>
            <a:r>
              <a:rPr lang="en-US"/>
              <a:t>What are tuple types: they are logical (not physical) datasets.  They represent a class with the same meaning, structure, and characteristics.  Contains a set of attributes.  Relationship types and entity types can be tuple types.  During this step, we decide which entity types and rel types will become tuple types.  Part of this process includes normalization.</a:t>
            </a:r>
          </a:p>
          <a:p>
            <a:endParaRPr lang="en-US"/>
          </a:p>
        </p:txBody>
      </p:sp>
    </p:spTree>
    <p:extLst>
      <p:ext uri="{BB962C8B-B14F-4D97-AF65-F5344CB8AC3E}">
        <p14:creationId xmlns:p14="http://schemas.microsoft.com/office/powerpoint/2010/main" val="3382812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t>Inheritance…</a:t>
            </a:r>
            <a:r>
              <a:rPr lang="en-US" i="1"/>
              <a:t>is a </a:t>
            </a:r>
            <a:r>
              <a:rPr lang="en-US"/>
              <a:t>relationship</a:t>
            </a:r>
          </a:p>
          <a:p>
            <a:pPr>
              <a:spcBef>
                <a:spcPct val="0"/>
              </a:spcBef>
            </a:pPr>
            <a:r>
              <a:rPr lang="en-US"/>
              <a:t>Aggregation…</a:t>
            </a:r>
            <a:r>
              <a:rPr lang="en-US" i="1"/>
              <a:t>has a</a:t>
            </a:r>
            <a:r>
              <a:rPr lang="en-US"/>
              <a:t> relationship</a:t>
            </a:r>
          </a:p>
          <a:p>
            <a:pPr>
              <a:spcBef>
                <a:spcPct val="0"/>
              </a:spcBef>
            </a:pPr>
            <a:r>
              <a:rPr lang="en-US"/>
              <a:t>Dependency…</a:t>
            </a:r>
            <a:r>
              <a:rPr lang="en-US" i="1"/>
              <a:t>uses</a:t>
            </a:r>
            <a:r>
              <a:rPr lang="en-US"/>
              <a:t> relationship</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77BD69-B707-47AE-AF48-463F6A3BD19E}" type="slidenum">
              <a:rPr lang="en-US" sz="1300" smtClean="0"/>
              <a:pPr/>
              <a:t>28</a:t>
            </a:fld>
            <a:endParaRPr lang="en-US" sz="1300"/>
          </a:p>
        </p:txBody>
      </p:sp>
    </p:spTree>
    <p:extLst>
      <p:ext uri="{BB962C8B-B14F-4D97-AF65-F5344CB8AC3E}">
        <p14:creationId xmlns:p14="http://schemas.microsoft.com/office/powerpoint/2010/main" val="4019032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66F7EC3-53EC-4654-8021-78AF46798FEF}" type="slidenum">
              <a:rPr lang="en-US" sz="1300" smtClean="0"/>
              <a:pPr/>
              <a:t>30</a:t>
            </a:fld>
            <a:endParaRPr lang="en-US" sz="13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Entity types (box with entity type name…from object type)…this is standard representation</a:t>
            </a:r>
          </a:p>
          <a:p>
            <a:r>
              <a:rPr lang="en-US"/>
              <a:t>Alternatively, we can represent the attributes as well (attribute representation).  </a:t>
            </a:r>
          </a:p>
          <a:p>
            <a:r>
              <a:rPr lang="en-US"/>
              <a:t>To better understand the business, an entity instance review can be useful.  </a:t>
            </a:r>
          </a:p>
        </p:txBody>
      </p:sp>
    </p:spTree>
    <p:extLst>
      <p:ext uri="{BB962C8B-B14F-4D97-AF65-F5344CB8AC3E}">
        <p14:creationId xmlns:p14="http://schemas.microsoft.com/office/powerpoint/2010/main" val="2371703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37CD9E4-9536-4D17-AA81-F50C6552C87F}" type="slidenum">
              <a:rPr lang="en-US" sz="1300" smtClean="0"/>
              <a:pPr/>
              <a:t>32</a:t>
            </a:fld>
            <a:endParaRPr lang="en-US" sz="13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 database dictionary describes the attribute.  What does the field name really mean, what kind of data values will be recorded, how are the data values measured, estimated, or set.  All these type of information should be recorded in your database dictionary.</a:t>
            </a:r>
          </a:p>
          <a:p>
            <a:r>
              <a:rPr lang="en-US"/>
              <a:t>Note:  these are also an important to of geo-spatial metadata, which I will discuss later.</a:t>
            </a:r>
          </a:p>
          <a:p>
            <a:endParaRPr lang="en-US"/>
          </a:p>
          <a:p>
            <a:r>
              <a:rPr lang="en-US"/>
              <a:t>Now what do we do? If we were creating a relational database then our next step would be to organize the list of attributes into separate tables.  For instance, all information regarding the location of the restaurant could be placed in a Restaurant_Location table, all attributes describing costs of the restaurant could be placed in a Restaurant_Costs table, an so on.</a:t>
            </a:r>
          </a:p>
        </p:txBody>
      </p:sp>
    </p:spTree>
    <p:extLst>
      <p:ext uri="{BB962C8B-B14F-4D97-AF65-F5344CB8AC3E}">
        <p14:creationId xmlns:p14="http://schemas.microsoft.com/office/powerpoint/2010/main" val="2340759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620B5D2-303A-45D1-A080-802EC38ECB85}" type="slidenum">
              <a:rPr lang="en-US" sz="1300" smtClean="0"/>
              <a:pPr/>
              <a:t>34</a:t>
            </a:fld>
            <a:endParaRPr lang="en-US" sz="13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Tuple types represent a group of objects with the same meaning, structure or characteristics.  They consist of a set of attributes.</a:t>
            </a:r>
          </a:p>
          <a:p>
            <a:r>
              <a:rPr lang="en-US"/>
              <a:t>A tuple is a specific instance of a tuple type.</a:t>
            </a:r>
          </a:p>
          <a:p>
            <a:r>
              <a:rPr lang="en-US"/>
              <a:t>All entity types will become tuples…most relationship types will also become tuples.</a:t>
            </a:r>
          </a:p>
          <a:p>
            <a:r>
              <a:rPr lang="en-US"/>
              <a:t>How do we know?</a:t>
            </a:r>
          </a:p>
          <a:p>
            <a:r>
              <a:rPr lang="en-US"/>
              <a:t>The first step to guide us is Normalization!</a:t>
            </a:r>
          </a:p>
        </p:txBody>
      </p:sp>
    </p:spTree>
    <p:extLst>
      <p:ext uri="{BB962C8B-B14F-4D97-AF65-F5344CB8AC3E}">
        <p14:creationId xmlns:p14="http://schemas.microsoft.com/office/powerpoint/2010/main" val="4108130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BA57548-2B22-4C76-9E64-BAD6B079ED62}" type="slidenum">
              <a:rPr lang="en-US" sz="1300" smtClean="0"/>
              <a:pPr/>
              <a:t>35</a:t>
            </a:fld>
            <a:endParaRPr lang="en-US"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Use poster</a:t>
            </a:r>
          </a:p>
          <a:p>
            <a:endParaRPr lang="en-US"/>
          </a:p>
        </p:txBody>
      </p:sp>
    </p:spTree>
    <p:extLst>
      <p:ext uri="{BB962C8B-B14F-4D97-AF65-F5344CB8AC3E}">
        <p14:creationId xmlns:p14="http://schemas.microsoft.com/office/powerpoint/2010/main" val="2717736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9CA01EA-D234-45BF-A7A8-2D2213DF65D2}" type="slidenum">
              <a:rPr lang="en-US" sz="1300" smtClean="0"/>
              <a:pPr/>
              <a:t>36</a:t>
            </a:fld>
            <a:endParaRPr lang="en-US" sz="13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Alll atttributes can have at most, one value.  </a:t>
            </a:r>
          </a:p>
        </p:txBody>
      </p:sp>
    </p:spTree>
    <p:extLst>
      <p:ext uri="{BB962C8B-B14F-4D97-AF65-F5344CB8AC3E}">
        <p14:creationId xmlns:p14="http://schemas.microsoft.com/office/powerpoint/2010/main" val="796839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850CB08-E5B6-4E7F-8B99-EFC15685420D}" type="slidenum">
              <a:rPr lang="en-US" sz="1300" smtClean="0"/>
              <a:pPr/>
              <a:t>3</a:t>
            </a:fld>
            <a:endParaRPr lang="en-US" sz="13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Have you heard of relational database management systems (RDBMS).  In a nutshell, an RDBMS is one database with any number of associated and related tables.  We will not be dealing with RDBMS in this class other than a few comments here and there.  However, it is important you know what this abbreviation means.</a:t>
            </a:r>
          </a:p>
          <a:p>
            <a:r>
              <a:rPr lang="en-US"/>
              <a:t>Similarly, the next generation of RDBMS’s have been structured to follow an object-oriented design.  These databases, when the technology matures, will be very powerful indeed.</a:t>
            </a:r>
          </a:p>
          <a:p>
            <a:r>
              <a:rPr lang="en-US"/>
              <a:t>I f you are interested, we will deal with RDBMS in the Advanced GIS course.</a:t>
            </a:r>
          </a:p>
        </p:txBody>
      </p:sp>
    </p:spTree>
    <p:extLst>
      <p:ext uri="{BB962C8B-B14F-4D97-AF65-F5344CB8AC3E}">
        <p14:creationId xmlns:p14="http://schemas.microsoft.com/office/powerpoint/2010/main" val="3566127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6935F1-E517-4B3F-9A86-7F960C904650}" type="slidenum">
              <a:rPr lang="en-US" sz="1300" smtClean="0"/>
              <a:pPr/>
              <a:t>38</a:t>
            </a:fld>
            <a:endParaRPr lang="en-US" sz="13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If your tuple has only 1 key field, then 2FN is automatically satisfied.</a:t>
            </a:r>
          </a:p>
          <a:p>
            <a:endParaRPr lang="en-US"/>
          </a:p>
        </p:txBody>
      </p:sp>
    </p:spTree>
    <p:extLst>
      <p:ext uri="{BB962C8B-B14F-4D97-AF65-F5344CB8AC3E}">
        <p14:creationId xmlns:p14="http://schemas.microsoft.com/office/powerpoint/2010/main" val="1203502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EAC101A-5C9E-46FF-942E-263E94D5C1F1}" type="slidenum">
              <a:rPr lang="en-US" sz="1300" smtClean="0"/>
              <a:pPr/>
              <a:t>44</a:t>
            </a:fld>
            <a:endParaRPr lang="en-US" sz="13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244475" y="4479925"/>
            <a:ext cx="682625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Now what do you do?</a:t>
            </a:r>
          </a:p>
          <a:p>
            <a:r>
              <a:rPr lang="en-US"/>
              <a:t>Well, now it is time to create our database table on the computer and then populate that table (add attributes) using the data we collected or assembled.</a:t>
            </a:r>
          </a:p>
          <a:p>
            <a:endParaRPr lang="en-US"/>
          </a:p>
          <a:p>
            <a:r>
              <a:rPr lang="en-US"/>
              <a:t>Surely, you will encounter some problems.  Here are some likely concerns you will face:</a:t>
            </a:r>
          </a:p>
          <a:p>
            <a:r>
              <a:rPr lang="en-US" u="sng"/>
              <a:t>Null Data:</a:t>
            </a:r>
            <a:r>
              <a:rPr lang="en-US"/>
              <a:t>  what do you do if some restaurant managers do not report information for one or more fields?  Do you throw out the restaurant from your database? Do you enter ‘0’ or leave the value blank? </a:t>
            </a:r>
          </a:p>
          <a:p>
            <a:r>
              <a:rPr lang="en-US"/>
              <a:t>Each of these concerns requires anticipated contingency planning on your part. Throwing away the data or entering a zero is not the best solution, and neither is leaving it blank.  Each can cause problems in the later use of your database.  The best solution is to document a code in your database dictionary which will be used to represent null data.  Give the selection of your null string some serious thought because you do not want to confuse it with real data at sometime in the future.</a:t>
            </a:r>
          </a:p>
          <a:p>
            <a:r>
              <a:rPr lang="en-US" u="sng"/>
              <a:t>Reporting discrepancies and variations:</a:t>
            </a:r>
            <a:r>
              <a:rPr lang="en-US"/>
              <a:t>  What if 1 restaurant manager report the average cost of a meal is $7.00 and another reports $7.23?  What if one reports that his restaurant serves “American” food and another reports that her restaurant serves “American Continental”</a:t>
            </a:r>
          </a:p>
          <a:p>
            <a:r>
              <a:rPr lang="en-US" u="sng"/>
              <a:t>Measuring and Estimating Methods:</a:t>
            </a:r>
            <a:r>
              <a:rPr lang="en-US"/>
              <a:t>  Are you going to classify or rate the atmosphere?  Who will do this work?  Are data going to be collected by teams with varying standards or abilities to correctly measure or estimate the parameter?</a:t>
            </a:r>
          </a:p>
          <a:p>
            <a:r>
              <a:rPr lang="en-US"/>
              <a:t>As you can see, anticipating these types of common problems before beginning your data collection and data entry is really critical.</a:t>
            </a:r>
          </a:p>
          <a:p>
            <a:r>
              <a:rPr lang="en-US"/>
              <a:t>Let’s say you have entered all the data and have completed all the steps to this point!  Now what?</a:t>
            </a:r>
          </a:p>
        </p:txBody>
      </p:sp>
    </p:spTree>
    <p:extLst>
      <p:ext uri="{BB962C8B-B14F-4D97-AF65-F5344CB8AC3E}">
        <p14:creationId xmlns:p14="http://schemas.microsoft.com/office/powerpoint/2010/main" val="968419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F62EAEC-4102-4424-AB21-8009ECBD45C2}" type="slidenum">
              <a:rPr lang="en-US" sz="1300" smtClean="0"/>
              <a:pPr/>
              <a:t>45</a:t>
            </a:fld>
            <a:endParaRPr lang="en-US" sz="13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We are not finished yet.  The last step is to validate the information we have entered.  Are there any typo’s, errors, etc.  This step is truly critical to the efficiency of the database.  </a:t>
            </a:r>
          </a:p>
          <a:p>
            <a:r>
              <a:rPr lang="en-US"/>
              <a:t>True, you can create a database without following any of these steps, but you will regret it because it will be sloppy and slow, and your user’s may secretly dislike you for your lack of planning.</a:t>
            </a:r>
          </a:p>
          <a:p>
            <a:r>
              <a:rPr lang="en-US"/>
              <a:t>If you have any questions please contact me.</a:t>
            </a:r>
          </a:p>
          <a:p>
            <a:endParaRPr lang="en-US"/>
          </a:p>
          <a:p>
            <a:r>
              <a:rPr lang="en-US"/>
              <a:t>YOUR ASSIGNMENT:  Read chapters 5 and 6 from the Clarke text, and chapter’s 5 and 6 from the ESRI text.</a:t>
            </a:r>
          </a:p>
        </p:txBody>
      </p:sp>
    </p:spTree>
    <p:extLst>
      <p:ext uri="{BB962C8B-B14F-4D97-AF65-F5344CB8AC3E}">
        <p14:creationId xmlns:p14="http://schemas.microsoft.com/office/powerpoint/2010/main" val="334253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2481DB5-B46B-4112-8886-172FBF838691}" type="slidenum">
              <a:rPr lang="en-US" sz="1300" smtClean="0"/>
              <a:pPr/>
              <a:t>47</a:t>
            </a:fld>
            <a:endParaRPr lang="en-US" sz="13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90149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F1CDFC2-2DE9-401B-AC05-1F71DD3CA1F7}" type="slidenum">
              <a:rPr lang="en-US" sz="1300" smtClean="0"/>
              <a:pPr/>
              <a:t>4</a:t>
            </a:fld>
            <a:endParaRPr lang="en-US" sz="13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Databases comprise the information part of Geographic Information Systems.  We need databases, and we need to understand databases.</a:t>
            </a:r>
          </a:p>
        </p:txBody>
      </p:sp>
    </p:spTree>
    <p:extLst>
      <p:ext uri="{BB962C8B-B14F-4D97-AF65-F5344CB8AC3E}">
        <p14:creationId xmlns:p14="http://schemas.microsoft.com/office/powerpoint/2010/main" val="2631478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141A34-1F2F-40FE-BF19-D3956C1CEB24}" type="slidenum">
              <a:rPr lang="en-US" sz="1300" smtClean="0"/>
              <a:pPr/>
              <a:t>5</a:t>
            </a:fld>
            <a:endParaRPr lang="en-US" sz="13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Can you give me some examples database software on the market today?</a:t>
            </a:r>
          </a:p>
          <a:p>
            <a:r>
              <a:rPr lang="en-US"/>
              <a:t>Have you ever heard of Access, Paradox, SQL Server, Sybase, or Oracle?</a:t>
            </a:r>
          </a:p>
          <a:p>
            <a:r>
              <a:rPr lang="en-US"/>
              <a:t>Have you heard of Excel and Quattro Pro?  Excel and Quattro Pro are spreadsheets which are often used in lieu of real database software.</a:t>
            </a:r>
          </a:p>
        </p:txBody>
      </p:sp>
    </p:spTree>
    <p:extLst>
      <p:ext uri="{BB962C8B-B14F-4D97-AF65-F5344CB8AC3E}">
        <p14:creationId xmlns:p14="http://schemas.microsoft.com/office/powerpoint/2010/main" val="17791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58FBFF2-F473-4E02-BA28-DF85F051B586}" type="slidenum">
              <a:rPr lang="en-US" sz="1300" smtClean="0"/>
              <a:pPr/>
              <a:t>6</a:t>
            </a:fld>
            <a:endParaRPr lang="en-US" sz="13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diagram shows the relative power or ability of various software packages. For database applications, software such as Excel or Quattro Pro are relatively light duty.  Typically, spreadsheets can only contain about 32,000 records --which is not enough in a lot of GIS applications.  </a:t>
            </a:r>
          </a:p>
          <a:p>
            <a:r>
              <a:rPr lang="en-US"/>
              <a:t>Medium Duty software such as Paradox and Access are good databases (and true databases) but they lack some of the enterprise scaling capabilities of the real heavy-hitters in Databases, Oracle, Sybase, MS SQL Server, and IBM’s DB2.</a:t>
            </a:r>
          </a:p>
          <a:p>
            <a:r>
              <a:rPr lang="en-US"/>
              <a:t>Can you tell me what the difference is between a spreadsheet and a database?</a:t>
            </a:r>
          </a:p>
        </p:txBody>
      </p:sp>
    </p:spTree>
    <p:extLst>
      <p:ext uri="{BB962C8B-B14F-4D97-AF65-F5344CB8AC3E}">
        <p14:creationId xmlns:p14="http://schemas.microsoft.com/office/powerpoint/2010/main" val="1132081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4A7F30E-797A-47B4-AA68-6CA129A70606}" type="slidenum">
              <a:rPr lang="en-US" sz="1300" smtClean="0"/>
              <a:pPr/>
              <a:t>8</a:t>
            </a:fld>
            <a:endParaRPr lang="en-US"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We have already talked about a limited number of records which can be handled by the spreadsheet software but that is not the major difference.  The major difference really revolves around integrity.</a:t>
            </a:r>
          </a:p>
          <a:p>
            <a:r>
              <a:rPr lang="en-US"/>
              <a:t>Integrity refers to rules that have been established to ensure relationships are valid, or that each attribute of an entity is entered properly and within the realm of its possibilities.  For instance, when you work in a spreadsheet, even when you treat it as a database, you can enter all the data you wish in your rows and columns and then off to the side you can add some numbers, or perform a  function of some sort.  Well, in a true database, those notes --even if they are not intended to be permanent-- violate the integrity of the database and are not allowed.</a:t>
            </a:r>
          </a:p>
          <a:p>
            <a:r>
              <a:rPr lang="en-US"/>
              <a:t>As you can see, databases are far more structured and for that reason, some people find them harder to use.</a:t>
            </a:r>
          </a:p>
        </p:txBody>
      </p:sp>
    </p:spTree>
    <p:extLst>
      <p:ext uri="{BB962C8B-B14F-4D97-AF65-F5344CB8AC3E}">
        <p14:creationId xmlns:p14="http://schemas.microsoft.com/office/powerpoint/2010/main" val="2719681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DA1332D-4FF2-4339-9759-EB5D479BCF14}" type="slidenum">
              <a:rPr lang="en-US" sz="1300" smtClean="0"/>
              <a:pPr/>
              <a:t>10</a:t>
            </a:fld>
            <a:endParaRPr lang="en-US" sz="13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Physical independence…the RDBMS is not dependent upon only one physical platform (e.g., VAX 300 mainframe, UNIX, etc.)</a:t>
            </a:r>
          </a:p>
          <a:p>
            <a:r>
              <a:rPr lang="en-US"/>
              <a:t>Logical…changes can be made to the logical structure (tables added, removed, split) and the system still functions.</a:t>
            </a:r>
          </a:p>
        </p:txBody>
      </p:sp>
    </p:spTree>
    <p:extLst>
      <p:ext uri="{BB962C8B-B14F-4D97-AF65-F5344CB8AC3E}">
        <p14:creationId xmlns:p14="http://schemas.microsoft.com/office/powerpoint/2010/main" val="249169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828B429-804F-4C5E-9701-E7CBCBE15A0F}" type="slidenum">
              <a:rPr lang="en-US" sz="1300" smtClean="0"/>
              <a:pPr/>
              <a:t>13</a:t>
            </a:fld>
            <a:endParaRPr lang="en-US" sz="13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Domain- all values come from predefined domains or are null</a:t>
            </a:r>
          </a:p>
          <a:p>
            <a:r>
              <a:rPr lang="en-US" dirty="0"/>
              <a:t>Redundancy- problems occur as a result of repetitive storage that is not consistently updated and from stored data that is derived from other stored data.  Redundant info must be consistent.</a:t>
            </a:r>
          </a:p>
          <a:p>
            <a:r>
              <a:rPr lang="en-US" dirty="0"/>
              <a:t>Constraint- AKA Business integrity.  Stored data must not violate business rules.</a:t>
            </a:r>
          </a:p>
          <a:p>
            <a:r>
              <a:rPr lang="en-US" dirty="0"/>
              <a:t>Entity- every record must be uniquely identifiable</a:t>
            </a:r>
          </a:p>
          <a:p>
            <a:r>
              <a:rPr lang="en-US" dirty="0"/>
              <a:t>Referential- interrelationships must be rigorous and not ambiguous.</a:t>
            </a:r>
          </a:p>
          <a:p>
            <a:endParaRPr lang="en-US" dirty="0"/>
          </a:p>
        </p:txBody>
      </p:sp>
    </p:spTree>
    <p:extLst>
      <p:ext uri="{BB962C8B-B14F-4D97-AF65-F5344CB8AC3E}">
        <p14:creationId xmlns:p14="http://schemas.microsoft.com/office/powerpoint/2010/main" val="1850945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50EAB44-E65F-4360-97B8-15B5276FD9F1}" type="slidenum">
              <a:rPr lang="en-US" sz="1300" smtClean="0"/>
              <a:pPr/>
              <a:t>16</a:t>
            </a:fld>
            <a:endParaRPr lang="en-US" sz="13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How will we be able to connect the information in this database table to the geographic elements in the GIS?  </a:t>
            </a:r>
          </a:p>
          <a:p>
            <a:r>
              <a:rPr lang="en-US"/>
              <a:t>To do this we use Unique Identifiers in some sort of key field.  Remember how each point has an ID number.  Well, each record in the database table should have the same number.  In this way, the Point representing the downtown McDonalds or Burger King will be correctly associated with the database records for their restaurants.  To add a Unique_ID to your database table simply requires forethought and planning on your part and the creation of a field called Unique_ID (or Restaurant_ID, or something of this sort).  In GIS, you should always use a number as your Unique_ID!</a:t>
            </a:r>
          </a:p>
          <a:p>
            <a:endParaRPr lang="en-US"/>
          </a:p>
        </p:txBody>
      </p:sp>
    </p:spTree>
    <p:extLst>
      <p:ext uri="{BB962C8B-B14F-4D97-AF65-F5344CB8AC3E}">
        <p14:creationId xmlns:p14="http://schemas.microsoft.com/office/powerpoint/2010/main" val="4266929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lvl1pPr>
              <a:defRPr b="1">
                <a:latin typeface="Swiss 721 Roman" panose="020B05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latin typeface="Swiss 721 Roman" panose="020B05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31-May-23</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2417079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s 721 Roman" panose="020B05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Swiss 721 Roman" panose="020B0504020202020204" pitchFamily="34" charset="0"/>
              </a:defRPr>
            </a:lvl1pPr>
            <a:lvl2pPr>
              <a:defRPr>
                <a:latin typeface="Swiss 721 Roman" panose="020B0504020202020204" pitchFamily="34" charset="0"/>
              </a:defRPr>
            </a:lvl2pPr>
            <a:lvl3pPr>
              <a:defRPr>
                <a:latin typeface="Swiss 721 Roman" panose="020B0504020202020204" pitchFamily="34" charset="0"/>
              </a:defRPr>
            </a:lvl3pPr>
            <a:lvl4pPr>
              <a:defRPr>
                <a:latin typeface="Swiss 721 Roman" panose="020B0504020202020204" pitchFamily="34" charset="0"/>
              </a:defRPr>
            </a:lvl4pPr>
            <a:lvl5pPr>
              <a:defRPr>
                <a:latin typeface="Swiss 721 Roman"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31-May-23</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76086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lvl1pPr>
              <a:defRPr>
                <a:latin typeface="Swiss 721 Roman" panose="020B05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28866"/>
            <a:ext cx="6019800" cy="4876271"/>
          </a:xfrm>
        </p:spPr>
        <p:txBody>
          <a:bodyPr vert="eaVert"/>
          <a:lstStyle>
            <a:lvl1pPr>
              <a:defRPr>
                <a:latin typeface="Swiss 721 Roman" panose="020B0504020202020204" pitchFamily="34" charset="0"/>
              </a:defRPr>
            </a:lvl1pPr>
            <a:lvl2pPr>
              <a:defRPr>
                <a:latin typeface="Swiss 721 Roman" panose="020B0504020202020204" pitchFamily="34" charset="0"/>
              </a:defRPr>
            </a:lvl2pPr>
            <a:lvl3pPr>
              <a:defRPr>
                <a:latin typeface="Swiss 721 Roman" panose="020B0504020202020204" pitchFamily="34" charset="0"/>
              </a:defRPr>
            </a:lvl3pPr>
            <a:lvl4pPr>
              <a:defRPr>
                <a:latin typeface="Swiss 721 Roman" panose="020B0504020202020204" pitchFamily="34" charset="0"/>
              </a:defRPr>
            </a:lvl4pPr>
            <a:lvl5pPr>
              <a:defRPr>
                <a:latin typeface="Swiss 721 Roman"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31-May-23</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333752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Text Placeholder 2"/>
          <p:cNvSpPr>
            <a:spLocks noGrp="1"/>
          </p:cNvSpPr>
          <p:nvPr>
            <p:ph type="body" sz="half" idx="1"/>
          </p:nvPr>
        </p:nvSpPr>
        <p:spPr>
          <a:xfrm>
            <a:off x="6858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7826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Text Placeholder 2"/>
          <p:cNvSpPr>
            <a:spLocks noGrp="1"/>
          </p:cNvSpPr>
          <p:nvPr>
            <p:ph type="body" sz="half" idx="1"/>
          </p:nvPr>
        </p:nvSpPr>
        <p:spPr>
          <a:xfrm>
            <a:off x="6858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48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Table Placeholder 2"/>
          <p:cNvSpPr>
            <a:spLocks noGrp="1"/>
          </p:cNvSpPr>
          <p:nvPr>
            <p:ph type="tbl" idx="1"/>
          </p:nvPr>
        </p:nvSpPr>
        <p:spPr>
          <a:xfrm>
            <a:off x="685800" y="1651000"/>
            <a:ext cx="7772400" cy="3429000"/>
          </a:xfrm>
        </p:spPr>
        <p:txBody>
          <a:bodyPr/>
          <a:lstStyle/>
          <a:p>
            <a:pPr lvl="0"/>
            <a:endParaRPr lang="en-US" noProof="0"/>
          </a:p>
        </p:txBody>
      </p:sp>
    </p:spTree>
    <p:extLst>
      <p:ext uri="{BB962C8B-B14F-4D97-AF65-F5344CB8AC3E}">
        <p14:creationId xmlns:p14="http://schemas.microsoft.com/office/powerpoint/2010/main" val="1833815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Content Placeholder 2"/>
          <p:cNvSpPr>
            <a:spLocks noGrp="1"/>
          </p:cNvSpPr>
          <p:nvPr>
            <p:ph sz="half" idx="1"/>
          </p:nvPr>
        </p:nvSpPr>
        <p:spPr>
          <a:xfrm>
            <a:off x="6858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8696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s 721 Roman" panose="020B05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Swiss 721 Roman" panose="020B0504020202020204" pitchFamily="34" charset="0"/>
              </a:defRPr>
            </a:lvl1pPr>
            <a:lvl2pPr>
              <a:defRPr>
                <a:latin typeface="Swiss 721 Roman" panose="020B0504020202020204" pitchFamily="34" charset="0"/>
              </a:defRPr>
            </a:lvl2pPr>
            <a:lvl3pPr>
              <a:defRPr>
                <a:latin typeface="Swiss 721 Roman" panose="020B0504020202020204" pitchFamily="34" charset="0"/>
              </a:defRPr>
            </a:lvl3pPr>
            <a:lvl4pPr>
              <a:defRPr>
                <a:latin typeface="Swiss 721 Roman" panose="020B0504020202020204" pitchFamily="34" charset="0"/>
              </a:defRPr>
            </a:lvl4pPr>
            <a:lvl5pPr>
              <a:defRPr>
                <a:latin typeface="Swiss 721 Roman"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31-May-23</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525600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000" b="1" cap="all">
                <a:latin typeface="Swiss 721 Roman" panose="020B05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500">
                <a:solidFill>
                  <a:schemeClr val="tx1">
                    <a:tint val="75000"/>
                  </a:schemeClr>
                </a:solidFill>
                <a:latin typeface="Swiss 721 Roman" panose="020B05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31-May-23</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17545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s 721 Roman" panose="020B05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1"/>
            <a:ext cx="4038600" cy="3771636"/>
          </a:xfrm>
        </p:spPr>
        <p:txBody>
          <a:bodyPr/>
          <a:lstStyle>
            <a:lvl1pPr>
              <a:defRPr sz="2100">
                <a:latin typeface="Swiss 721 Roman" panose="020B0504020202020204" pitchFamily="34" charset="0"/>
              </a:defRPr>
            </a:lvl1pPr>
            <a:lvl2pPr>
              <a:defRPr sz="1800">
                <a:latin typeface="Swiss 721 Roman" panose="020B0504020202020204" pitchFamily="34" charset="0"/>
              </a:defRPr>
            </a:lvl2pPr>
            <a:lvl3pPr>
              <a:defRPr sz="1500">
                <a:latin typeface="Swiss 721 Roman" panose="020B0504020202020204" pitchFamily="34" charset="0"/>
              </a:defRPr>
            </a:lvl3pPr>
            <a:lvl4pPr>
              <a:defRPr sz="1350">
                <a:latin typeface="Swiss 721 Roman" panose="020B0504020202020204" pitchFamily="34" charset="0"/>
              </a:defRPr>
            </a:lvl4pPr>
            <a:lvl5pPr>
              <a:defRPr sz="1350">
                <a:latin typeface="Swiss 721 Roman" panose="020B05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33501"/>
            <a:ext cx="4038600" cy="3771636"/>
          </a:xfrm>
        </p:spPr>
        <p:txBody>
          <a:bodyPr/>
          <a:lstStyle>
            <a:lvl1pPr>
              <a:defRPr sz="2100">
                <a:latin typeface="Swiss 721 Roman" panose="020B0504020202020204" pitchFamily="34" charset="0"/>
              </a:defRPr>
            </a:lvl1pPr>
            <a:lvl2pPr>
              <a:defRPr sz="1800">
                <a:latin typeface="Swiss 721 Roman" panose="020B0504020202020204" pitchFamily="34" charset="0"/>
              </a:defRPr>
            </a:lvl2pPr>
            <a:lvl3pPr>
              <a:defRPr sz="1500">
                <a:latin typeface="Swiss 721 Roman" panose="020B0504020202020204" pitchFamily="34" charset="0"/>
              </a:defRPr>
            </a:lvl3pPr>
            <a:lvl4pPr>
              <a:defRPr sz="1350">
                <a:latin typeface="Swiss 721 Roman" panose="020B0504020202020204" pitchFamily="34" charset="0"/>
              </a:defRPr>
            </a:lvl4pPr>
            <a:lvl5pPr>
              <a:defRPr sz="1350">
                <a:latin typeface="Swiss 721 Roman" panose="020B05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31-May-23</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9673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s 721 Roman" panose="020B05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800" b="1">
                <a:latin typeface="Swiss 721 Roman" panose="020B05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800">
                <a:latin typeface="Swiss 721 Roman" panose="020B0504020202020204" pitchFamily="34" charset="0"/>
              </a:defRPr>
            </a:lvl1pPr>
            <a:lvl2pPr>
              <a:defRPr sz="1500">
                <a:latin typeface="Swiss 721 Roman" panose="020B0504020202020204" pitchFamily="34" charset="0"/>
              </a:defRPr>
            </a:lvl2pPr>
            <a:lvl3pPr>
              <a:defRPr sz="1350">
                <a:latin typeface="Swiss 721 Roman" panose="020B0504020202020204" pitchFamily="34" charset="0"/>
              </a:defRPr>
            </a:lvl3pPr>
            <a:lvl4pPr>
              <a:defRPr sz="1200">
                <a:latin typeface="Swiss 721 Roman" panose="020B0504020202020204" pitchFamily="34" charset="0"/>
              </a:defRPr>
            </a:lvl4pPr>
            <a:lvl5pPr>
              <a:defRPr sz="1200">
                <a:latin typeface="Swiss 721 Roman" panose="020B05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800" b="1">
                <a:latin typeface="Swiss 721 Roman" panose="020B05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800">
                <a:latin typeface="Swiss 721 Roman" panose="020B0504020202020204" pitchFamily="34" charset="0"/>
              </a:defRPr>
            </a:lvl1pPr>
            <a:lvl2pPr>
              <a:defRPr sz="1500">
                <a:latin typeface="Swiss 721 Roman" panose="020B0504020202020204" pitchFamily="34" charset="0"/>
              </a:defRPr>
            </a:lvl2pPr>
            <a:lvl3pPr>
              <a:defRPr sz="1350">
                <a:latin typeface="Swiss 721 Roman" panose="020B0504020202020204" pitchFamily="34" charset="0"/>
              </a:defRPr>
            </a:lvl3pPr>
            <a:lvl4pPr>
              <a:defRPr sz="1200">
                <a:latin typeface="Swiss 721 Roman" panose="020B0504020202020204" pitchFamily="34" charset="0"/>
              </a:defRPr>
            </a:lvl4pPr>
            <a:lvl5pPr>
              <a:defRPr sz="1200">
                <a:latin typeface="Swiss 721 Roman" panose="020B05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31-May-23</a:t>
            </a:fld>
            <a:endParaRPr lang="en-US"/>
          </a:p>
        </p:txBody>
      </p:sp>
      <p:sp>
        <p:nvSpPr>
          <p:cNvPr id="8"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9"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2966909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s 721 Roman" panose="020B0504020202020204"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31-May-23</a:t>
            </a:fld>
            <a:endParaRPr lang="en-US"/>
          </a:p>
        </p:txBody>
      </p:sp>
      <p:sp>
        <p:nvSpPr>
          <p:cNvPr id="4"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5"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117402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31-May-23</a:t>
            </a:fld>
            <a:endParaRPr lang="en-US"/>
          </a:p>
        </p:txBody>
      </p:sp>
      <p:sp>
        <p:nvSpPr>
          <p:cNvPr id="3"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4"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37928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500" b="1">
                <a:latin typeface="Swiss 721 Roman" panose="020B05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27543"/>
            <a:ext cx="5111750" cy="4877594"/>
          </a:xfrm>
        </p:spPr>
        <p:txBody>
          <a:bodyPr/>
          <a:lstStyle>
            <a:lvl1pPr>
              <a:defRPr sz="2400">
                <a:latin typeface="Swiss 721 Roman" panose="020B0504020202020204" pitchFamily="34" charset="0"/>
              </a:defRPr>
            </a:lvl1pPr>
            <a:lvl2pPr>
              <a:defRPr sz="2100">
                <a:latin typeface="Swiss 721 Roman" panose="020B0504020202020204" pitchFamily="34" charset="0"/>
              </a:defRPr>
            </a:lvl2pPr>
            <a:lvl3pPr>
              <a:defRPr sz="1800">
                <a:latin typeface="Swiss 721 Roman" panose="020B0504020202020204" pitchFamily="34" charset="0"/>
              </a:defRPr>
            </a:lvl3pPr>
            <a:lvl4pPr>
              <a:defRPr sz="1500">
                <a:latin typeface="Swiss 721 Roman" panose="020B0504020202020204" pitchFamily="34" charset="0"/>
              </a:defRPr>
            </a:lvl4pPr>
            <a:lvl5pPr>
              <a:defRPr sz="1500">
                <a:latin typeface="Swiss 721 Roman" panose="020B05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050">
                <a:latin typeface="Swiss 721 Roman" panose="020B05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31-May-23</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963770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500" b="1">
                <a:latin typeface="Swiss 721 Roman" panose="020B05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050">
                <a:latin typeface="Swiss 721 Roman" panose="020B05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31-May-23</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94774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ew-PowerPointBKGD-light.psd"/>
          <p:cNvPicPr>
            <a:picLocks noChangeAspect="1"/>
          </p:cNvPicPr>
          <p:nvPr/>
        </p:nvPicPr>
        <p:blipFill>
          <a:blip r:embed="rId17"/>
          <a:stretch>
            <a:fillRect/>
          </a:stretch>
        </p:blipFill>
        <p:spPr>
          <a:xfrm>
            <a:off x="0" y="0"/>
            <a:ext cx="9144000" cy="5715000"/>
          </a:xfrm>
          <a:prstGeom prst="rect">
            <a:avLst/>
          </a:prstGeom>
        </p:spPr>
      </p:pic>
      <p:sp>
        <p:nvSpPr>
          <p:cNvPr id="1027" name="Title Placeholder 1"/>
          <p:cNvSpPr>
            <a:spLocks noGrp="1"/>
          </p:cNvSpPr>
          <p:nvPr>
            <p:ph type="title"/>
          </p:nvPr>
        </p:nvSpPr>
        <p:spPr bwMode="auto">
          <a:xfrm>
            <a:off x="457200" y="228865"/>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1333501"/>
            <a:ext cx="82296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761676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Lst>
  <p:txStyles>
    <p:titleStyle>
      <a:lvl1pPr algn="ctr" defTabSz="342900" rtl="0" eaLnBrk="1" fontAlgn="base" hangingPunct="1">
        <a:spcBef>
          <a:spcPct val="0"/>
        </a:spcBef>
        <a:spcAft>
          <a:spcPct val="0"/>
        </a:spcAft>
        <a:defRPr sz="3300" kern="1200">
          <a:solidFill>
            <a:srgbClr val="F47920"/>
          </a:solidFill>
          <a:latin typeface="Swiss 721 Roman" panose="020B0504020202020204" pitchFamily="34" charset="0"/>
          <a:ea typeface="ＭＳ Ｐゴシック" pitchFamily="-110" charset="-128"/>
          <a:cs typeface="Swiss 721 Roman" panose="020B0504020202020204" pitchFamily="34" charset="0"/>
        </a:defRPr>
      </a:lvl1pPr>
      <a:lvl2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2pPr>
      <a:lvl3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3pPr>
      <a:lvl4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4pPr>
      <a:lvl5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5pPr>
      <a:lvl6pPr marL="3429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6pPr>
      <a:lvl7pPr marL="6858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7pPr>
      <a:lvl8pPr marL="10287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8pPr>
      <a:lvl9pPr marL="13716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9pPr>
    </p:titleStyle>
    <p:bodyStyle>
      <a:lvl1pPr marL="257175" indent="-257175" algn="l" defTabSz="342900" rtl="0" eaLnBrk="1" fontAlgn="base" hangingPunct="1">
        <a:spcBef>
          <a:spcPct val="20000"/>
        </a:spcBef>
        <a:spcAft>
          <a:spcPct val="0"/>
        </a:spcAft>
        <a:buFont typeface="Arial" pitchFamily="-110" charset="0"/>
        <a:buChar char="•"/>
        <a:defRPr sz="2400" kern="1200">
          <a:solidFill>
            <a:schemeClr val="bg1">
              <a:lumMod val="50000"/>
            </a:schemeClr>
          </a:solidFill>
          <a:latin typeface="Swiss 721 Roman" panose="020B0504020202020204" pitchFamily="34" charset="0"/>
          <a:ea typeface="ＭＳ Ｐゴシック" pitchFamily="-110" charset="-128"/>
          <a:cs typeface="Swiss 721 Roman" panose="020B0504020202020204" pitchFamily="34" charset="0"/>
        </a:defRPr>
      </a:lvl1pPr>
      <a:lvl2pPr marL="557213" indent="-214313" algn="l" defTabSz="342900" rtl="0" eaLnBrk="1" fontAlgn="base" hangingPunct="1">
        <a:spcBef>
          <a:spcPct val="20000"/>
        </a:spcBef>
        <a:spcAft>
          <a:spcPct val="0"/>
        </a:spcAft>
        <a:buFont typeface="Arial" pitchFamily="-110" charset="0"/>
        <a:buChar char="–"/>
        <a:defRPr sz="2100" kern="1200">
          <a:solidFill>
            <a:schemeClr val="tx1">
              <a:lumMod val="50000"/>
              <a:lumOff val="50000"/>
            </a:schemeClr>
          </a:solidFill>
          <a:latin typeface="Swiss 721 Roman" panose="020B0504020202020204" pitchFamily="34" charset="0"/>
          <a:ea typeface="ＭＳ Ｐゴシック" pitchFamily="-110" charset="-128"/>
          <a:cs typeface="+mn-cs"/>
        </a:defRPr>
      </a:lvl2pPr>
      <a:lvl3pPr marL="857250" indent="-171450" algn="l" defTabSz="342900" rtl="0" eaLnBrk="1" fontAlgn="base" hangingPunct="1">
        <a:spcBef>
          <a:spcPct val="20000"/>
        </a:spcBef>
        <a:spcAft>
          <a:spcPct val="0"/>
        </a:spcAft>
        <a:buFont typeface="Arial" pitchFamily="-110" charset="0"/>
        <a:buChar char="•"/>
        <a:defRPr sz="1800" kern="1200">
          <a:solidFill>
            <a:schemeClr val="tx1">
              <a:lumMod val="50000"/>
              <a:lumOff val="50000"/>
            </a:schemeClr>
          </a:solidFill>
          <a:latin typeface="Swiss 721 Roman" panose="020B0504020202020204" pitchFamily="34" charset="0"/>
          <a:ea typeface="ＭＳ Ｐゴシック" pitchFamily="-110" charset="-128"/>
          <a:cs typeface="+mn-cs"/>
        </a:defRPr>
      </a:lvl3pPr>
      <a:lvl4pPr marL="1200150" indent="-171450" algn="l" defTabSz="342900" rtl="0" eaLnBrk="1" fontAlgn="base" hangingPunct="1">
        <a:spcBef>
          <a:spcPct val="20000"/>
        </a:spcBef>
        <a:spcAft>
          <a:spcPct val="0"/>
        </a:spcAft>
        <a:buFont typeface="Arial" pitchFamily="-110" charset="0"/>
        <a:buChar char="–"/>
        <a:defRPr sz="1500" kern="1200">
          <a:solidFill>
            <a:schemeClr val="tx1">
              <a:lumMod val="50000"/>
              <a:lumOff val="50000"/>
            </a:schemeClr>
          </a:solidFill>
          <a:latin typeface="Swiss 721 Roman" panose="020B0504020202020204" pitchFamily="34" charset="0"/>
          <a:ea typeface="ＭＳ Ｐゴシック" pitchFamily="-110" charset="-128"/>
          <a:cs typeface="+mn-cs"/>
        </a:defRPr>
      </a:lvl4pPr>
      <a:lvl5pPr marL="1543050" indent="-171450" algn="l" defTabSz="342900" rtl="0" eaLnBrk="1" fontAlgn="base" hangingPunct="1">
        <a:spcBef>
          <a:spcPct val="20000"/>
        </a:spcBef>
        <a:spcAft>
          <a:spcPct val="0"/>
        </a:spcAft>
        <a:buFont typeface="Arial" pitchFamily="-110" charset="0"/>
        <a:buChar char="»"/>
        <a:defRPr sz="1500" kern="1200">
          <a:solidFill>
            <a:schemeClr val="tx1">
              <a:lumMod val="50000"/>
              <a:lumOff val="50000"/>
            </a:schemeClr>
          </a:solidFill>
          <a:latin typeface="Swiss 721 Roman" panose="020B0504020202020204" pitchFamily="34" charset="0"/>
          <a:ea typeface="ＭＳ Ｐゴシック" pitchFamily="-110"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file:///F:\Data\MyDox\Training\IT4GIS\PPT\noun.wav" TargetMode="External"/><Relationship Id="rId1" Type="http://schemas.microsoft.com/office/2007/relationships/media" Target="file:///F:\Data\MyDox\Training\IT4GIS\PPT\noun.wav" TargetMode="External"/><Relationship Id="rId6" Type="http://schemas.openxmlformats.org/officeDocument/2006/relationships/hyperlink" Target="http://www.school-house-rock.com/index.html" TargetMode="External"/><Relationship Id="rId5" Type="http://schemas.openxmlformats.org/officeDocument/2006/relationships/image" Target="../media/image17.pn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audio" Target="file:///F:\Data\MyDox\Training\IT4GIS\PPT\verb.wav" TargetMode="External"/><Relationship Id="rId1" Type="http://schemas.microsoft.com/office/2007/relationships/media" Target="file:///F:\Data\MyDox\Training\IT4GIS\PPT\verb.wav" TargetMode="Externa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school-house-rock.com/index.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2.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DIKW_pyrami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defRPr/>
            </a:pPr>
            <a:r>
              <a:rPr lang="en-US" sz="4800" b="1" dirty="0"/>
              <a:t>Understanding RDBMS</a:t>
            </a:r>
          </a:p>
        </p:txBody>
      </p:sp>
      <p:sp>
        <p:nvSpPr>
          <p:cNvPr id="5" name="Rectangle 3"/>
          <p:cNvSpPr txBox="1">
            <a:spLocks noChangeArrowheads="1"/>
          </p:cNvSpPr>
          <p:nvPr/>
        </p:nvSpPr>
        <p:spPr bwMode="auto">
          <a:xfrm>
            <a:off x="1371600" y="2857500"/>
            <a:ext cx="6400800" cy="1460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defTabSz="342900" rtl="0" eaLnBrk="1" fontAlgn="base" hangingPunct="1">
              <a:spcBef>
                <a:spcPct val="20000"/>
              </a:spcBef>
              <a:spcAft>
                <a:spcPct val="0"/>
              </a:spcAft>
              <a:buFont typeface="Arial" pitchFamily="-110" charset="0"/>
              <a:buNone/>
              <a:defRPr sz="2400" kern="1200">
                <a:solidFill>
                  <a:schemeClr val="tx1">
                    <a:tint val="75000"/>
                  </a:schemeClr>
                </a:solidFill>
                <a:latin typeface="+mn-lt"/>
                <a:ea typeface="ＭＳ Ｐゴシック" pitchFamily="-110" charset="-128"/>
                <a:cs typeface="ＭＳ Ｐゴシック" pitchFamily="-110" charset="-128"/>
              </a:defRPr>
            </a:lvl1pPr>
            <a:lvl2pPr marL="342900" indent="0" algn="ctr" defTabSz="342900" rtl="0" eaLnBrk="1" fontAlgn="base" hangingPunct="1">
              <a:spcBef>
                <a:spcPct val="20000"/>
              </a:spcBef>
              <a:spcAft>
                <a:spcPct val="0"/>
              </a:spcAft>
              <a:buFont typeface="Arial" pitchFamily="-110" charset="0"/>
              <a:buNone/>
              <a:defRPr sz="2100" kern="1200">
                <a:solidFill>
                  <a:schemeClr val="tx1">
                    <a:tint val="75000"/>
                  </a:schemeClr>
                </a:solidFill>
                <a:latin typeface="+mn-lt"/>
                <a:ea typeface="ＭＳ Ｐゴシック" pitchFamily="-110" charset="-128"/>
                <a:cs typeface="+mn-cs"/>
              </a:defRPr>
            </a:lvl2pPr>
            <a:lvl3pPr marL="685800" indent="0" algn="ctr" defTabSz="342900" rtl="0" eaLnBrk="1" fontAlgn="base" hangingPunct="1">
              <a:spcBef>
                <a:spcPct val="20000"/>
              </a:spcBef>
              <a:spcAft>
                <a:spcPct val="0"/>
              </a:spcAft>
              <a:buFont typeface="Arial" pitchFamily="-110" charset="0"/>
              <a:buNone/>
              <a:defRPr sz="1800" kern="1200">
                <a:solidFill>
                  <a:schemeClr val="tx1">
                    <a:tint val="75000"/>
                  </a:schemeClr>
                </a:solidFill>
                <a:latin typeface="+mn-lt"/>
                <a:ea typeface="ＭＳ Ｐゴシック" pitchFamily="-110" charset="-128"/>
                <a:cs typeface="+mn-cs"/>
              </a:defRPr>
            </a:lvl3pPr>
            <a:lvl4pPr marL="1028700" indent="0" algn="ctr" defTabSz="342900" rtl="0" eaLnBrk="1" fontAlgn="base" hangingPunct="1">
              <a:spcBef>
                <a:spcPct val="20000"/>
              </a:spcBef>
              <a:spcAft>
                <a:spcPct val="0"/>
              </a:spcAft>
              <a:buFont typeface="Arial" pitchFamily="-110" charset="0"/>
              <a:buNone/>
              <a:defRPr sz="1500" kern="1200">
                <a:solidFill>
                  <a:schemeClr val="tx1">
                    <a:tint val="75000"/>
                  </a:schemeClr>
                </a:solidFill>
                <a:latin typeface="+mn-lt"/>
                <a:ea typeface="ＭＳ Ｐゴシック" pitchFamily="-110" charset="-128"/>
                <a:cs typeface="+mn-cs"/>
              </a:defRPr>
            </a:lvl4pPr>
            <a:lvl5pPr marL="1371600" indent="0" algn="ctr" defTabSz="342900" rtl="0" eaLnBrk="1" fontAlgn="base" hangingPunct="1">
              <a:spcBef>
                <a:spcPct val="20000"/>
              </a:spcBef>
              <a:spcAft>
                <a:spcPct val="0"/>
              </a:spcAft>
              <a:buFont typeface="Arial" pitchFamily="-110" charset="0"/>
              <a:buNone/>
              <a:defRPr sz="1500" kern="1200">
                <a:solidFill>
                  <a:schemeClr val="tx1">
                    <a:tint val="75000"/>
                  </a:schemeClr>
                </a:solidFill>
                <a:latin typeface="+mn-lt"/>
                <a:ea typeface="ＭＳ Ｐゴシック" pitchFamily="-110" charset="-128"/>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US" dirty="0">
                <a:latin typeface="Swiss 721 Roman" panose="020B0504020202020204" pitchFamily="34" charset="0"/>
              </a:rPr>
              <a:t>IT4GIS</a:t>
            </a:r>
          </a:p>
          <a:p>
            <a:r>
              <a:rPr lang="en-US" dirty="0">
                <a:latin typeface="Swiss 721 Roman" panose="020B0504020202020204" pitchFamily="34" charset="0"/>
              </a:rPr>
              <a:t>Keith T. Weber, GISP</a:t>
            </a:r>
          </a:p>
          <a:p>
            <a:r>
              <a:rPr lang="en-US" dirty="0">
                <a:latin typeface="Swiss 721 Roman" panose="020B0504020202020204" pitchFamily="34" charset="0"/>
              </a:rPr>
              <a:t>GIS Director</a:t>
            </a:r>
          </a:p>
          <a:p>
            <a:r>
              <a:rPr lang="en-US" dirty="0">
                <a:latin typeface="Swiss 721 Roman" panose="020B0504020202020204" pitchFamily="34" charset="0"/>
              </a:rPr>
              <a:t>ISU-GIS Training and Research Center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286152"/>
            <a:ext cx="7772400" cy="952500"/>
          </a:xfrm>
        </p:spPr>
        <p:txBody>
          <a:bodyPr/>
          <a:lstStyle/>
          <a:p>
            <a:pPr>
              <a:defRPr/>
            </a:pPr>
            <a:r>
              <a:rPr lang="en-US" dirty="0"/>
              <a:t>Independence</a:t>
            </a:r>
          </a:p>
        </p:txBody>
      </p:sp>
      <p:sp>
        <p:nvSpPr>
          <p:cNvPr id="11267" name="Rectangle 3"/>
          <p:cNvSpPr>
            <a:spLocks noGrp="1" noChangeArrowheads="1"/>
          </p:cNvSpPr>
          <p:nvPr>
            <p:ph type="body" sz="half" idx="1"/>
          </p:nvPr>
        </p:nvSpPr>
        <p:spPr/>
        <p:txBody>
          <a:bodyPr/>
          <a:lstStyle/>
          <a:p>
            <a:r>
              <a:rPr lang="en-US" sz="3600"/>
              <a:t>Physical</a:t>
            </a:r>
          </a:p>
          <a:p>
            <a:r>
              <a:rPr lang="en-US" sz="3600"/>
              <a:t>Logical</a:t>
            </a:r>
          </a:p>
        </p:txBody>
      </p:sp>
      <p:pic>
        <p:nvPicPr>
          <p:cNvPr id="11268" name="Picture 4" descr="j0127526[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419601" y="1376101"/>
            <a:ext cx="3657600" cy="3703899"/>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752847-F255-4534-88AB-1790B3EDBD95}"/>
              </a:ext>
            </a:extLst>
          </p:cNvPr>
          <p:cNvSpPr>
            <a:spLocks noGrp="1"/>
          </p:cNvSpPr>
          <p:nvPr>
            <p:ph type="title"/>
          </p:nvPr>
        </p:nvSpPr>
        <p:spPr/>
        <p:txBody>
          <a:bodyPr/>
          <a:lstStyle/>
          <a:p>
            <a:r>
              <a:rPr lang="en-US" dirty="0"/>
              <a:t>Logical Consistency Example</a:t>
            </a:r>
          </a:p>
        </p:txBody>
      </p:sp>
      <p:sp>
        <p:nvSpPr>
          <p:cNvPr id="6" name="Content Placeholder 5">
            <a:extLst>
              <a:ext uri="{FF2B5EF4-FFF2-40B4-BE49-F238E27FC236}">
                <a16:creationId xmlns:a16="http://schemas.microsoft.com/office/drawing/2014/main" id="{FF917413-82BB-4356-973C-49446CC213CF}"/>
              </a:ext>
            </a:extLst>
          </p:cNvPr>
          <p:cNvSpPr>
            <a:spLocks noGrp="1"/>
          </p:cNvSpPr>
          <p:nvPr>
            <p:ph idx="1"/>
          </p:nvPr>
        </p:nvSpPr>
        <p:spPr>
          <a:xfrm>
            <a:off x="381000" y="1181365"/>
            <a:ext cx="8229600" cy="3771636"/>
          </a:xfrm>
        </p:spPr>
        <p:txBody>
          <a:bodyPr/>
          <a:lstStyle/>
          <a:p>
            <a:r>
              <a:rPr lang="en-US" dirty="0"/>
              <a:t>Character based database design</a:t>
            </a:r>
          </a:p>
          <a:p>
            <a:pPr lvl="1"/>
            <a:r>
              <a:rPr lang="en-US" dirty="0"/>
              <a:t>FirstName (1-4)</a:t>
            </a:r>
          </a:p>
          <a:p>
            <a:pPr lvl="1"/>
            <a:r>
              <a:rPr lang="en-US" dirty="0" err="1"/>
              <a:t>LastName</a:t>
            </a:r>
            <a:r>
              <a:rPr lang="en-US" dirty="0"/>
              <a:t> (5-10)</a:t>
            </a:r>
          </a:p>
          <a:p>
            <a:pPr lvl="1"/>
            <a:r>
              <a:rPr lang="en-US" dirty="0"/>
              <a:t>Address (11-46)</a:t>
            </a:r>
          </a:p>
          <a:p>
            <a:pPr lvl="1"/>
            <a:endParaRPr lang="en-US" dirty="0"/>
          </a:p>
          <a:p>
            <a:pPr lvl="1"/>
            <a:endParaRPr lang="en-US" dirty="0"/>
          </a:p>
          <a:p>
            <a:r>
              <a:rPr lang="en-US" dirty="0"/>
              <a:t>Record #1: Paul </a:t>
            </a:r>
            <a:r>
              <a:rPr lang="en-US" dirty="0" err="1"/>
              <a:t>Bunyun</a:t>
            </a:r>
            <a:r>
              <a:rPr lang="en-US" dirty="0"/>
              <a:t>, 100 Main Street, Pocatello, ID 83201</a:t>
            </a:r>
          </a:p>
          <a:p>
            <a:pPr marL="0" indent="0">
              <a:buNone/>
            </a:pPr>
            <a:r>
              <a:rPr lang="en-US" b="1" dirty="0"/>
              <a:t>NOTE: Record #2 starts at character #47</a:t>
            </a:r>
          </a:p>
        </p:txBody>
      </p:sp>
      <p:pic>
        <p:nvPicPr>
          <p:cNvPr id="8" name="Picture 7">
            <a:extLst>
              <a:ext uri="{FF2B5EF4-FFF2-40B4-BE49-F238E27FC236}">
                <a16:creationId xmlns:a16="http://schemas.microsoft.com/office/drawing/2014/main" id="{32503DEB-7817-4B45-B5D4-2D7EB7885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843719"/>
            <a:ext cx="8839200" cy="600811"/>
          </a:xfrm>
          <a:prstGeom prst="rect">
            <a:avLst/>
          </a:prstGeom>
        </p:spPr>
      </p:pic>
    </p:spTree>
    <p:extLst>
      <p:ext uri="{BB962C8B-B14F-4D97-AF65-F5344CB8AC3E}">
        <p14:creationId xmlns:p14="http://schemas.microsoft.com/office/powerpoint/2010/main" val="3435730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207A-A296-4EB2-9F37-6A0E396FCB83}"/>
              </a:ext>
            </a:extLst>
          </p:cNvPr>
          <p:cNvSpPr>
            <a:spLocks noGrp="1"/>
          </p:cNvSpPr>
          <p:nvPr>
            <p:ph type="title"/>
          </p:nvPr>
        </p:nvSpPr>
        <p:spPr/>
        <p:txBody>
          <a:bodyPr/>
          <a:lstStyle/>
          <a:p>
            <a:r>
              <a:rPr lang="en-US" dirty="0"/>
              <a:t>What Happens When We Add a New Field?</a:t>
            </a:r>
          </a:p>
        </p:txBody>
      </p:sp>
      <p:sp>
        <p:nvSpPr>
          <p:cNvPr id="3" name="Content Placeholder 2">
            <a:extLst>
              <a:ext uri="{FF2B5EF4-FFF2-40B4-BE49-F238E27FC236}">
                <a16:creationId xmlns:a16="http://schemas.microsoft.com/office/drawing/2014/main" id="{16B82325-49C5-46FE-8697-4EE2D955F834}"/>
              </a:ext>
            </a:extLst>
          </p:cNvPr>
          <p:cNvSpPr>
            <a:spLocks noGrp="1"/>
          </p:cNvSpPr>
          <p:nvPr>
            <p:ph idx="1"/>
          </p:nvPr>
        </p:nvSpPr>
        <p:spPr>
          <a:xfrm>
            <a:off x="228600" y="1333501"/>
            <a:ext cx="8763000" cy="3771636"/>
          </a:xfrm>
        </p:spPr>
        <p:txBody>
          <a:bodyPr/>
          <a:lstStyle/>
          <a:p>
            <a:r>
              <a:rPr lang="en-US" dirty="0"/>
              <a:t>New Field = ZIP+4 (47-50)</a:t>
            </a:r>
          </a:p>
          <a:p>
            <a:pPr lvl="1"/>
            <a:r>
              <a:rPr lang="en-US" dirty="0"/>
              <a:t>Example, Paul’s ZIP+4 = 1234</a:t>
            </a:r>
          </a:p>
          <a:p>
            <a:r>
              <a:rPr lang="en-US" dirty="0"/>
              <a:t>Scripts written and referring to the original design will fail</a:t>
            </a:r>
          </a:p>
          <a:p>
            <a:r>
              <a:rPr lang="en-US" dirty="0"/>
              <a:t>Record #1: Paul </a:t>
            </a:r>
            <a:r>
              <a:rPr lang="en-US" dirty="0" err="1"/>
              <a:t>Bunyun</a:t>
            </a:r>
            <a:r>
              <a:rPr lang="en-US" dirty="0"/>
              <a:t>, 100 Main Street, Pocatello, ID 83201</a:t>
            </a:r>
          </a:p>
          <a:p>
            <a:r>
              <a:rPr lang="en-US" dirty="0"/>
              <a:t>Record #2: 1234 </a:t>
            </a:r>
            <a:r>
              <a:rPr lang="en-US" dirty="0" err="1"/>
              <a:t>Johnhe</a:t>
            </a:r>
            <a:r>
              <a:rPr lang="en-US" dirty="0"/>
              <a:t>, </a:t>
            </a:r>
            <a:r>
              <a:rPr lang="en-US" dirty="0" err="1"/>
              <a:t>nry</a:t>
            </a:r>
            <a:r>
              <a:rPr lang="en-US" dirty="0"/>
              <a:t> 150 Main Street, Pocatello, ID 8</a:t>
            </a:r>
          </a:p>
          <a:p>
            <a:endParaRPr lang="en-US" dirty="0"/>
          </a:p>
          <a:p>
            <a:endParaRPr lang="en-US" dirty="0"/>
          </a:p>
        </p:txBody>
      </p:sp>
      <p:pic>
        <p:nvPicPr>
          <p:cNvPr id="5" name="Picture 4">
            <a:extLst>
              <a:ext uri="{FF2B5EF4-FFF2-40B4-BE49-F238E27FC236}">
                <a16:creationId xmlns:a16="http://schemas.microsoft.com/office/drawing/2014/main" id="{B6935745-7B57-4D66-B35A-718EF01C2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3619500"/>
            <a:ext cx="8458200" cy="548781"/>
          </a:xfrm>
          <a:prstGeom prst="rect">
            <a:avLst/>
          </a:prstGeom>
        </p:spPr>
      </p:pic>
    </p:spTree>
    <p:extLst>
      <p:ext uri="{BB962C8B-B14F-4D97-AF65-F5344CB8AC3E}">
        <p14:creationId xmlns:p14="http://schemas.microsoft.com/office/powerpoint/2010/main" val="3439867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a:t>Integrity</a:t>
            </a:r>
          </a:p>
        </p:txBody>
      </p:sp>
      <p:sp>
        <p:nvSpPr>
          <p:cNvPr id="12291" name="Rectangle 3"/>
          <p:cNvSpPr>
            <a:spLocks noGrp="1" noChangeArrowheads="1"/>
          </p:cNvSpPr>
          <p:nvPr>
            <p:ph idx="1"/>
          </p:nvPr>
        </p:nvSpPr>
        <p:spPr>
          <a:xfrm>
            <a:off x="762000" y="952500"/>
            <a:ext cx="7772400" cy="3429000"/>
          </a:xfrm>
        </p:spPr>
        <p:txBody>
          <a:bodyPr/>
          <a:lstStyle/>
          <a:p>
            <a:r>
              <a:rPr lang="en-US" sz="2800" dirty="0"/>
              <a:t>Important for consistency and transaction management.</a:t>
            </a:r>
          </a:p>
          <a:p>
            <a:r>
              <a:rPr lang="en-US" sz="2800" dirty="0"/>
              <a:t>Types:</a:t>
            </a:r>
          </a:p>
          <a:p>
            <a:pPr lvl="1"/>
            <a:r>
              <a:rPr lang="en-US" sz="2400" u="sng" dirty="0"/>
              <a:t>Domain</a:t>
            </a:r>
            <a:r>
              <a:rPr lang="en-US" sz="2400" dirty="0"/>
              <a:t>: all values come from predefined domains or are null</a:t>
            </a:r>
          </a:p>
          <a:p>
            <a:pPr lvl="1"/>
            <a:r>
              <a:rPr lang="en-US" sz="2400" u="sng" dirty="0"/>
              <a:t>Redundancy</a:t>
            </a:r>
            <a:r>
              <a:rPr lang="en-US" sz="2400" dirty="0"/>
              <a:t>: problems can occur as a result of repetitive storage that is not consistently updated and from stored data that is derived from other stored data.  Redundant data must be consistent.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Integrity Types (cont’d)</a:t>
            </a:r>
          </a:p>
        </p:txBody>
      </p:sp>
      <p:sp>
        <p:nvSpPr>
          <p:cNvPr id="3" name="Content Placeholder 2"/>
          <p:cNvSpPr>
            <a:spLocks noGrp="1"/>
          </p:cNvSpPr>
          <p:nvPr>
            <p:ph idx="1"/>
          </p:nvPr>
        </p:nvSpPr>
        <p:spPr/>
        <p:txBody>
          <a:bodyPr/>
          <a:lstStyle/>
          <a:p>
            <a:pPr lvl="1"/>
            <a:r>
              <a:rPr lang="en-US" sz="2400" u="sng" dirty="0"/>
              <a:t>Constraint</a:t>
            </a:r>
            <a:r>
              <a:rPr lang="en-US" sz="2400" dirty="0"/>
              <a:t>: Business integrity.  Stored data must not violate business rules.</a:t>
            </a:r>
          </a:p>
          <a:p>
            <a:pPr lvl="1"/>
            <a:r>
              <a:rPr lang="en-US" sz="2400" u="sng" dirty="0"/>
              <a:t>Entity</a:t>
            </a:r>
            <a:r>
              <a:rPr lang="en-US" sz="2400" dirty="0"/>
              <a:t>: Every record must be uniquely identifiable (index field or </a:t>
            </a:r>
            <a:r>
              <a:rPr lang="en-US" sz="2400" dirty="0" err="1"/>
              <a:t>ObjectID</a:t>
            </a:r>
            <a:r>
              <a:rPr lang="en-US" sz="2400" dirty="0"/>
              <a:t>)</a:t>
            </a:r>
          </a:p>
          <a:p>
            <a:pPr lvl="1"/>
            <a:r>
              <a:rPr lang="en-US" sz="2400" u="sng" dirty="0"/>
              <a:t>Referential</a:t>
            </a:r>
            <a:r>
              <a:rPr lang="en-US" sz="2400" dirty="0"/>
              <a:t>: Relationships must not be ambiguous. Two types…</a:t>
            </a:r>
          </a:p>
          <a:p>
            <a:pPr marL="685800" lvl="2" indent="0">
              <a:buNone/>
            </a:pPr>
            <a:r>
              <a:rPr lang="en-US" sz="2400" dirty="0"/>
              <a:t>Cascading or non-cascading</a:t>
            </a:r>
          </a:p>
          <a:p>
            <a:pPr marL="0" indent="0">
              <a:buNone/>
            </a:pPr>
            <a:endParaRPr lang="en-US" dirty="0"/>
          </a:p>
        </p:txBody>
      </p:sp>
    </p:spTree>
    <p:extLst>
      <p:ext uri="{BB962C8B-B14F-4D97-AF65-F5344CB8AC3E}">
        <p14:creationId xmlns:p14="http://schemas.microsoft.com/office/powerpoint/2010/main" val="3470217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05C9E-787F-4B8C-B0D0-6C7FCDEE2745}"/>
              </a:ext>
            </a:extLst>
          </p:cNvPr>
          <p:cNvSpPr>
            <a:spLocks noGrp="1"/>
          </p:cNvSpPr>
          <p:nvPr>
            <p:ph type="title"/>
          </p:nvPr>
        </p:nvSpPr>
        <p:spPr/>
        <p:txBody>
          <a:bodyPr/>
          <a:lstStyle/>
          <a:p>
            <a:r>
              <a:rPr lang="en-US" dirty="0"/>
              <a:t>Enforcing Integrity Rules</a:t>
            </a:r>
          </a:p>
        </p:txBody>
      </p:sp>
      <p:sp>
        <p:nvSpPr>
          <p:cNvPr id="3" name="Content Placeholder 2">
            <a:extLst>
              <a:ext uri="{FF2B5EF4-FFF2-40B4-BE49-F238E27FC236}">
                <a16:creationId xmlns:a16="http://schemas.microsoft.com/office/drawing/2014/main" id="{C64F9CC7-B153-4125-B7EB-1559C6499B4D}"/>
              </a:ext>
            </a:extLst>
          </p:cNvPr>
          <p:cNvSpPr>
            <a:spLocks noGrp="1"/>
          </p:cNvSpPr>
          <p:nvPr>
            <p:ph idx="1"/>
          </p:nvPr>
        </p:nvSpPr>
        <p:spPr>
          <a:xfrm>
            <a:off x="2971800" y="1638300"/>
            <a:ext cx="5549630" cy="2971799"/>
          </a:xfrm>
        </p:spPr>
        <p:txBody>
          <a:bodyPr/>
          <a:lstStyle/>
          <a:p>
            <a:r>
              <a:rPr lang="en-US" dirty="0"/>
              <a:t>Programmatic</a:t>
            </a:r>
          </a:p>
          <a:p>
            <a:r>
              <a:rPr lang="en-US" dirty="0"/>
              <a:t>Systematic</a:t>
            </a:r>
          </a:p>
        </p:txBody>
      </p:sp>
    </p:spTree>
    <p:extLst>
      <p:ext uri="{BB962C8B-B14F-4D97-AF65-F5344CB8AC3E}">
        <p14:creationId xmlns:p14="http://schemas.microsoft.com/office/powerpoint/2010/main" val="2863625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dirty="0"/>
              <a:t>Key Fields versus Index fields</a:t>
            </a:r>
          </a:p>
        </p:txBody>
      </p:sp>
      <p:sp>
        <p:nvSpPr>
          <p:cNvPr id="13315" name="Rectangle 3"/>
          <p:cNvSpPr>
            <a:spLocks noGrp="1" noChangeArrowheads="1"/>
          </p:cNvSpPr>
          <p:nvPr>
            <p:ph type="body" sz="half" idx="1"/>
          </p:nvPr>
        </p:nvSpPr>
        <p:spPr>
          <a:xfrm>
            <a:off x="4191000" y="1333500"/>
            <a:ext cx="4800600" cy="3429000"/>
          </a:xfrm>
        </p:spPr>
        <p:txBody>
          <a:bodyPr/>
          <a:lstStyle/>
          <a:p>
            <a:r>
              <a:rPr lang="en-US" sz="3200" dirty="0"/>
              <a:t>Unique Identifiers are Index fields</a:t>
            </a:r>
          </a:p>
          <a:p>
            <a:r>
              <a:rPr lang="en-US" sz="3200" dirty="0"/>
              <a:t>Relate fields are Key fields</a:t>
            </a:r>
          </a:p>
          <a:p>
            <a:pPr lvl="1"/>
            <a:r>
              <a:rPr lang="en-US" sz="2800" dirty="0"/>
              <a:t>Primary key</a:t>
            </a:r>
          </a:p>
          <a:p>
            <a:pPr lvl="1"/>
            <a:r>
              <a:rPr lang="en-US" sz="2800" dirty="0"/>
              <a:t>Foreign key</a:t>
            </a:r>
          </a:p>
          <a:p>
            <a:pPr>
              <a:buFontTx/>
              <a:buNone/>
            </a:pPr>
            <a:endParaRPr lang="en-US" sz="3200" dirty="0"/>
          </a:p>
        </p:txBody>
      </p:sp>
      <p:pic>
        <p:nvPicPr>
          <p:cNvPr id="13316" name="Picture 6" descr="j0185948[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33400" y="1333500"/>
            <a:ext cx="3792538" cy="3173413"/>
          </a:xfr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defRPr/>
            </a:pPr>
            <a:r>
              <a:rPr lang="en-US"/>
              <a:t>RDBMS Structure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US"/>
              <a:t>Database Tables</a:t>
            </a:r>
          </a:p>
        </p:txBody>
      </p:sp>
      <p:grpSp>
        <p:nvGrpSpPr>
          <p:cNvPr id="3" name="Group 2"/>
          <p:cNvGrpSpPr/>
          <p:nvPr/>
        </p:nvGrpSpPr>
        <p:grpSpPr>
          <a:xfrm>
            <a:off x="1905000" y="1333500"/>
            <a:ext cx="5410200" cy="3111500"/>
            <a:chOff x="2057400" y="1714500"/>
            <a:chExt cx="5410200" cy="3111500"/>
          </a:xfrm>
        </p:grpSpPr>
        <p:sp>
          <p:nvSpPr>
            <p:cNvPr id="15363" name="AutoShape 3" descr="White marble"/>
            <p:cNvSpPr>
              <a:spLocks noChangeArrowheads="1"/>
            </p:cNvSpPr>
            <p:nvPr/>
          </p:nvSpPr>
          <p:spPr bwMode="auto">
            <a:xfrm>
              <a:off x="3886200" y="1714500"/>
              <a:ext cx="1524000" cy="1460500"/>
            </a:xfrm>
            <a:prstGeom prst="flowChartMagneticDisk">
              <a:avLst/>
            </a:prstGeom>
            <a:solidFill>
              <a:schemeClr val="bg1">
                <a:lumMod val="85000"/>
              </a:schemeClr>
            </a:solidFill>
            <a:ln w="9525">
              <a:solidFill>
                <a:schemeClr val="bg1">
                  <a:lumMod val="50000"/>
                </a:schemeClr>
              </a:solidFill>
              <a:round/>
              <a:headEnd/>
              <a:tailEnd/>
            </a:ln>
          </p:spPr>
          <p:txBody>
            <a:bodyPr wrap="none" anchor="ctr"/>
            <a:lstStyle/>
            <a:p>
              <a:pPr algn="ctr"/>
              <a:r>
                <a:rPr lang="en-US" dirty="0">
                  <a:solidFill>
                    <a:srgbClr val="0033CC"/>
                  </a:solidFill>
                </a:rPr>
                <a:t>Database</a:t>
              </a:r>
              <a:endParaRPr lang="en-US" dirty="0"/>
            </a:p>
          </p:txBody>
        </p:sp>
        <p:sp>
          <p:nvSpPr>
            <p:cNvPr id="15364" name="Rectangle 4" descr="White marble"/>
            <p:cNvSpPr>
              <a:spLocks noChangeArrowheads="1"/>
            </p:cNvSpPr>
            <p:nvPr/>
          </p:nvSpPr>
          <p:spPr bwMode="auto">
            <a:xfrm>
              <a:off x="2057400" y="3683000"/>
              <a:ext cx="1447800" cy="1143000"/>
            </a:xfrm>
            <a:prstGeom prst="rect">
              <a:avLst/>
            </a:prstGeom>
            <a:solidFill>
              <a:schemeClr val="bg1">
                <a:lumMod val="85000"/>
              </a:schemeClr>
            </a:solidFill>
            <a:ln w="9525">
              <a:solidFill>
                <a:schemeClr val="tx1"/>
              </a:solidFill>
              <a:miter lim="800000"/>
              <a:headEnd/>
              <a:tailEnd/>
            </a:ln>
          </p:spPr>
          <p:txBody>
            <a:bodyPr wrap="none" anchor="ctr"/>
            <a:lstStyle/>
            <a:p>
              <a:pPr algn="ctr"/>
              <a:r>
                <a:rPr lang="en-US">
                  <a:solidFill>
                    <a:srgbClr val="0033CC"/>
                  </a:solidFill>
                </a:rPr>
                <a:t>Table1</a:t>
              </a:r>
              <a:endParaRPr lang="en-US"/>
            </a:p>
          </p:txBody>
        </p:sp>
        <p:sp>
          <p:nvSpPr>
            <p:cNvPr id="15365" name="Rectangle 5" descr="White marble"/>
            <p:cNvSpPr>
              <a:spLocks noChangeArrowheads="1"/>
            </p:cNvSpPr>
            <p:nvPr/>
          </p:nvSpPr>
          <p:spPr bwMode="auto">
            <a:xfrm>
              <a:off x="3962400" y="3683000"/>
              <a:ext cx="1447800" cy="1143000"/>
            </a:xfrm>
            <a:prstGeom prst="rect">
              <a:avLst/>
            </a:prstGeom>
            <a:solidFill>
              <a:schemeClr val="bg1">
                <a:lumMod val="85000"/>
              </a:schemeClr>
            </a:solidFill>
            <a:ln w="9525">
              <a:solidFill>
                <a:schemeClr val="tx1"/>
              </a:solidFill>
              <a:miter lim="800000"/>
              <a:headEnd/>
              <a:tailEnd/>
            </a:ln>
          </p:spPr>
          <p:txBody>
            <a:bodyPr wrap="none" anchor="ctr"/>
            <a:lstStyle/>
            <a:p>
              <a:pPr algn="ctr"/>
              <a:r>
                <a:rPr lang="en-US">
                  <a:solidFill>
                    <a:srgbClr val="0033CC"/>
                  </a:solidFill>
                </a:rPr>
                <a:t>Table2</a:t>
              </a:r>
              <a:endParaRPr lang="en-US"/>
            </a:p>
          </p:txBody>
        </p:sp>
        <p:sp>
          <p:nvSpPr>
            <p:cNvPr id="15366" name="Rectangle 6" descr="White marble"/>
            <p:cNvSpPr>
              <a:spLocks noChangeArrowheads="1"/>
            </p:cNvSpPr>
            <p:nvPr/>
          </p:nvSpPr>
          <p:spPr bwMode="auto">
            <a:xfrm>
              <a:off x="6019800" y="3683000"/>
              <a:ext cx="1447800" cy="1143000"/>
            </a:xfrm>
            <a:prstGeom prst="rect">
              <a:avLst/>
            </a:prstGeom>
            <a:solidFill>
              <a:schemeClr val="bg1">
                <a:lumMod val="85000"/>
              </a:schemeClr>
            </a:solidFill>
            <a:ln w="9525">
              <a:solidFill>
                <a:schemeClr val="tx1"/>
              </a:solidFill>
              <a:miter lim="800000"/>
              <a:headEnd/>
              <a:tailEnd/>
            </a:ln>
          </p:spPr>
          <p:txBody>
            <a:bodyPr wrap="none" anchor="ctr"/>
            <a:lstStyle/>
            <a:p>
              <a:pPr algn="ctr"/>
              <a:r>
                <a:rPr lang="en-US" dirty="0">
                  <a:solidFill>
                    <a:srgbClr val="0033CC"/>
                  </a:solidFill>
                </a:rPr>
                <a:t>Table3</a:t>
              </a:r>
              <a:endParaRPr lang="en-US" dirty="0"/>
            </a:p>
          </p:txBody>
        </p:sp>
        <p:sp>
          <p:nvSpPr>
            <p:cNvPr id="15367" name="Line 7"/>
            <p:cNvSpPr>
              <a:spLocks noChangeShapeType="1"/>
            </p:cNvSpPr>
            <p:nvPr/>
          </p:nvSpPr>
          <p:spPr bwMode="auto">
            <a:xfrm flipV="1">
              <a:off x="2819400" y="3302000"/>
              <a:ext cx="0" cy="3810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8" name="Line 8"/>
            <p:cNvSpPr>
              <a:spLocks noChangeShapeType="1"/>
            </p:cNvSpPr>
            <p:nvPr/>
          </p:nvSpPr>
          <p:spPr bwMode="auto">
            <a:xfrm>
              <a:off x="2819400" y="3302000"/>
              <a:ext cx="18288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9" name="Line 9"/>
            <p:cNvSpPr>
              <a:spLocks noChangeShapeType="1"/>
            </p:cNvSpPr>
            <p:nvPr/>
          </p:nvSpPr>
          <p:spPr bwMode="auto">
            <a:xfrm flipV="1">
              <a:off x="4648200" y="3175000"/>
              <a:ext cx="0" cy="5080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0" name="Line 10"/>
            <p:cNvSpPr>
              <a:spLocks noChangeShapeType="1"/>
            </p:cNvSpPr>
            <p:nvPr/>
          </p:nvSpPr>
          <p:spPr bwMode="auto">
            <a:xfrm flipV="1">
              <a:off x="6781800" y="3302000"/>
              <a:ext cx="0" cy="3810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1" name="Line 11"/>
            <p:cNvSpPr>
              <a:spLocks noChangeShapeType="1"/>
            </p:cNvSpPr>
            <p:nvPr/>
          </p:nvSpPr>
          <p:spPr bwMode="auto">
            <a:xfrm flipH="1">
              <a:off x="4648200" y="3302000"/>
              <a:ext cx="21336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a:t>Table Structure</a:t>
            </a:r>
          </a:p>
        </p:txBody>
      </p:sp>
      <p:sp>
        <p:nvSpPr>
          <p:cNvPr id="16388" name="Line 4"/>
          <p:cNvSpPr>
            <a:spLocks noChangeShapeType="1"/>
          </p:cNvSpPr>
          <p:nvPr/>
        </p:nvSpPr>
        <p:spPr bwMode="auto">
          <a:xfrm>
            <a:off x="762000" y="2730500"/>
            <a:ext cx="7696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Line 5"/>
          <p:cNvSpPr>
            <a:spLocks noChangeShapeType="1"/>
          </p:cNvSpPr>
          <p:nvPr/>
        </p:nvSpPr>
        <p:spPr bwMode="auto">
          <a:xfrm>
            <a:off x="762000" y="3746500"/>
            <a:ext cx="7696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0" name="Line 6"/>
          <p:cNvSpPr>
            <a:spLocks noChangeShapeType="1"/>
          </p:cNvSpPr>
          <p:nvPr/>
        </p:nvSpPr>
        <p:spPr bwMode="auto">
          <a:xfrm>
            <a:off x="3429000" y="1651000"/>
            <a:ext cx="0" cy="32385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1" name="Line 7"/>
          <p:cNvSpPr>
            <a:spLocks noChangeShapeType="1"/>
          </p:cNvSpPr>
          <p:nvPr/>
        </p:nvSpPr>
        <p:spPr bwMode="auto">
          <a:xfrm>
            <a:off x="6019800" y="1651000"/>
            <a:ext cx="0" cy="32385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57731"/>
            <a:ext cx="8305800" cy="1861769"/>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fundamentals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35419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a:t>Data Value Types</a:t>
            </a:r>
          </a:p>
        </p:txBody>
      </p:sp>
      <p:graphicFrame>
        <p:nvGraphicFramePr>
          <p:cNvPr id="50381" name="Group 205"/>
          <p:cNvGraphicFramePr>
            <a:graphicFrameLocks noGrp="1"/>
          </p:cNvGraphicFramePr>
          <p:nvPr>
            <p:ph sz="half" idx="2"/>
            <p:extLst>
              <p:ext uri="{D42A27DB-BD31-4B8C-83A1-F6EECF244321}">
                <p14:modId xmlns:p14="http://schemas.microsoft.com/office/powerpoint/2010/main" val="124252007"/>
              </p:ext>
            </p:extLst>
          </p:nvPr>
        </p:nvGraphicFramePr>
        <p:xfrm>
          <a:off x="990600" y="1333500"/>
          <a:ext cx="7391400" cy="3429000"/>
        </p:xfrm>
        <a:graphic>
          <a:graphicData uri="http://schemas.openxmlformats.org/drawingml/2006/table">
            <a:tbl>
              <a:tblPr/>
              <a:tblGrid>
                <a:gridCol w="1930400">
                  <a:extLst>
                    <a:ext uri="{9D8B030D-6E8A-4147-A177-3AD203B41FA5}">
                      <a16:colId xmlns:a16="http://schemas.microsoft.com/office/drawing/2014/main" val="20000"/>
                    </a:ext>
                  </a:extLst>
                </a:gridCol>
                <a:gridCol w="2730500">
                  <a:extLst>
                    <a:ext uri="{9D8B030D-6E8A-4147-A177-3AD203B41FA5}">
                      <a16:colId xmlns:a16="http://schemas.microsoft.com/office/drawing/2014/main" val="20001"/>
                    </a:ext>
                  </a:extLst>
                </a:gridCol>
                <a:gridCol w="2730500">
                  <a:extLst>
                    <a:ext uri="{9D8B030D-6E8A-4147-A177-3AD203B41FA5}">
                      <a16:colId xmlns:a16="http://schemas.microsoft.com/office/drawing/2014/main" val="20002"/>
                    </a:ext>
                  </a:extLst>
                </a:gridCol>
              </a:tblGrid>
              <a:tr h="428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cs typeface="Times New Roman" pitchFamily="18" charset="0"/>
                        </a:rPr>
                        <a:t>Type Name</a:t>
                      </a:r>
                      <a:endParaRPr kumimoji="0" lang="en-US" sz="1200" b="0" i="0" u="none" strike="noStrike" cap="none" normalizeH="0" baseline="0" dirty="0">
                        <a:ln>
                          <a:noFill/>
                        </a:ln>
                        <a:solidFill>
                          <a:schemeClr val="bg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cs typeface="Times New Roman" pitchFamily="18" charset="0"/>
                        </a:rPr>
                        <a:t>Storage Occupied/ data value</a:t>
                      </a:r>
                      <a:endParaRPr kumimoji="0" lang="en-US" sz="1200" b="0" i="0" u="none" strike="noStrike" cap="none" normalizeH="0" baseline="0" dirty="0">
                        <a:ln>
                          <a:noFill/>
                        </a:ln>
                        <a:solidFill>
                          <a:schemeClr val="bg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cs typeface="Times New Roman" pitchFamily="18" charset="0"/>
                        </a:rPr>
                        <a:t>Valid Domain Range</a:t>
                      </a:r>
                      <a:endParaRPr kumimoji="0" lang="en-US" sz="1200" b="0" i="0" u="none" strike="noStrike" cap="none" normalizeH="0" baseline="0" dirty="0">
                        <a:ln>
                          <a:noFill/>
                        </a:ln>
                        <a:solidFill>
                          <a:schemeClr val="bg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28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Short Integer</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2 bytes</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-35768 to 32767</a:t>
                      </a:r>
                      <a:endParaRPr kumimoji="0" lang="en-US" sz="1200" b="0" i="0" u="none" strike="noStrike" cap="none" normalizeH="0" baseline="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8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Long Integer</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4 bytes</a:t>
                      </a:r>
                      <a:endParaRPr kumimoji="0" lang="en-US" sz="1200" b="0" i="0" u="none" strike="noStrike" cap="none" normalizeH="0" baseline="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-2147483648 to 2147483647</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428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Float</a:t>
                      </a:r>
                      <a:endParaRPr kumimoji="0" lang="en-US" sz="1200" b="0" i="0" u="none" strike="noStrike" cap="none" normalizeH="0" baseline="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4 bytes</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Any number from </a:t>
                      </a:r>
                      <a:r>
                        <a:rPr kumimoji="0" lang="en-US" sz="1200" b="0" i="1" u="none" strike="noStrike" cap="none" normalizeH="0" baseline="0">
                          <a:ln>
                            <a:noFill/>
                          </a:ln>
                          <a:solidFill>
                            <a:schemeClr val="tx1"/>
                          </a:solidFill>
                          <a:effectLst/>
                          <a:latin typeface="Times New Roman" pitchFamily="18" charset="0"/>
                          <a:cs typeface="Times New Roman" pitchFamily="18" charset="0"/>
                        </a:rPr>
                        <a:t>n</a:t>
                      </a:r>
                      <a:r>
                        <a:rPr kumimoji="0" lang="en-US" sz="1200" b="0" i="0" u="none" strike="noStrike" cap="none" normalizeH="0" baseline="30000">
                          <a:ln>
                            <a:noFill/>
                          </a:ln>
                          <a:solidFill>
                            <a:schemeClr val="tx1"/>
                          </a:solidFill>
                          <a:effectLst/>
                          <a:latin typeface="Times New Roman" pitchFamily="18" charset="0"/>
                          <a:cs typeface="Times New Roman" pitchFamily="18" charset="0"/>
                        </a:rPr>
                        <a:t>-45  </a:t>
                      </a:r>
                      <a:r>
                        <a:rPr kumimoji="0" lang="en-US" sz="1200" b="0" i="0" u="none" strike="noStrike" cap="none" normalizeH="0" baseline="0">
                          <a:ln>
                            <a:noFill/>
                          </a:ln>
                          <a:solidFill>
                            <a:schemeClr val="tx1"/>
                          </a:solidFill>
                          <a:effectLst/>
                          <a:latin typeface="Times New Roman" pitchFamily="18" charset="0"/>
                          <a:cs typeface="Times New Roman" pitchFamily="18" charset="0"/>
                        </a:rPr>
                        <a:t>to </a:t>
                      </a:r>
                      <a:r>
                        <a:rPr kumimoji="0" lang="en-US" sz="1200" b="0" i="1" u="none" strike="noStrike" cap="none" normalizeH="0" baseline="0">
                          <a:ln>
                            <a:noFill/>
                          </a:ln>
                          <a:solidFill>
                            <a:schemeClr val="tx1"/>
                          </a:solidFill>
                          <a:effectLst/>
                          <a:latin typeface="Times New Roman" pitchFamily="18" charset="0"/>
                          <a:cs typeface="Times New Roman" pitchFamily="18" charset="0"/>
                        </a:rPr>
                        <a:t>n</a:t>
                      </a:r>
                      <a:r>
                        <a:rPr kumimoji="0" lang="en-US" sz="1200" b="0" i="0" u="none" strike="noStrike" cap="none" normalizeH="0" baseline="30000">
                          <a:ln>
                            <a:noFill/>
                          </a:ln>
                          <a:solidFill>
                            <a:schemeClr val="tx1"/>
                          </a:solidFill>
                          <a:effectLst/>
                          <a:latin typeface="Times New Roman" pitchFamily="18" charset="0"/>
                          <a:cs typeface="Times New Roman" pitchFamily="18" charset="0"/>
                        </a:rPr>
                        <a:t>38</a:t>
                      </a:r>
                      <a:r>
                        <a:rPr kumimoji="0" lang="en-US" sz="1200" b="0" i="0" u="none" strike="noStrike" cap="none" normalizeH="0" baseline="0">
                          <a:ln>
                            <a:noFill/>
                          </a:ln>
                          <a:solidFill>
                            <a:schemeClr val="tx1"/>
                          </a:solidFill>
                          <a:effectLst/>
                          <a:latin typeface="Times New Roman" pitchFamily="18" charset="0"/>
                          <a:cs typeface="Times New Roman" pitchFamily="18" charset="0"/>
                        </a:rPr>
                        <a:t> </a:t>
                      </a:r>
                      <a:endParaRPr kumimoji="0" lang="en-US" sz="1200" b="0" i="0" u="none" strike="noStrike" cap="none" normalizeH="0" baseline="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8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Double</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8 bytes</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Any number from </a:t>
                      </a:r>
                      <a:r>
                        <a:rPr kumimoji="0" lang="en-US" sz="1200" b="0" i="1" u="none" strike="noStrike" cap="none" normalizeH="0" baseline="0" dirty="0">
                          <a:ln>
                            <a:noFill/>
                          </a:ln>
                          <a:solidFill>
                            <a:schemeClr val="tx1"/>
                          </a:solidFill>
                          <a:effectLst/>
                          <a:latin typeface="Times New Roman" pitchFamily="18" charset="0"/>
                          <a:cs typeface="Times New Roman" pitchFamily="18" charset="0"/>
                        </a:rPr>
                        <a:t>n</a:t>
                      </a:r>
                      <a:r>
                        <a:rPr kumimoji="0" lang="en-US" sz="1200" b="0" i="0" u="none" strike="noStrike" cap="none" normalizeH="0" baseline="30000" dirty="0">
                          <a:ln>
                            <a:noFill/>
                          </a:ln>
                          <a:solidFill>
                            <a:schemeClr val="tx1"/>
                          </a:solidFill>
                          <a:effectLst/>
                          <a:latin typeface="Times New Roman" pitchFamily="18" charset="0"/>
                          <a:cs typeface="Times New Roman" pitchFamily="18" charset="0"/>
                        </a:rPr>
                        <a:t>-324</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to </a:t>
                      </a:r>
                      <a:r>
                        <a:rPr kumimoji="0" lang="en-US" sz="1200" b="0" i="1" u="none" strike="noStrike" cap="none" normalizeH="0" baseline="0" dirty="0">
                          <a:ln>
                            <a:noFill/>
                          </a:ln>
                          <a:solidFill>
                            <a:schemeClr val="tx1"/>
                          </a:solidFill>
                          <a:effectLst/>
                          <a:latin typeface="Times New Roman" pitchFamily="18" charset="0"/>
                          <a:cs typeface="Times New Roman" pitchFamily="18" charset="0"/>
                        </a:rPr>
                        <a:t>n</a:t>
                      </a:r>
                      <a:r>
                        <a:rPr kumimoji="0" lang="en-US" sz="1200" b="0" i="0" u="none" strike="noStrike" cap="none" normalizeH="0" baseline="30000" dirty="0">
                          <a:ln>
                            <a:noFill/>
                          </a:ln>
                          <a:solidFill>
                            <a:schemeClr val="tx1"/>
                          </a:solidFill>
                          <a:effectLst/>
                          <a:latin typeface="Times New Roman" pitchFamily="18" charset="0"/>
                          <a:cs typeface="Times New Roman" pitchFamily="18" charset="0"/>
                        </a:rPr>
                        <a:t>308</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428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Text (string)</a:t>
                      </a:r>
                      <a:endParaRPr kumimoji="0" lang="en-US" sz="1200" b="0" i="0" u="none" strike="noStrike" cap="none" normalizeH="0" baseline="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10 + max. length = bytes</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Any alphanumeric characters</a:t>
                      </a:r>
                      <a:endParaRPr kumimoji="0" lang="en-US" sz="1200" b="0" i="0" u="none" strike="noStrike" cap="none" normalizeH="0" baseline="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8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Date</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8 bytes</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Jan 1, 100 to Dec. 31 9999</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428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LOB (variant)</a:t>
                      </a:r>
                      <a:endParaRPr kumimoji="0" lang="en-US" sz="1200" b="0" i="0" u="none" strike="noStrike" cap="none" normalizeH="0" baseline="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22 + max. length = bytes</a:t>
                      </a:r>
                      <a:endParaRPr kumimoji="0" lang="en-US" sz="1200" b="0" i="0" u="none" strike="noStrike" cap="none" normalizeH="0" baseline="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Any alphanumeric characters</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(BTW) Raster Data Types Worth Knowing</a:t>
            </a:r>
          </a:p>
        </p:txBody>
      </p:sp>
      <p:sp>
        <p:nvSpPr>
          <p:cNvPr id="5" name="Content Placeholder 4"/>
          <p:cNvSpPr>
            <a:spLocks noGrp="1"/>
          </p:cNvSpPr>
          <p:nvPr>
            <p:ph idx="1"/>
          </p:nvPr>
        </p:nvSpPr>
        <p:spPr>
          <a:xfrm>
            <a:off x="381000" y="1028700"/>
            <a:ext cx="8686800" cy="4038600"/>
          </a:xfrm>
        </p:spPr>
        <p:txBody>
          <a:bodyPr/>
          <a:lstStyle/>
          <a:p>
            <a:r>
              <a:rPr lang="en-US" sz="1600" b="1" dirty="0">
                <a:solidFill>
                  <a:srgbClr val="FF0000"/>
                </a:solidFill>
              </a:rPr>
              <a:t>1_BIT</a:t>
            </a:r>
            <a:r>
              <a:rPr lang="en-US" sz="1600" dirty="0">
                <a:solidFill>
                  <a:srgbClr val="FF0000"/>
                </a:solidFill>
              </a:rPr>
              <a:t>—A 1-bit unsigned integer. The values can be 0 or 1</a:t>
            </a:r>
            <a:r>
              <a:rPr lang="en-US" sz="1600" dirty="0"/>
              <a:t>. </a:t>
            </a:r>
          </a:p>
          <a:p>
            <a:r>
              <a:rPr lang="en-US" sz="1600" b="1" dirty="0"/>
              <a:t>2_BIT</a:t>
            </a:r>
            <a:r>
              <a:rPr lang="en-US" sz="1600" dirty="0"/>
              <a:t>—A 2-bit unsigned integer. The values supported can be from 0 to 3. </a:t>
            </a:r>
          </a:p>
          <a:p>
            <a:r>
              <a:rPr lang="en-US" sz="1600" b="1" dirty="0"/>
              <a:t>4_BIT</a:t>
            </a:r>
            <a:r>
              <a:rPr lang="en-US" sz="1600" dirty="0"/>
              <a:t>—A 4-bit unsigned integer. The values supported can be from 0 to 15. </a:t>
            </a:r>
          </a:p>
          <a:p>
            <a:r>
              <a:rPr lang="en-US" sz="1600" b="1" dirty="0">
                <a:solidFill>
                  <a:srgbClr val="FF0000"/>
                </a:solidFill>
              </a:rPr>
              <a:t>8_BIT_UNSIGNED</a:t>
            </a:r>
            <a:r>
              <a:rPr lang="en-US" sz="1600" dirty="0">
                <a:solidFill>
                  <a:srgbClr val="FF0000"/>
                </a:solidFill>
              </a:rPr>
              <a:t>—An unsigned 8-bit data type. The values supported can be from 0 to 255</a:t>
            </a:r>
            <a:r>
              <a:rPr lang="en-US" sz="1600" dirty="0"/>
              <a:t>. </a:t>
            </a:r>
          </a:p>
          <a:p>
            <a:r>
              <a:rPr lang="en-US" sz="1600" b="1" dirty="0"/>
              <a:t>8_BIT_SIGNED</a:t>
            </a:r>
            <a:r>
              <a:rPr lang="en-US" sz="1600" dirty="0"/>
              <a:t>—A signed 8-bit data type. The values supported can be from -128 to 127. </a:t>
            </a:r>
          </a:p>
          <a:p>
            <a:r>
              <a:rPr lang="en-US" sz="1600" b="1" dirty="0">
                <a:solidFill>
                  <a:srgbClr val="FF0000"/>
                </a:solidFill>
              </a:rPr>
              <a:t>16_BIT_UNSIGNED</a:t>
            </a:r>
            <a:r>
              <a:rPr lang="en-US" sz="1600" dirty="0">
                <a:solidFill>
                  <a:srgbClr val="FF0000"/>
                </a:solidFill>
              </a:rPr>
              <a:t>—A 16-bit unsigned data type. The values can range from 0 to 65,535</a:t>
            </a:r>
            <a:r>
              <a:rPr lang="en-US" sz="1600" dirty="0"/>
              <a:t>. </a:t>
            </a:r>
          </a:p>
          <a:p>
            <a:r>
              <a:rPr lang="en-US" sz="1600" b="1" dirty="0"/>
              <a:t>16_BIT_SIGNED</a:t>
            </a:r>
            <a:r>
              <a:rPr lang="en-US" sz="1600" dirty="0"/>
              <a:t>—A 16-bit signed data type. The values can range from -32,768 to 32,767. </a:t>
            </a:r>
          </a:p>
          <a:p>
            <a:r>
              <a:rPr lang="en-US" sz="1600" b="1" dirty="0"/>
              <a:t>32_BIT_UNSIGNED</a:t>
            </a:r>
            <a:r>
              <a:rPr lang="en-US" sz="1600" dirty="0"/>
              <a:t>—A 32-bit unsigned data type. The values can range from 0 to 4,294,967,295. </a:t>
            </a:r>
          </a:p>
          <a:p>
            <a:r>
              <a:rPr lang="en-US" sz="1600" b="1" dirty="0"/>
              <a:t>32_BIT_SIGNED</a:t>
            </a:r>
            <a:r>
              <a:rPr lang="en-US" sz="1600" dirty="0"/>
              <a:t>—A 32-bit signed data type. The values can range from -2,147,483,648 to 2,147,483,647. </a:t>
            </a:r>
          </a:p>
          <a:p>
            <a:r>
              <a:rPr lang="en-US" sz="1600" b="1" dirty="0">
                <a:solidFill>
                  <a:srgbClr val="FF0000"/>
                </a:solidFill>
              </a:rPr>
              <a:t>32_BIT_FLOAT</a:t>
            </a:r>
            <a:r>
              <a:rPr lang="en-US" sz="1600" dirty="0">
                <a:solidFill>
                  <a:srgbClr val="FF0000"/>
                </a:solidFill>
              </a:rPr>
              <a:t>—A 32-bit data type supporting decimals</a:t>
            </a:r>
            <a:r>
              <a:rPr lang="en-US" sz="1600" dirty="0"/>
              <a:t>. </a:t>
            </a:r>
          </a:p>
          <a:p>
            <a:r>
              <a:rPr lang="en-US" sz="1600" b="1" dirty="0"/>
              <a:t>64_BIT</a:t>
            </a:r>
            <a:r>
              <a:rPr lang="en-US" sz="1600" dirty="0"/>
              <a:t>—A 64-bit data type supporting decimals. </a:t>
            </a:r>
          </a:p>
        </p:txBody>
      </p:sp>
    </p:spTree>
    <p:extLst>
      <p:ext uri="{BB962C8B-B14F-4D97-AF65-F5344CB8AC3E}">
        <p14:creationId xmlns:p14="http://schemas.microsoft.com/office/powerpoint/2010/main" val="2511441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Sense of all this…</a:t>
            </a:r>
          </a:p>
        </p:txBody>
      </p:sp>
      <p:sp>
        <p:nvSpPr>
          <p:cNvPr id="3" name="Content Placeholder 2"/>
          <p:cNvSpPr>
            <a:spLocks noGrp="1"/>
          </p:cNvSpPr>
          <p:nvPr>
            <p:ph idx="1"/>
          </p:nvPr>
        </p:nvSpPr>
        <p:spPr/>
        <p:txBody>
          <a:bodyPr/>
          <a:lstStyle/>
          <a:p>
            <a:r>
              <a:rPr lang="en-US" dirty="0"/>
              <a:t>Recall, there are 8 bits in 1 byte</a:t>
            </a:r>
          </a:p>
          <a:p>
            <a:r>
              <a:rPr lang="en-US" dirty="0"/>
              <a:t>Cross-reference</a:t>
            </a:r>
          </a:p>
          <a:p>
            <a:pPr lvl="1"/>
            <a:r>
              <a:rPr lang="en-US" dirty="0"/>
              <a:t>8-bit is byte data </a:t>
            </a:r>
          </a:p>
          <a:p>
            <a:pPr lvl="1"/>
            <a:r>
              <a:rPr lang="en-US" dirty="0"/>
              <a:t>16-bit is short integer (2 bytes)</a:t>
            </a:r>
          </a:p>
          <a:p>
            <a:pPr lvl="1"/>
            <a:r>
              <a:rPr lang="en-US" dirty="0"/>
              <a:t>32-bit (signed or unsigned) is long integer (4 bytes)</a:t>
            </a:r>
          </a:p>
          <a:p>
            <a:pPr lvl="1"/>
            <a:r>
              <a:rPr lang="en-US" dirty="0"/>
              <a:t>32-bit (float) is single-precision floating point (4 bytes)</a:t>
            </a:r>
          </a:p>
          <a:p>
            <a:pPr lvl="1"/>
            <a:r>
              <a:rPr lang="en-US" dirty="0"/>
              <a:t>64-bit is double-precision floating point (8 bytes)</a:t>
            </a:r>
          </a:p>
          <a:p>
            <a:pPr lvl="1"/>
            <a:endParaRPr lang="en-US" dirty="0"/>
          </a:p>
          <a:p>
            <a:pPr lvl="1"/>
            <a:endParaRPr lang="en-US" dirty="0"/>
          </a:p>
        </p:txBody>
      </p:sp>
    </p:spTree>
    <p:extLst>
      <p:ext uri="{BB962C8B-B14F-4D97-AF65-F5344CB8AC3E}">
        <p14:creationId xmlns:p14="http://schemas.microsoft.com/office/powerpoint/2010/main" val="1277019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Database design</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964624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defRPr/>
            </a:pPr>
            <a:r>
              <a:rPr lang="en-US" sz="4000"/>
              <a:t>Basic Steps in Database Design</a:t>
            </a:r>
          </a:p>
        </p:txBody>
      </p:sp>
      <p:sp>
        <p:nvSpPr>
          <p:cNvPr id="18435" name="Rectangle 3"/>
          <p:cNvSpPr>
            <a:spLocks noGrp="1" noChangeArrowheads="1"/>
          </p:cNvSpPr>
          <p:nvPr>
            <p:ph type="body" sz="half" idx="1"/>
          </p:nvPr>
        </p:nvSpPr>
        <p:spPr>
          <a:xfrm>
            <a:off x="2743200" y="1365526"/>
            <a:ext cx="6172200" cy="4064000"/>
          </a:xfrm>
        </p:spPr>
        <p:txBody>
          <a:bodyPr/>
          <a:lstStyle/>
          <a:p>
            <a:pPr>
              <a:lnSpc>
                <a:spcPct val="90000"/>
              </a:lnSpc>
            </a:pPr>
            <a:r>
              <a:rPr lang="en-US" sz="2000" dirty="0"/>
              <a:t>Understand and document the business’ needs.</a:t>
            </a:r>
          </a:p>
          <a:p>
            <a:pPr lvl="1">
              <a:lnSpc>
                <a:spcPct val="90000"/>
              </a:lnSpc>
            </a:pPr>
            <a:r>
              <a:rPr lang="en-US" sz="1800" dirty="0"/>
              <a:t>Problem statement</a:t>
            </a:r>
          </a:p>
          <a:p>
            <a:pPr lvl="1">
              <a:lnSpc>
                <a:spcPct val="90000"/>
              </a:lnSpc>
            </a:pPr>
            <a:r>
              <a:rPr lang="en-US" sz="1800" dirty="0"/>
              <a:t>Business object types</a:t>
            </a:r>
          </a:p>
          <a:p>
            <a:pPr lvl="1">
              <a:lnSpc>
                <a:spcPct val="90000"/>
              </a:lnSpc>
            </a:pPr>
            <a:r>
              <a:rPr lang="en-US" sz="1800" dirty="0"/>
              <a:t>Business relationships</a:t>
            </a:r>
          </a:p>
          <a:p>
            <a:pPr lvl="1">
              <a:lnSpc>
                <a:spcPct val="90000"/>
              </a:lnSpc>
            </a:pPr>
            <a:r>
              <a:rPr lang="en-US" sz="1800" dirty="0"/>
              <a:t>Business constraints</a:t>
            </a:r>
          </a:p>
          <a:p>
            <a:pPr>
              <a:lnSpc>
                <a:spcPct val="90000"/>
              </a:lnSpc>
            </a:pPr>
            <a:r>
              <a:rPr lang="en-US" sz="2000" dirty="0"/>
              <a:t>Create an ERM</a:t>
            </a:r>
          </a:p>
          <a:p>
            <a:pPr>
              <a:lnSpc>
                <a:spcPct val="90000"/>
              </a:lnSpc>
            </a:pPr>
            <a:r>
              <a:rPr lang="en-US" sz="2000" dirty="0"/>
              <a:t>Data and process inventory</a:t>
            </a:r>
          </a:p>
          <a:p>
            <a:pPr>
              <a:lnSpc>
                <a:spcPct val="90000"/>
              </a:lnSpc>
            </a:pPr>
            <a:r>
              <a:rPr lang="en-US" sz="2000" dirty="0"/>
              <a:t>Develop tuple types</a:t>
            </a:r>
          </a:p>
          <a:p>
            <a:pPr>
              <a:lnSpc>
                <a:spcPct val="90000"/>
              </a:lnSpc>
            </a:pPr>
            <a:r>
              <a:rPr lang="en-US" sz="2000" dirty="0"/>
              <a:t>Tuple types to tables</a:t>
            </a:r>
          </a:p>
          <a:p>
            <a:pPr>
              <a:lnSpc>
                <a:spcPct val="90000"/>
              </a:lnSpc>
            </a:pPr>
            <a:r>
              <a:rPr lang="en-US" sz="2000" dirty="0"/>
              <a:t>Integrity</a:t>
            </a:r>
          </a:p>
          <a:p>
            <a:pPr>
              <a:lnSpc>
                <a:spcPct val="90000"/>
              </a:lnSpc>
            </a:pPr>
            <a:r>
              <a:rPr lang="en-US" sz="2000" dirty="0"/>
              <a:t>Populate the database</a:t>
            </a:r>
          </a:p>
        </p:txBody>
      </p:sp>
      <p:pic>
        <p:nvPicPr>
          <p:cNvPr id="18436" name="Picture 4" descr="j0303689[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rot="1080633">
            <a:off x="293150" y="1860651"/>
            <a:ext cx="2289175" cy="2259013"/>
          </a:xfr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a:defRPr/>
            </a:pPr>
            <a:r>
              <a:rPr lang="en-US" dirty="0"/>
              <a:t>Reading a Business Statement</a:t>
            </a:r>
          </a:p>
        </p:txBody>
      </p:sp>
    </p:spTree>
    <p:extLst>
      <p:ext uri="{BB962C8B-B14F-4D97-AF65-F5344CB8AC3E}">
        <p14:creationId xmlns:p14="http://schemas.microsoft.com/office/powerpoint/2010/main" val="1651733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Identify Candidate Classes</a:t>
            </a:r>
          </a:p>
        </p:txBody>
      </p:sp>
      <p:sp>
        <p:nvSpPr>
          <p:cNvPr id="37891" name="Content Placeholder 2"/>
          <p:cNvSpPr>
            <a:spLocks noGrp="1"/>
          </p:cNvSpPr>
          <p:nvPr>
            <p:ph idx="1"/>
          </p:nvPr>
        </p:nvSpPr>
        <p:spPr/>
        <p:txBody>
          <a:bodyPr/>
          <a:lstStyle/>
          <a:p>
            <a:r>
              <a:rPr lang="en-US" dirty="0"/>
              <a:t>A </a:t>
            </a:r>
            <a:r>
              <a:rPr lang="en-US" i="1" dirty="0"/>
              <a:t>candidate</a:t>
            </a:r>
            <a:r>
              <a:rPr lang="en-US" dirty="0"/>
              <a:t> class may or may not remain a class throughout the design process</a:t>
            </a:r>
          </a:p>
          <a:p>
            <a:pPr lvl="1"/>
            <a:r>
              <a:rPr lang="en-US" dirty="0"/>
              <a:t>A </a:t>
            </a:r>
            <a:r>
              <a:rPr lang="en-US" i="1" dirty="0"/>
              <a:t>candidate </a:t>
            </a:r>
            <a:r>
              <a:rPr lang="en-US" dirty="0"/>
              <a:t>class may or may not become a table</a:t>
            </a:r>
          </a:p>
          <a:p>
            <a:r>
              <a:rPr lang="en-US" dirty="0"/>
              <a:t>Try not to think about tables when reading the business statement at this point</a:t>
            </a:r>
          </a:p>
        </p:txBody>
      </p:sp>
    </p:spTree>
    <p:extLst>
      <p:ext uri="{BB962C8B-B14F-4D97-AF65-F5344CB8AC3E}">
        <p14:creationId xmlns:p14="http://schemas.microsoft.com/office/powerpoint/2010/main" val="222148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Think Object-Oriented</a:t>
            </a:r>
          </a:p>
        </p:txBody>
      </p:sp>
      <p:sp>
        <p:nvSpPr>
          <p:cNvPr id="38915" name="Content Placeholder 2"/>
          <p:cNvSpPr>
            <a:spLocks noGrp="1"/>
          </p:cNvSpPr>
          <p:nvPr>
            <p:ph idx="1"/>
          </p:nvPr>
        </p:nvSpPr>
        <p:spPr/>
        <p:txBody>
          <a:bodyPr/>
          <a:lstStyle/>
          <a:p>
            <a:r>
              <a:rPr lang="en-US"/>
              <a:t>Classes are nouns</a:t>
            </a:r>
          </a:p>
          <a:p>
            <a:r>
              <a:rPr lang="en-US"/>
              <a:t>A noun is a “person, places, and things”</a:t>
            </a:r>
          </a:p>
        </p:txBody>
      </p:sp>
      <p:pic>
        <p:nvPicPr>
          <p:cNvPr id="38916" name="Picture 2" descr="http://www.school-house-rock.com/images/noun-p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857500"/>
            <a:ext cx="2332038"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noun.wav">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304800" y="5270500"/>
            <a:ext cx="3048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descr="http://www.school-house-rock.com/images/shrock03.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3429000"/>
            <a:ext cx="42195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47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3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Methods</a:t>
            </a:r>
          </a:p>
        </p:txBody>
      </p:sp>
      <p:sp>
        <p:nvSpPr>
          <p:cNvPr id="40963" name="Content Placeholder 2"/>
          <p:cNvSpPr>
            <a:spLocks noGrp="1"/>
          </p:cNvSpPr>
          <p:nvPr>
            <p:ph idx="1"/>
          </p:nvPr>
        </p:nvSpPr>
        <p:spPr>
          <a:xfrm>
            <a:off x="609600" y="876300"/>
            <a:ext cx="7772400" cy="3429000"/>
          </a:xfrm>
        </p:spPr>
        <p:txBody>
          <a:bodyPr/>
          <a:lstStyle/>
          <a:p>
            <a:r>
              <a:rPr lang="en-US" sz="2800" dirty="0"/>
              <a:t>Identifying </a:t>
            </a:r>
            <a:r>
              <a:rPr lang="en-US" sz="2800" i="1" dirty="0"/>
              <a:t>candidate</a:t>
            </a:r>
            <a:r>
              <a:rPr lang="en-US" sz="2800" dirty="0"/>
              <a:t> methods allows us to better understand how the business operates and how the Enterprise uses GIS data.</a:t>
            </a:r>
          </a:p>
          <a:p>
            <a:r>
              <a:rPr lang="en-US" sz="2800" dirty="0"/>
              <a:t>A method is a behavior…a relationship between classes</a:t>
            </a:r>
          </a:p>
          <a:p>
            <a:r>
              <a:rPr lang="en-US" sz="2800" dirty="0"/>
              <a:t>Ultimately, a connection between two tables</a:t>
            </a:r>
          </a:p>
          <a:p>
            <a:r>
              <a:rPr lang="en-US" sz="2800" dirty="0"/>
              <a:t>The candidate methods will describe an inheritance, aggregation, or dependency relationship</a:t>
            </a:r>
          </a:p>
        </p:txBody>
      </p:sp>
    </p:spTree>
    <p:extLst>
      <p:ext uri="{BB962C8B-B14F-4D97-AF65-F5344CB8AC3E}">
        <p14:creationId xmlns:p14="http://schemas.microsoft.com/office/powerpoint/2010/main" val="1829188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And now…Verbs</a:t>
            </a:r>
          </a:p>
        </p:txBody>
      </p:sp>
      <p:sp>
        <p:nvSpPr>
          <p:cNvPr id="39939" name="Content Placeholder 2"/>
          <p:cNvSpPr>
            <a:spLocks noGrp="1"/>
          </p:cNvSpPr>
          <p:nvPr>
            <p:ph idx="1"/>
          </p:nvPr>
        </p:nvSpPr>
        <p:spPr/>
        <p:txBody>
          <a:bodyPr/>
          <a:lstStyle/>
          <a:p>
            <a:r>
              <a:rPr lang="en-US" i="1"/>
              <a:t>Candidate</a:t>
            </a:r>
            <a:r>
              <a:rPr lang="en-US"/>
              <a:t> methods are verbs</a:t>
            </a:r>
          </a:p>
          <a:p>
            <a:pPr lvl="1"/>
            <a:r>
              <a:rPr lang="en-US"/>
              <a:t>They show action</a:t>
            </a:r>
          </a:p>
          <a:p>
            <a:pPr lvl="1"/>
            <a:r>
              <a:rPr lang="en-US"/>
              <a:t>They are behaviors</a:t>
            </a:r>
          </a:p>
        </p:txBody>
      </p:sp>
      <p:pic>
        <p:nvPicPr>
          <p:cNvPr id="39940" name="Picture 2" descr="http://www.school-house-rock.com/images/shrock03.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365500"/>
            <a:ext cx="42195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794000"/>
            <a:ext cx="24606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verb.wav">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228600" y="5334000"/>
            <a:ext cx="3048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230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792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a:t>RDBMS</a:t>
            </a:r>
          </a:p>
        </p:txBody>
      </p:sp>
      <p:sp>
        <p:nvSpPr>
          <p:cNvPr id="4099" name="Rectangle 3"/>
          <p:cNvSpPr>
            <a:spLocks noGrp="1" noChangeArrowheads="1"/>
          </p:cNvSpPr>
          <p:nvPr>
            <p:ph idx="1"/>
          </p:nvPr>
        </p:nvSpPr>
        <p:spPr/>
        <p:txBody>
          <a:bodyPr/>
          <a:lstStyle/>
          <a:p>
            <a:r>
              <a:rPr lang="en-US" dirty="0"/>
              <a:t>Relational Database Management System</a:t>
            </a:r>
          </a:p>
          <a:p>
            <a:r>
              <a:rPr lang="en-US" dirty="0"/>
              <a:t>The “I” in GIS (</a:t>
            </a:r>
            <a:r>
              <a:rPr lang="en-US" i="1" dirty="0"/>
              <a:t>Information</a:t>
            </a:r>
            <a:r>
              <a:rPr lang="en-US" dirty="0"/>
              <a:t>)</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1219200" y="3288621"/>
            <a:ext cx="2209800" cy="762000"/>
            <a:chOff x="3360" y="960"/>
            <a:chExt cx="1392" cy="576"/>
          </a:xfrm>
        </p:grpSpPr>
        <p:sp>
          <p:nvSpPr>
            <p:cNvPr id="21525" name="Rectangle 10"/>
            <p:cNvSpPr>
              <a:spLocks noChangeArrowheads="1"/>
            </p:cNvSpPr>
            <p:nvPr/>
          </p:nvSpPr>
          <p:spPr bwMode="auto">
            <a:xfrm>
              <a:off x="3360" y="960"/>
              <a:ext cx="1392" cy="576"/>
            </a:xfrm>
            <a:prstGeom prst="rect">
              <a:avLst/>
            </a:prstGeom>
            <a:solidFill>
              <a:schemeClr val="bg1"/>
            </a:solidFill>
            <a:ln w="28575">
              <a:solidFill>
                <a:srgbClr val="9933FF"/>
              </a:solidFill>
              <a:miter lim="800000"/>
              <a:headEnd/>
              <a:tailEnd/>
            </a:ln>
          </p:spPr>
          <p:txBody>
            <a:bodyPr wrap="none" anchor="ctr"/>
            <a:lstStyle/>
            <a:p>
              <a:endParaRPr lang="en-US"/>
            </a:p>
          </p:txBody>
        </p:sp>
        <p:sp>
          <p:nvSpPr>
            <p:cNvPr id="21526" name="Text Box 11"/>
            <p:cNvSpPr txBox="1">
              <a:spLocks noChangeArrowheads="1"/>
            </p:cNvSpPr>
            <p:nvPr/>
          </p:nvSpPr>
          <p:spPr bwMode="auto">
            <a:xfrm>
              <a:off x="3696" y="1104"/>
              <a:ext cx="91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a:latin typeface="Arial" charset="0"/>
                </a:rPr>
                <a:t>DINING</a:t>
              </a:r>
            </a:p>
          </p:txBody>
        </p:sp>
      </p:grpSp>
      <p:sp>
        <p:nvSpPr>
          <p:cNvPr id="74754" name="Rectangle 2"/>
          <p:cNvSpPr>
            <a:spLocks noGrp="1" noChangeArrowheads="1"/>
          </p:cNvSpPr>
          <p:nvPr>
            <p:ph type="title"/>
          </p:nvPr>
        </p:nvSpPr>
        <p:spPr/>
        <p:txBody>
          <a:bodyPr/>
          <a:lstStyle/>
          <a:p>
            <a:pPr>
              <a:defRPr/>
            </a:pPr>
            <a:r>
              <a:rPr lang="en-US" dirty="0"/>
              <a:t>Create an Entity Relationship Model (ERM)</a:t>
            </a:r>
          </a:p>
        </p:txBody>
      </p:sp>
      <p:sp>
        <p:nvSpPr>
          <p:cNvPr id="74761" name="Rectangle 9"/>
          <p:cNvSpPr>
            <a:spLocks noGrp="1" noChangeArrowheads="1"/>
          </p:cNvSpPr>
          <p:nvPr>
            <p:ph type="body" idx="4294967295"/>
          </p:nvPr>
        </p:nvSpPr>
        <p:spPr>
          <a:xfrm>
            <a:off x="533400" y="1143000"/>
            <a:ext cx="7772400" cy="3429000"/>
          </a:xfrm>
        </p:spPr>
        <p:txBody>
          <a:bodyPr/>
          <a:lstStyle/>
          <a:p>
            <a:r>
              <a:rPr lang="en-US" dirty="0"/>
              <a:t>Symbolized.</a:t>
            </a:r>
          </a:p>
          <a:p>
            <a:pPr lvl="1"/>
            <a:r>
              <a:rPr lang="en-US" dirty="0"/>
              <a:t>Standard Representation</a:t>
            </a:r>
          </a:p>
          <a:p>
            <a:pPr lvl="1"/>
            <a:r>
              <a:rPr lang="en-US" dirty="0"/>
              <a:t>Attribute Representation</a:t>
            </a:r>
          </a:p>
          <a:p>
            <a:pPr lvl="1"/>
            <a:r>
              <a:rPr lang="en-US" dirty="0"/>
              <a:t>Entity Instance Representation</a:t>
            </a:r>
          </a:p>
        </p:txBody>
      </p:sp>
      <p:grpSp>
        <p:nvGrpSpPr>
          <p:cNvPr id="21509" name="Group 4"/>
          <p:cNvGrpSpPr>
            <a:grpSpLocks/>
          </p:cNvGrpSpPr>
          <p:nvPr/>
        </p:nvGrpSpPr>
        <p:grpSpPr bwMode="auto">
          <a:xfrm>
            <a:off x="5848350" y="2793735"/>
            <a:ext cx="3086100" cy="1968500"/>
            <a:chOff x="3552" y="2400"/>
            <a:chExt cx="1968" cy="1488"/>
          </a:xfrm>
        </p:grpSpPr>
        <p:pic>
          <p:nvPicPr>
            <p:cNvPr id="215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 y="2400"/>
              <a:ext cx="1956"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 name="Rectangle 6"/>
            <p:cNvSpPr>
              <a:spLocks noChangeArrowheads="1"/>
            </p:cNvSpPr>
            <p:nvPr/>
          </p:nvSpPr>
          <p:spPr bwMode="auto">
            <a:xfrm>
              <a:off x="3552" y="2400"/>
              <a:ext cx="1968" cy="1488"/>
            </a:xfrm>
            <a:prstGeom prst="rect">
              <a:avLst/>
            </a:prstGeom>
            <a:noFill/>
            <a:ln w="6985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 name="Group 32"/>
          <p:cNvGrpSpPr>
            <a:grpSpLocks/>
          </p:cNvGrpSpPr>
          <p:nvPr/>
        </p:nvGrpSpPr>
        <p:grpSpPr bwMode="auto">
          <a:xfrm>
            <a:off x="1143000" y="2971800"/>
            <a:ext cx="2362200" cy="1714500"/>
            <a:chOff x="1680" y="2688"/>
            <a:chExt cx="1488" cy="1296"/>
          </a:xfrm>
        </p:grpSpPr>
        <p:sp>
          <p:nvSpPr>
            <p:cNvPr id="21518" name="Rectangle 14"/>
            <p:cNvSpPr>
              <a:spLocks noChangeArrowheads="1"/>
            </p:cNvSpPr>
            <p:nvPr/>
          </p:nvSpPr>
          <p:spPr bwMode="auto">
            <a:xfrm>
              <a:off x="1680" y="2688"/>
              <a:ext cx="1440" cy="1296"/>
            </a:xfrm>
            <a:prstGeom prst="rect">
              <a:avLst/>
            </a:prstGeom>
            <a:solidFill>
              <a:schemeClr val="bg1"/>
            </a:solidFill>
            <a:ln w="28575">
              <a:solidFill>
                <a:srgbClr val="9933FF"/>
              </a:solidFill>
              <a:miter lim="800000"/>
              <a:headEnd/>
              <a:tailEnd/>
            </a:ln>
          </p:spPr>
          <p:txBody>
            <a:bodyPr wrap="none" anchor="ctr"/>
            <a:lstStyle/>
            <a:p>
              <a:endParaRPr lang="en-US"/>
            </a:p>
          </p:txBody>
        </p:sp>
        <p:sp>
          <p:nvSpPr>
            <p:cNvPr id="21519" name="Text Box 15"/>
            <p:cNvSpPr txBox="1">
              <a:spLocks noChangeArrowheads="1"/>
            </p:cNvSpPr>
            <p:nvPr/>
          </p:nvSpPr>
          <p:spPr bwMode="auto">
            <a:xfrm>
              <a:off x="1920" y="2736"/>
              <a:ext cx="105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dirty="0">
                  <a:latin typeface="Arial" charset="0"/>
                </a:rPr>
                <a:t>DINING</a:t>
              </a:r>
            </a:p>
          </p:txBody>
        </p:sp>
        <p:sp>
          <p:nvSpPr>
            <p:cNvPr id="21520" name="Line 16"/>
            <p:cNvSpPr>
              <a:spLocks noChangeShapeType="1"/>
            </p:cNvSpPr>
            <p:nvPr/>
          </p:nvSpPr>
          <p:spPr bwMode="auto">
            <a:xfrm>
              <a:off x="1680" y="3024"/>
              <a:ext cx="1440" cy="0"/>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1" name="Text Box 17"/>
            <p:cNvSpPr txBox="1">
              <a:spLocks noChangeArrowheads="1"/>
            </p:cNvSpPr>
            <p:nvPr/>
          </p:nvSpPr>
          <p:spPr bwMode="auto">
            <a:xfrm>
              <a:off x="1680" y="3072"/>
              <a:ext cx="148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b="1">
                  <a:latin typeface="Arial" charset="0"/>
                </a:rPr>
                <a:t>K  Restaurant Number</a:t>
              </a:r>
            </a:p>
          </p:txBody>
        </p:sp>
        <p:sp>
          <p:nvSpPr>
            <p:cNvPr id="21522" name="Text Box 18"/>
            <p:cNvSpPr txBox="1">
              <a:spLocks noChangeArrowheads="1"/>
            </p:cNvSpPr>
            <p:nvPr/>
          </p:nvSpPr>
          <p:spPr bwMode="auto">
            <a:xfrm>
              <a:off x="1680" y="3312"/>
              <a:ext cx="1392"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latin typeface="Arial" charset="0"/>
                </a:rPr>
                <a:t>Name</a:t>
              </a:r>
            </a:p>
            <a:p>
              <a:pPr>
                <a:spcBef>
                  <a:spcPct val="50000"/>
                </a:spcBef>
              </a:pPr>
              <a:r>
                <a:rPr lang="en-US" sz="1600">
                  <a:latin typeface="Arial" charset="0"/>
                </a:rPr>
                <a:t>Type of food</a:t>
              </a:r>
            </a:p>
          </p:txBody>
        </p:sp>
      </p:grpSp>
      <p:grpSp>
        <p:nvGrpSpPr>
          <p:cNvPr id="5" name="Group 31"/>
          <p:cNvGrpSpPr>
            <a:grpSpLocks/>
          </p:cNvGrpSpPr>
          <p:nvPr/>
        </p:nvGrpSpPr>
        <p:grpSpPr bwMode="auto">
          <a:xfrm>
            <a:off x="876300" y="2971800"/>
            <a:ext cx="2895600" cy="1714500"/>
            <a:chOff x="144" y="2688"/>
            <a:chExt cx="1824" cy="1296"/>
          </a:xfrm>
        </p:grpSpPr>
        <p:sp>
          <p:nvSpPr>
            <p:cNvPr id="21513" name="Rectangle 26"/>
            <p:cNvSpPr>
              <a:spLocks noChangeArrowheads="1"/>
            </p:cNvSpPr>
            <p:nvPr/>
          </p:nvSpPr>
          <p:spPr bwMode="auto">
            <a:xfrm>
              <a:off x="144" y="2688"/>
              <a:ext cx="1824" cy="1296"/>
            </a:xfrm>
            <a:prstGeom prst="rect">
              <a:avLst/>
            </a:prstGeom>
            <a:solidFill>
              <a:schemeClr val="bg1"/>
            </a:solidFill>
            <a:ln w="28575">
              <a:solidFill>
                <a:srgbClr val="9933FF"/>
              </a:solidFill>
              <a:miter lim="800000"/>
              <a:headEnd/>
              <a:tailEnd/>
            </a:ln>
          </p:spPr>
          <p:txBody>
            <a:bodyPr wrap="none" anchor="ctr"/>
            <a:lstStyle/>
            <a:p>
              <a:endParaRPr lang="en-US"/>
            </a:p>
          </p:txBody>
        </p:sp>
        <p:sp>
          <p:nvSpPr>
            <p:cNvPr id="21514" name="Text Box 27"/>
            <p:cNvSpPr txBox="1">
              <a:spLocks noChangeArrowheads="1"/>
            </p:cNvSpPr>
            <p:nvPr/>
          </p:nvSpPr>
          <p:spPr bwMode="auto">
            <a:xfrm>
              <a:off x="552" y="2736"/>
              <a:ext cx="117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dirty="0">
                  <a:latin typeface="Arial" charset="0"/>
                </a:rPr>
                <a:t>BUILDINGS</a:t>
              </a:r>
            </a:p>
          </p:txBody>
        </p:sp>
        <p:sp>
          <p:nvSpPr>
            <p:cNvPr id="21515" name="Line 28"/>
            <p:cNvSpPr>
              <a:spLocks noChangeShapeType="1"/>
            </p:cNvSpPr>
            <p:nvPr/>
          </p:nvSpPr>
          <p:spPr bwMode="auto">
            <a:xfrm>
              <a:off x="144" y="3024"/>
              <a:ext cx="1824" cy="0"/>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6" name="Text Box 29"/>
            <p:cNvSpPr txBox="1">
              <a:spLocks noChangeArrowheads="1"/>
            </p:cNvSpPr>
            <p:nvPr/>
          </p:nvSpPr>
          <p:spPr bwMode="auto">
            <a:xfrm>
              <a:off x="144" y="3072"/>
              <a:ext cx="177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b="1" dirty="0">
                  <a:latin typeface="Arial" charset="0"/>
                </a:rPr>
                <a:t>K  </a:t>
              </a:r>
              <a:r>
                <a:rPr lang="en-US" sz="1600" b="1" dirty="0" err="1">
                  <a:latin typeface="Arial" charset="0"/>
                </a:rPr>
                <a:t>BldgNum</a:t>
              </a:r>
              <a:r>
                <a:rPr lang="en-US" sz="1600" b="1" dirty="0">
                  <a:latin typeface="Arial" charset="0"/>
                </a:rPr>
                <a:t>: 126</a:t>
              </a:r>
            </a:p>
          </p:txBody>
        </p:sp>
        <p:sp>
          <p:nvSpPr>
            <p:cNvPr id="21517" name="Text Box 30"/>
            <p:cNvSpPr txBox="1">
              <a:spLocks noChangeArrowheads="1"/>
            </p:cNvSpPr>
            <p:nvPr/>
          </p:nvSpPr>
          <p:spPr bwMode="auto">
            <a:xfrm>
              <a:off x="144" y="3312"/>
              <a:ext cx="1392"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dirty="0">
                  <a:latin typeface="Arial" charset="0"/>
                </a:rPr>
                <a:t>Name: </a:t>
              </a:r>
              <a:r>
                <a:rPr lang="en-US" sz="1600" dirty="0" err="1">
                  <a:latin typeface="Arial" charset="0"/>
                </a:rPr>
                <a:t>Graveley</a:t>
              </a:r>
              <a:r>
                <a:rPr lang="en-US" sz="1600" dirty="0">
                  <a:latin typeface="Arial" charset="0"/>
                </a:rPr>
                <a:t> Hall</a:t>
              </a:r>
            </a:p>
            <a:p>
              <a:pPr>
                <a:spcBef>
                  <a:spcPct val="50000"/>
                </a:spcBef>
              </a:pPr>
              <a:r>
                <a:rPr lang="en-US" sz="1600" dirty="0">
                  <a:latin typeface="Arial" charset="0"/>
                </a:rPr>
                <a:t>Type: Education</a:t>
              </a:r>
            </a:p>
          </p:txBody>
        </p:sp>
      </p:grpSp>
      <p:pic>
        <p:nvPicPr>
          <p:cNvPr id="21510" name="Picture 7" descr="fxwb2_fb[1]"/>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a:xfrm>
            <a:off x="6781800" y="3181530"/>
            <a:ext cx="371246" cy="315468"/>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4761">
                                            <p:txEl>
                                              <p:pRg st="1" end="1"/>
                                            </p:txEl>
                                          </p:spTgt>
                                        </p:tgtEl>
                                        <p:attrNameLst>
                                          <p:attrName>style.visibility</p:attrName>
                                        </p:attrNameLst>
                                      </p:cBhvr>
                                      <p:to>
                                        <p:strVal val="visible"/>
                                      </p:to>
                                    </p:set>
                                    <p:animEffect transition="in" filter="wipe(down)">
                                      <p:cBhvr>
                                        <p:cTn id="7" dur="500"/>
                                        <p:tgtEl>
                                          <p:spTgt spid="7476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4761">
                                            <p:txEl>
                                              <p:pRg st="2" end="2"/>
                                            </p:txEl>
                                          </p:spTgt>
                                        </p:tgtEl>
                                        <p:attrNameLst>
                                          <p:attrName>style.visibility</p:attrName>
                                        </p:attrNameLst>
                                      </p:cBhvr>
                                      <p:to>
                                        <p:strVal val="visible"/>
                                      </p:to>
                                    </p:set>
                                    <p:animEffect transition="in" filter="wipe(down)">
                                      <p:cBhvr>
                                        <p:cTn id="17" dur="500"/>
                                        <p:tgtEl>
                                          <p:spTgt spid="7476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74761">
                                            <p:txEl>
                                              <p:pRg st="3" end="3"/>
                                            </p:txEl>
                                          </p:spTgt>
                                        </p:tgtEl>
                                        <p:attrNameLst>
                                          <p:attrName>style.visibility</p:attrName>
                                        </p:attrNameLst>
                                      </p:cBhvr>
                                      <p:to>
                                        <p:strVal val="visible"/>
                                      </p:to>
                                    </p:set>
                                    <p:animEffect transition="in" filter="wipe(down)">
                                      <p:cBhvr>
                                        <p:cTn id="27" dur="500"/>
                                        <p:tgtEl>
                                          <p:spTgt spid="7476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a:t>Relationships</a:t>
            </a:r>
          </a:p>
        </p:txBody>
      </p:sp>
      <p:sp>
        <p:nvSpPr>
          <p:cNvPr id="22531" name="Rectangle 3"/>
          <p:cNvSpPr>
            <a:spLocks noGrp="1" noChangeArrowheads="1"/>
          </p:cNvSpPr>
          <p:nvPr>
            <p:ph idx="1"/>
          </p:nvPr>
        </p:nvSpPr>
        <p:spPr/>
        <p:txBody>
          <a:bodyPr/>
          <a:lstStyle/>
          <a:p>
            <a:r>
              <a:rPr lang="en-US" dirty="0"/>
              <a:t>Determine the </a:t>
            </a:r>
            <a:r>
              <a:rPr lang="en-US" b="1" dirty="0"/>
              <a:t>Relationship</a:t>
            </a:r>
            <a:r>
              <a:rPr lang="en-US" dirty="0"/>
              <a:t> between </a:t>
            </a:r>
            <a:r>
              <a:rPr lang="en-US" b="1" dirty="0"/>
              <a:t>Entity Types</a:t>
            </a:r>
            <a:r>
              <a:rPr lang="en-US" dirty="0"/>
              <a:t>.</a:t>
            </a:r>
          </a:p>
          <a:p>
            <a:r>
              <a:rPr lang="en-US" dirty="0"/>
              <a:t>Add these to the </a:t>
            </a:r>
            <a:r>
              <a:rPr lang="en-US" b="1" dirty="0"/>
              <a:t>ERM</a:t>
            </a:r>
          </a:p>
          <a:p>
            <a:pPr marL="0" indent="0">
              <a:buNone/>
            </a:pPr>
            <a:endParaRPr lang="en-US" dirty="0"/>
          </a:p>
          <a:p>
            <a:pPr marL="0" indent="0">
              <a:buNone/>
            </a:pPr>
            <a:r>
              <a:rPr lang="en-US" dirty="0"/>
              <a:t>(more about database relationship classes later in the semester)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en-US" dirty="0"/>
              <a:t>Data and Process Inventory</a:t>
            </a:r>
          </a:p>
        </p:txBody>
      </p:sp>
      <p:sp>
        <p:nvSpPr>
          <p:cNvPr id="23555" name="Rectangle 3"/>
          <p:cNvSpPr>
            <a:spLocks noGrp="1" noChangeArrowheads="1"/>
          </p:cNvSpPr>
          <p:nvPr>
            <p:ph sz="half" idx="1"/>
          </p:nvPr>
        </p:nvSpPr>
        <p:spPr>
          <a:xfrm>
            <a:off x="76200" y="1409700"/>
            <a:ext cx="3429000" cy="2794000"/>
          </a:xfrm>
        </p:spPr>
        <p:txBody>
          <a:bodyPr/>
          <a:lstStyle/>
          <a:p>
            <a:pPr>
              <a:lnSpc>
                <a:spcPct val="80000"/>
              </a:lnSpc>
            </a:pPr>
            <a:r>
              <a:rPr lang="en-US" sz="2400" dirty="0"/>
              <a:t>Database Dictionary</a:t>
            </a:r>
          </a:p>
          <a:p>
            <a:pPr lvl="1">
              <a:lnSpc>
                <a:spcPct val="80000"/>
              </a:lnSpc>
            </a:pPr>
            <a:r>
              <a:rPr lang="en-US" dirty="0" err="1"/>
              <a:t>BldgName</a:t>
            </a:r>
            <a:endParaRPr lang="en-US" dirty="0"/>
          </a:p>
          <a:p>
            <a:pPr>
              <a:lnSpc>
                <a:spcPct val="80000"/>
              </a:lnSpc>
            </a:pPr>
            <a:endParaRPr lang="en-US" sz="2400" dirty="0"/>
          </a:p>
          <a:p>
            <a:pPr>
              <a:lnSpc>
                <a:spcPct val="80000"/>
              </a:lnSpc>
            </a:pPr>
            <a:endParaRPr lang="en-US" sz="2400" dirty="0"/>
          </a:p>
          <a:p>
            <a:pPr lvl="1">
              <a:lnSpc>
                <a:spcPct val="80000"/>
              </a:lnSpc>
            </a:pPr>
            <a:r>
              <a:rPr lang="en-US" dirty="0"/>
              <a:t>Type</a:t>
            </a:r>
          </a:p>
          <a:p>
            <a:pPr>
              <a:lnSpc>
                <a:spcPct val="80000"/>
              </a:lnSpc>
            </a:pPr>
            <a:endParaRPr lang="en-US" sz="2400" dirty="0"/>
          </a:p>
          <a:p>
            <a:pPr>
              <a:lnSpc>
                <a:spcPct val="80000"/>
              </a:lnSpc>
            </a:pPr>
            <a:endParaRPr lang="en-US" sz="2400" dirty="0"/>
          </a:p>
          <a:p>
            <a:pPr lvl="1">
              <a:lnSpc>
                <a:spcPct val="80000"/>
              </a:lnSpc>
            </a:pPr>
            <a:r>
              <a:rPr lang="en-US" dirty="0"/>
              <a:t>Floors</a:t>
            </a:r>
          </a:p>
        </p:txBody>
      </p:sp>
      <p:sp>
        <p:nvSpPr>
          <p:cNvPr id="23556" name="Rectangle 4"/>
          <p:cNvSpPr>
            <a:spLocks noGrp="1" noChangeArrowheads="1"/>
          </p:cNvSpPr>
          <p:nvPr>
            <p:ph sz="half" idx="2"/>
          </p:nvPr>
        </p:nvSpPr>
        <p:spPr>
          <a:xfrm>
            <a:off x="2476500" y="1790700"/>
            <a:ext cx="3086100" cy="3048000"/>
          </a:xfrm>
        </p:spPr>
        <p:txBody>
          <a:bodyPr/>
          <a:lstStyle/>
          <a:p>
            <a:pPr>
              <a:lnSpc>
                <a:spcPct val="80000"/>
              </a:lnSpc>
            </a:pPr>
            <a:r>
              <a:rPr lang="en-US" sz="2000" dirty="0">
                <a:solidFill>
                  <a:schemeClr val="tx1"/>
                </a:solidFill>
              </a:rPr>
              <a:t>The name of the building</a:t>
            </a:r>
          </a:p>
          <a:p>
            <a:pPr marL="0" indent="0">
              <a:lnSpc>
                <a:spcPct val="80000"/>
              </a:lnSpc>
              <a:buNone/>
            </a:pPr>
            <a:endParaRPr lang="en-US" sz="2000" dirty="0">
              <a:solidFill>
                <a:schemeClr val="tx1"/>
              </a:solidFill>
            </a:endParaRPr>
          </a:p>
          <a:p>
            <a:pPr>
              <a:lnSpc>
                <a:spcPct val="80000"/>
              </a:lnSpc>
            </a:pPr>
            <a:r>
              <a:rPr lang="en-US" sz="2000" dirty="0">
                <a:solidFill>
                  <a:schemeClr val="tx1"/>
                </a:solidFill>
              </a:rPr>
              <a:t>Primary use of the building (e.g., 0 = Unknown or n/a; 1 = Education, 2 = Offices, etc.)</a:t>
            </a:r>
          </a:p>
          <a:p>
            <a:pPr>
              <a:lnSpc>
                <a:spcPct val="80000"/>
              </a:lnSpc>
            </a:pPr>
            <a:r>
              <a:rPr lang="en-US" sz="2000" dirty="0">
                <a:solidFill>
                  <a:schemeClr val="tx1"/>
                </a:solidFill>
              </a:rPr>
              <a:t>The total number of floors</a:t>
            </a:r>
            <a:endParaRPr lang="en-US" sz="2000" dirty="0">
              <a:solidFill>
                <a:schemeClr val="bg1"/>
              </a:solidFill>
            </a:endParaRPr>
          </a:p>
        </p:txBody>
      </p:sp>
      <p:grpSp>
        <p:nvGrpSpPr>
          <p:cNvPr id="23557" name="Group 10"/>
          <p:cNvGrpSpPr>
            <a:grpSpLocks/>
          </p:cNvGrpSpPr>
          <p:nvPr/>
        </p:nvGrpSpPr>
        <p:grpSpPr bwMode="auto">
          <a:xfrm>
            <a:off x="5943600" y="2628900"/>
            <a:ext cx="3086100" cy="1968500"/>
            <a:chOff x="3600" y="2400"/>
            <a:chExt cx="1944" cy="1488"/>
          </a:xfrm>
        </p:grpSpPr>
        <p:grpSp>
          <p:nvGrpSpPr>
            <p:cNvPr id="23558" name="Group 5"/>
            <p:cNvGrpSpPr>
              <a:grpSpLocks/>
            </p:cNvGrpSpPr>
            <p:nvPr/>
          </p:nvGrpSpPr>
          <p:grpSpPr bwMode="auto">
            <a:xfrm>
              <a:off x="3600" y="2400"/>
              <a:ext cx="1944" cy="1488"/>
              <a:chOff x="3552" y="2400"/>
              <a:chExt cx="1968" cy="1488"/>
            </a:xfrm>
          </p:grpSpPr>
          <p:pic>
            <p:nvPicPr>
              <p:cNvPr id="235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 y="2400"/>
                <a:ext cx="1956"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7"/>
              <p:cNvSpPr>
                <a:spLocks noChangeArrowheads="1"/>
              </p:cNvSpPr>
              <p:nvPr/>
            </p:nvSpPr>
            <p:spPr bwMode="auto">
              <a:xfrm>
                <a:off x="3552" y="2400"/>
                <a:ext cx="1968" cy="1488"/>
              </a:xfrm>
              <a:prstGeom prst="rect">
                <a:avLst/>
              </a:prstGeom>
              <a:noFill/>
              <a:ln w="6985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23559" name="Picture 8" descr="fxwb2_f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6" y="2688"/>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9" descr="fxwb2_f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6" y="3120"/>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defRPr/>
            </a:pPr>
            <a:r>
              <a:rPr lang="en-US"/>
              <a:t>Develop Tuple Types</a:t>
            </a:r>
          </a:p>
        </p:txBody>
      </p:sp>
      <p:sp>
        <p:nvSpPr>
          <p:cNvPr id="24579" name="Rectangle 3"/>
          <p:cNvSpPr>
            <a:spLocks noGrp="1" noChangeArrowheads="1"/>
          </p:cNvSpPr>
          <p:nvPr>
            <p:ph idx="1"/>
          </p:nvPr>
        </p:nvSpPr>
        <p:spPr/>
        <p:txBody>
          <a:bodyPr/>
          <a:lstStyle/>
          <a:p>
            <a:r>
              <a:rPr lang="en-US" dirty="0"/>
              <a:t>Use your ERM with relationships</a:t>
            </a:r>
          </a:p>
          <a:p>
            <a:r>
              <a:rPr lang="en-US" dirty="0"/>
              <a:t>Perform a “Walk-through” exercise</a:t>
            </a:r>
          </a:p>
          <a:p>
            <a:pPr lvl="1"/>
            <a:r>
              <a:rPr lang="en-US" dirty="0"/>
              <a:t>Simulate data is being added/retrieved in your database.</a:t>
            </a:r>
          </a:p>
          <a:p>
            <a:r>
              <a:rPr lang="en-US" dirty="0"/>
              <a:t>Create another, more </a:t>
            </a:r>
            <a:r>
              <a:rPr lang="en-US" dirty="0" err="1"/>
              <a:t>matjure</a:t>
            </a:r>
            <a:r>
              <a:rPr lang="en-US" dirty="0"/>
              <a:t> ERM using Attribute Representation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defRPr/>
            </a:pPr>
            <a:r>
              <a:rPr lang="en-US"/>
              <a:t>Tuple Types to Tables</a:t>
            </a:r>
          </a:p>
        </p:txBody>
      </p:sp>
      <p:grpSp>
        <p:nvGrpSpPr>
          <p:cNvPr id="25603" name="Group 27"/>
          <p:cNvGrpSpPr>
            <a:grpSpLocks/>
          </p:cNvGrpSpPr>
          <p:nvPr/>
        </p:nvGrpSpPr>
        <p:grpSpPr bwMode="auto">
          <a:xfrm>
            <a:off x="5867400" y="2643912"/>
            <a:ext cx="3086100" cy="1968500"/>
            <a:chOff x="3696" y="2496"/>
            <a:chExt cx="1944" cy="1488"/>
          </a:xfrm>
        </p:grpSpPr>
        <p:grpSp>
          <p:nvGrpSpPr>
            <p:cNvPr id="25611" name="Group 4"/>
            <p:cNvGrpSpPr>
              <a:grpSpLocks/>
            </p:cNvGrpSpPr>
            <p:nvPr/>
          </p:nvGrpSpPr>
          <p:grpSpPr bwMode="auto">
            <a:xfrm>
              <a:off x="3696" y="2496"/>
              <a:ext cx="1944" cy="1488"/>
              <a:chOff x="3552" y="2400"/>
              <a:chExt cx="1968" cy="1488"/>
            </a:xfrm>
          </p:grpSpPr>
          <p:pic>
            <p:nvPicPr>
              <p:cNvPr id="256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 y="2400"/>
                <a:ext cx="1956"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7" name="Rectangle 6"/>
              <p:cNvSpPr>
                <a:spLocks noChangeArrowheads="1"/>
              </p:cNvSpPr>
              <p:nvPr/>
            </p:nvSpPr>
            <p:spPr bwMode="auto">
              <a:xfrm>
                <a:off x="3552" y="2400"/>
                <a:ext cx="1968" cy="1488"/>
              </a:xfrm>
              <a:prstGeom prst="rect">
                <a:avLst/>
              </a:prstGeom>
              <a:noFill/>
              <a:ln w="6985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25612" name="Picture 7" descr="fxwb2_f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2" y="2784"/>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8" descr="fxwb2_f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2" y="3216"/>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5" descr="fxwb2_f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2" y="3312"/>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1" descr="fxwb2_f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2" y="3408"/>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p:cNvGrpSpPr/>
          <p:nvPr/>
        </p:nvGrpSpPr>
        <p:grpSpPr>
          <a:xfrm>
            <a:off x="2133600" y="1485900"/>
            <a:ext cx="3276600" cy="2921000"/>
            <a:chOff x="1066800" y="1905000"/>
            <a:chExt cx="3276600" cy="2921000"/>
          </a:xfrm>
        </p:grpSpPr>
        <p:sp>
          <p:nvSpPr>
            <p:cNvPr id="25604" name="Oval 20"/>
            <p:cNvSpPr>
              <a:spLocks noChangeArrowheads="1"/>
            </p:cNvSpPr>
            <p:nvPr/>
          </p:nvSpPr>
          <p:spPr bwMode="auto">
            <a:xfrm>
              <a:off x="1066800" y="1905000"/>
              <a:ext cx="3276600" cy="2921000"/>
            </a:xfrm>
            <a:prstGeom prst="ellipse">
              <a:avLst/>
            </a:prstGeom>
            <a:gradFill rotWithShape="1">
              <a:gsLst>
                <a:gs pos="0">
                  <a:srgbClr val="9933FF"/>
                </a:gs>
                <a:gs pos="100000">
                  <a:srgbClr val="471876"/>
                </a:gs>
              </a:gsLst>
              <a:lin ang="5400000" scaled="1"/>
            </a:gradFill>
            <a:ln w="9525">
              <a:solidFill>
                <a:schemeClr val="tx1"/>
              </a:solidFill>
              <a:round/>
              <a:headEnd/>
              <a:tailEnd/>
            </a:ln>
          </p:spPr>
          <p:txBody>
            <a:bodyPr wrap="none" anchor="ctr"/>
            <a:lstStyle/>
            <a:p>
              <a:endParaRPr lang="en-US"/>
            </a:p>
          </p:txBody>
        </p:sp>
        <p:sp>
          <p:nvSpPr>
            <p:cNvPr id="25605" name="Oval 21"/>
            <p:cNvSpPr>
              <a:spLocks noChangeArrowheads="1"/>
            </p:cNvSpPr>
            <p:nvPr/>
          </p:nvSpPr>
          <p:spPr bwMode="auto">
            <a:xfrm>
              <a:off x="1600200" y="2349500"/>
              <a:ext cx="2133600" cy="2032000"/>
            </a:xfrm>
            <a:prstGeom prst="ellipse">
              <a:avLst/>
            </a:prstGeom>
            <a:gradFill rotWithShape="1">
              <a:gsLst>
                <a:gs pos="0">
                  <a:srgbClr val="2F2F76"/>
                </a:gs>
                <a:gs pos="100000">
                  <a:srgbClr val="6666FF"/>
                </a:gs>
              </a:gsLst>
              <a:lin ang="5400000" scaled="1"/>
            </a:gradFill>
            <a:ln w="9525">
              <a:solidFill>
                <a:schemeClr val="tx1"/>
              </a:solidFill>
              <a:round/>
              <a:headEnd/>
              <a:tailEnd/>
            </a:ln>
          </p:spPr>
          <p:txBody>
            <a:bodyPr wrap="none" anchor="ctr"/>
            <a:lstStyle/>
            <a:p>
              <a:endParaRPr lang="en-US"/>
            </a:p>
          </p:txBody>
        </p:sp>
        <p:sp>
          <p:nvSpPr>
            <p:cNvPr id="25606" name="Oval 22"/>
            <p:cNvSpPr>
              <a:spLocks noChangeArrowheads="1"/>
            </p:cNvSpPr>
            <p:nvPr/>
          </p:nvSpPr>
          <p:spPr bwMode="auto">
            <a:xfrm>
              <a:off x="1981200" y="2667000"/>
              <a:ext cx="1447800" cy="13970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p>
              <a:endParaRPr lang="en-US"/>
            </a:p>
          </p:txBody>
        </p:sp>
        <p:sp>
          <p:nvSpPr>
            <p:cNvPr id="25607" name="Text Box 23"/>
            <p:cNvSpPr txBox="1">
              <a:spLocks noChangeArrowheads="1"/>
            </p:cNvSpPr>
            <p:nvPr/>
          </p:nvSpPr>
          <p:spPr bwMode="auto">
            <a:xfrm>
              <a:off x="1866900" y="2016952"/>
              <a:ext cx="198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b="1" dirty="0">
                  <a:solidFill>
                    <a:schemeClr val="bg1"/>
                  </a:solidFill>
                  <a:latin typeface="Arial" charset="0"/>
                </a:rPr>
                <a:t>ENTITY TYPES</a:t>
              </a:r>
            </a:p>
          </p:txBody>
        </p:sp>
        <p:sp>
          <p:nvSpPr>
            <p:cNvPr id="25608" name="Text Box 24"/>
            <p:cNvSpPr txBox="1">
              <a:spLocks noChangeArrowheads="1"/>
            </p:cNvSpPr>
            <p:nvPr/>
          </p:nvSpPr>
          <p:spPr bwMode="auto">
            <a:xfrm>
              <a:off x="1524000" y="4202112"/>
              <a:ext cx="2590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b="1" dirty="0">
                  <a:solidFill>
                    <a:schemeClr val="bg1"/>
                  </a:solidFill>
                  <a:latin typeface="Arial" charset="0"/>
                </a:rPr>
                <a:t>RELATIONSHIP TYPES</a:t>
              </a:r>
            </a:p>
          </p:txBody>
        </p:sp>
        <p:sp>
          <p:nvSpPr>
            <p:cNvPr id="25609" name="Text Box 25"/>
            <p:cNvSpPr txBox="1">
              <a:spLocks noChangeArrowheads="1"/>
            </p:cNvSpPr>
            <p:nvPr/>
          </p:nvSpPr>
          <p:spPr bwMode="auto">
            <a:xfrm>
              <a:off x="1943100" y="2399886"/>
              <a:ext cx="198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b="1" dirty="0">
                  <a:solidFill>
                    <a:schemeClr val="bg1"/>
                  </a:solidFill>
                  <a:latin typeface="Arial" charset="0"/>
                </a:rPr>
                <a:t>TUPLE TYPES</a:t>
              </a:r>
            </a:p>
          </p:txBody>
        </p:sp>
        <p:sp>
          <p:nvSpPr>
            <p:cNvPr id="25610" name="Text Box 26"/>
            <p:cNvSpPr txBox="1">
              <a:spLocks noChangeArrowheads="1"/>
            </p:cNvSpPr>
            <p:nvPr/>
          </p:nvSpPr>
          <p:spPr bwMode="auto">
            <a:xfrm>
              <a:off x="2209800" y="3238500"/>
              <a:ext cx="106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b="1">
                  <a:solidFill>
                    <a:schemeClr val="bg1"/>
                  </a:solidFill>
                  <a:latin typeface="Arial" charset="0"/>
                </a:rPr>
                <a:t>TABLES</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a:t>Normalization</a:t>
            </a:r>
          </a:p>
        </p:txBody>
      </p:sp>
      <p:sp>
        <p:nvSpPr>
          <p:cNvPr id="26627" name="Rectangle 3"/>
          <p:cNvSpPr>
            <a:spLocks noGrp="1" noChangeArrowheads="1"/>
          </p:cNvSpPr>
          <p:nvPr>
            <p:ph idx="1"/>
          </p:nvPr>
        </p:nvSpPr>
        <p:spPr>
          <a:xfrm>
            <a:off x="685800" y="1651000"/>
            <a:ext cx="8229600" cy="3429000"/>
          </a:xfrm>
        </p:spPr>
        <p:txBody>
          <a:bodyPr/>
          <a:lstStyle/>
          <a:p>
            <a:r>
              <a:rPr lang="en-US" sz="2800" dirty="0"/>
              <a:t>First-Fifth Form Normal (</a:t>
            </a:r>
            <a:r>
              <a:rPr lang="en-US" sz="2800" b="1" dirty="0"/>
              <a:t>1FN , 2FN ,…5FN</a:t>
            </a:r>
            <a:r>
              <a:rPr lang="en-US" sz="2800" dirty="0"/>
              <a:t>)</a:t>
            </a:r>
          </a:p>
          <a:p>
            <a:r>
              <a:rPr lang="en-US" sz="2800" dirty="0"/>
              <a:t>Academic</a:t>
            </a:r>
          </a:p>
          <a:p>
            <a:r>
              <a:rPr lang="en-US" sz="2800" dirty="0"/>
              <a:t>Applied</a:t>
            </a:r>
          </a:p>
          <a:p>
            <a:endParaRPr 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dirty="0"/>
              <a:t>1FN</a:t>
            </a:r>
          </a:p>
        </p:txBody>
      </p:sp>
      <p:sp>
        <p:nvSpPr>
          <p:cNvPr id="27651" name="Rectangle 3"/>
          <p:cNvSpPr>
            <a:spLocks noGrp="1" noChangeArrowheads="1"/>
          </p:cNvSpPr>
          <p:nvPr>
            <p:ph idx="1"/>
          </p:nvPr>
        </p:nvSpPr>
        <p:spPr/>
        <p:txBody>
          <a:bodyPr/>
          <a:lstStyle/>
          <a:p>
            <a:r>
              <a:rPr lang="en-US" sz="2800" dirty="0"/>
              <a:t>“All values are atomic”</a:t>
            </a:r>
          </a:p>
          <a:p>
            <a:pPr lvl="1"/>
            <a:r>
              <a:rPr lang="en-US" sz="2400" dirty="0"/>
              <a:t>Each cell in the table contains only a single data value</a:t>
            </a:r>
          </a:p>
          <a:p>
            <a:r>
              <a:rPr lang="en-US" sz="2800" dirty="0"/>
              <a:t>Eliminate repeating groups</a:t>
            </a:r>
          </a:p>
          <a:p>
            <a:pPr lvl="1"/>
            <a:r>
              <a:rPr lang="en-US" sz="2400" dirty="0"/>
              <a:t>Puppy_Trick1, Puppy_Trick2, …</a:t>
            </a:r>
          </a:p>
          <a:p>
            <a:r>
              <a:rPr lang="en-US" sz="2800" i="1" dirty="0">
                <a:solidFill>
                  <a:schemeClr val="bg1"/>
                </a:solidFill>
              </a:rPr>
              <a:t>Note: some tables will be OK as planned</a:t>
            </a:r>
            <a:r>
              <a:rPr lang="en-US" i="1" dirty="0">
                <a:solidFill>
                  <a:schemeClr val="bg1"/>
                </a:solidFill>
              </a:rPr>
              <a:t>… just check to make sure</a:t>
            </a:r>
            <a:r>
              <a:rPr lang="en-US" i="1" dirty="0"/>
              <a:t>.</a:t>
            </a:r>
          </a:p>
          <a:p>
            <a:pPr lvl="1"/>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
            <a:ext cx="7772400" cy="952500"/>
          </a:xfrm>
        </p:spPr>
        <p:txBody>
          <a:bodyPr/>
          <a:lstStyle/>
          <a:p>
            <a:r>
              <a:rPr lang="en-US" dirty="0"/>
              <a:t>Check this (1FN)…</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52500"/>
            <a:ext cx="4191000" cy="4686300"/>
          </a:xfrm>
          <a:prstGeom prst="rect">
            <a:avLst/>
          </a:prstGeom>
          <a:noFill/>
          <a:ln>
            <a:noFill/>
          </a:ln>
        </p:spPr>
      </p:pic>
    </p:spTree>
    <p:extLst>
      <p:ext uri="{BB962C8B-B14F-4D97-AF65-F5344CB8AC3E}">
        <p14:creationId xmlns:p14="http://schemas.microsoft.com/office/powerpoint/2010/main" val="414862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n-US"/>
              <a:t>2FN</a:t>
            </a:r>
          </a:p>
        </p:txBody>
      </p:sp>
      <p:sp>
        <p:nvSpPr>
          <p:cNvPr id="28675" name="Rectangle 3"/>
          <p:cNvSpPr>
            <a:spLocks noGrp="1" noChangeArrowheads="1"/>
          </p:cNvSpPr>
          <p:nvPr>
            <p:ph idx="1"/>
          </p:nvPr>
        </p:nvSpPr>
        <p:spPr/>
        <p:txBody>
          <a:bodyPr/>
          <a:lstStyle/>
          <a:p>
            <a:r>
              <a:rPr lang="en-US" sz="2800" dirty="0"/>
              <a:t>Satisfy 1FN and…</a:t>
            </a:r>
          </a:p>
          <a:p>
            <a:r>
              <a:rPr lang="en-US" sz="2800" dirty="0"/>
              <a:t>Redundant </a:t>
            </a:r>
            <a:r>
              <a:rPr lang="en-US" sz="2800" b="1" dirty="0"/>
              <a:t>data</a:t>
            </a:r>
            <a:r>
              <a:rPr lang="en-US" sz="2800" dirty="0"/>
              <a:t> must be eliminated</a:t>
            </a:r>
          </a:p>
          <a:p>
            <a:pPr lvl="1"/>
            <a:r>
              <a:rPr lang="en-US" sz="2400" dirty="0"/>
              <a:t>How?</a:t>
            </a:r>
          </a:p>
          <a:p>
            <a:pPr lvl="1"/>
            <a:r>
              <a:rPr lang="en-US" sz="2400" dirty="0"/>
              <a:t>Example: </a:t>
            </a:r>
            <a:r>
              <a:rPr lang="en-US" sz="2400" dirty="0" err="1"/>
              <a:t>Puppy_ID</a:t>
            </a:r>
            <a:r>
              <a:rPr lang="en-US" sz="2400" dirty="0"/>
              <a:t>, </a:t>
            </a:r>
            <a:r>
              <a:rPr lang="en-US" sz="2400" dirty="0" err="1"/>
              <a:t>Trick_ID</a:t>
            </a:r>
            <a:r>
              <a:rPr lang="en-US" sz="2400" dirty="0"/>
              <a:t>, </a:t>
            </a:r>
            <a:r>
              <a:rPr lang="en-US" sz="2400" dirty="0" err="1"/>
              <a:t>Trick_Name</a:t>
            </a:r>
            <a:endParaRPr lang="en-US" sz="2400" dirty="0"/>
          </a:p>
          <a:p>
            <a:endParaRPr lang="en-US" dirty="0"/>
          </a:p>
          <a:p>
            <a:pPr lvl="1">
              <a:buFontTx/>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
            <a:ext cx="7772400" cy="952500"/>
          </a:xfrm>
        </p:spPr>
        <p:txBody>
          <a:bodyPr/>
          <a:lstStyle/>
          <a:p>
            <a:r>
              <a:rPr lang="en-US" dirty="0"/>
              <a:t>Check this (2FN)…</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52500"/>
            <a:ext cx="4191000" cy="4686300"/>
          </a:xfrm>
          <a:prstGeom prst="rect">
            <a:avLst/>
          </a:prstGeom>
          <a:noFill/>
          <a:ln>
            <a:noFill/>
          </a:ln>
        </p:spPr>
      </p:pic>
    </p:spTree>
    <p:extLst>
      <p:ext uri="{BB962C8B-B14F-4D97-AF65-F5344CB8AC3E}">
        <p14:creationId xmlns:p14="http://schemas.microsoft.com/office/powerpoint/2010/main" val="912632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dirty="0"/>
              <a:t>BTW</a:t>
            </a:r>
          </a:p>
        </p:txBody>
      </p:sp>
      <p:sp>
        <p:nvSpPr>
          <p:cNvPr id="5123" name="Rectangle 3"/>
          <p:cNvSpPr>
            <a:spLocks noGrp="1" noChangeArrowheads="1"/>
          </p:cNvSpPr>
          <p:nvPr>
            <p:ph idx="1"/>
          </p:nvPr>
        </p:nvSpPr>
        <p:spPr>
          <a:xfrm>
            <a:off x="533400" y="1257300"/>
            <a:ext cx="6172200" cy="889000"/>
          </a:xfrm>
        </p:spPr>
        <p:txBody>
          <a:bodyPr/>
          <a:lstStyle/>
          <a:p>
            <a:r>
              <a:rPr lang="en-US" dirty="0"/>
              <a:t>The Data-to-Wisdom Pathway</a:t>
            </a:r>
          </a:p>
        </p:txBody>
      </p:sp>
      <p:sp>
        <p:nvSpPr>
          <p:cNvPr id="2" name="Right Arrow 1"/>
          <p:cNvSpPr/>
          <p:nvPr/>
        </p:nvSpPr>
        <p:spPr>
          <a:xfrm>
            <a:off x="1066800" y="1946512"/>
            <a:ext cx="6781800" cy="1066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38200" y="3042124"/>
            <a:ext cx="7620000" cy="461665"/>
          </a:xfrm>
          <a:prstGeom prst="rect">
            <a:avLst/>
          </a:prstGeom>
          <a:noFill/>
        </p:spPr>
        <p:txBody>
          <a:bodyPr wrap="square" rtlCol="0">
            <a:spAutoFit/>
          </a:bodyPr>
          <a:lstStyle/>
          <a:p>
            <a:r>
              <a:rPr lang="en-US" b="1" dirty="0">
                <a:latin typeface="Technical" panose="03050502040202020B03" pitchFamily="66" charset="0"/>
              </a:rPr>
              <a:t>Data         Information           Knowledge            Wisdom</a:t>
            </a:r>
          </a:p>
        </p:txBody>
      </p:sp>
      <p:sp>
        <p:nvSpPr>
          <p:cNvPr id="4" name="TextBox 3"/>
          <p:cNvSpPr txBox="1"/>
          <p:nvPr/>
        </p:nvSpPr>
        <p:spPr>
          <a:xfrm>
            <a:off x="1447800" y="4229100"/>
            <a:ext cx="6248400" cy="461665"/>
          </a:xfrm>
          <a:prstGeom prst="rect">
            <a:avLst/>
          </a:prstGeom>
          <a:noFill/>
        </p:spPr>
        <p:txBody>
          <a:bodyPr wrap="square" rtlCol="0">
            <a:spAutoFit/>
          </a:bodyPr>
          <a:lstStyle/>
          <a:p>
            <a:r>
              <a:rPr lang="en-US" dirty="0"/>
              <a:t>cf., </a:t>
            </a:r>
            <a:r>
              <a:rPr lang="en-US" dirty="0">
                <a:hlinkClick r:id="rId3"/>
              </a:rPr>
              <a:t>https://en.wikipedia.org/wiki/DIKW_pyramid</a:t>
            </a:r>
            <a:endParaRPr lang="en-US"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defRPr/>
            </a:pPr>
            <a:r>
              <a:rPr lang="en-US"/>
              <a:t>3FN</a:t>
            </a:r>
          </a:p>
        </p:txBody>
      </p:sp>
      <p:sp>
        <p:nvSpPr>
          <p:cNvPr id="29699" name="Rectangle 3"/>
          <p:cNvSpPr>
            <a:spLocks noGrp="1" noChangeArrowheads="1"/>
          </p:cNvSpPr>
          <p:nvPr>
            <p:ph idx="1"/>
          </p:nvPr>
        </p:nvSpPr>
        <p:spPr/>
        <p:txBody>
          <a:bodyPr/>
          <a:lstStyle/>
          <a:p>
            <a:r>
              <a:rPr lang="en-US" sz="2800" dirty="0"/>
              <a:t>Satisfy 1NF and 2FN and…</a:t>
            </a:r>
          </a:p>
          <a:p>
            <a:r>
              <a:rPr lang="en-US" sz="2800" dirty="0"/>
              <a:t>No non-key attributes are dependent on other non-key attributes.</a:t>
            </a:r>
          </a:p>
          <a:p>
            <a:pPr lvl="1"/>
            <a:r>
              <a:rPr lang="en-US" sz="2400" dirty="0"/>
              <a:t>Example: </a:t>
            </a:r>
            <a:r>
              <a:rPr lang="en-US" sz="2400" dirty="0" err="1"/>
              <a:t>Appointment_ID</a:t>
            </a:r>
            <a:r>
              <a:rPr lang="en-US" sz="2400" dirty="0"/>
              <a:t>, Name, Date, Time, Species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defRPr/>
            </a:pPr>
            <a:r>
              <a:rPr lang="en-US"/>
              <a:t>After Normalization</a:t>
            </a:r>
          </a:p>
        </p:txBody>
      </p:sp>
      <p:sp>
        <p:nvSpPr>
          <p:cNvPr id="30723" name="Rectangle 3"/>
          <p:cNvSpPr>
            <a:spLocks noGrp="1" noChangeArrowheads="1"/>
          </p:cNvSpPr>
          <p:nvPr>
            <p:ph idx="1"/>
          </p:nvPr>
        </p:nvSpPr>
        <p:spPr>
          <a:xfrm>
            <a:off x="152400" y="1104900"/>
            <a:ext cx="8305800" cy="3429000"/>
          </a:xfrm>
        </p:spPr>
        <p:txBody>
          <a:bodyPr/>
          <a:lstStyle/>
          <a:p>
            <a:r>
              <a:rPr lang="en-US" sz="2800" dirty="0"/>
              <a:t>New </a:t>
            </a:r>
            <a:r>
              <a:rPr lang="en-US" sz="2800" b="1" dirty="0"/>
              <a:t>tuple types </a:t>
            </a:r>
            <a:r>
              <a:rPr lang="en-US" sz="2800" dirty="0"/>
              <a:t>will be created.</a:t>
            </a:r>
          </a:p>
          <a:p>
            <a:r>
              <a:rPr lang="en-US" sz="2800" dirty="0"/>
              <a:t>New </a:t>
            </a:r>
            <a:r>
              <a:rPr lang="en-US" sz="2800" b="1" dirty="0"/>
              <a:t>tables</a:t>
            </a:r>
            <a:r>
              <a:rPr lang="en-US" sz="2800" dirty="0"/>
              <a:t> will be planned.</a:t>
            </a:r>
          </a:p>
          <a:p>
            <a:r>
              <a:rPr lang="en-US" sz="2800" dirty="0"/>
              <a:t>Many-many relationships will be handled using associative tables (bridge tables).</a:t>
            </a:r>
          </a:p>
          <a:p>
            <a:pPr>
              <a:buFontTx/>
              <a:buNone/>
            </a:pPr>
            <a:endParaRPr lang="en-US" sz="2800" dirty="0"/>
          </a:p>
        </p:txBody>
      </p:sp>
      <p:grpSp>
        <p:nvGrpSpPr>
          <p:cNvPr id="30724" name="Group 4"/>
          <p:cNvGrpSpPr>
            <a:grpSpLocks/>
          </p:cNvGrpSpPr>
          <p:nvPr/>
        </p:nvGrpSpPr>
        <p:grpSpPr bwMode="auto">
          <a:xfrm>
            <a:off x="5867400" y="2697957"/>
            <a:ext cx="3086100" cy="1968500"/>
            <a:chOff x="3696" y="2496"/>
            <a:chExt cx="1944" cy="1488"/>
          </a:xfrm>
        </p:grpSpPr>
        <p:grpSp>
          <p:nvGrpSpPr>
            <p:cNvPr id="30726" name="Group 5"/>
            <p:cNvGrpSpPr>
              <a:grpSpLocks/>
            </p:cNvGrpSpPr>
            <p:nvPr/>
          </p:nvGrpSpPr>
          <p:grpSpPr bwMode="auto">
            <a:xfrm>
              <a:off x="3696" y="2496"/>
              <a:ext cx="1944" cy="1488"/>
              <a:chOff x="3552" y="2400"/>
              <a:chExt cx="1968" cy="1488"/>
            </a:xfrm>
          </p:grpSpPr>
          <p:pic>
            <p:nvPicPr>
              <p:cNvPr id="3073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 y="2400"/>
                <a:ext cx="1956"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Rectangle 7"/>
              <p:cNvSpPr>
                <a:spLocks noChangeArrowheads="1"/>
              </p:cNvSpPr>
              <p:nvPr/>
            </p:nvSpPr>
            <p:spPr bwMode="auto">
              <a:xfrm>
                <a:off x="3552" y="2400"/>
                <a:ext cx="1968" cy="1488"/>
              </a:xfrm>
              <a:prstGeom prst="rect">
                <a:avLst/>
              </a:prstGeom>
              <a:noFill/>
              <a:ln w="6985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30727" name="Picture 8" descr="fxwb2_f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 y="2784"/>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9" descr="fxwb2_f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 y="3216"/>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0" descr="fxwb2_f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 y="3312"/>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1" descr="fxwb2_f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 y="3408"/>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25" name="Picture 12" descr="fxwb2_f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8097" y="4167717"/>
            <a:ext cx="3714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defRPr/>
            </a:pPr>
            <a:r>
              <a:rPr lang="en-US"/>
              <a:t>De-Normalization</a:t>
            </a:r>
          </a:p>
        </p:txBody>
      </p:sp>
      <p:sp>
        <p:nvSpPr>
          <p:cNvPr id="31747" name="Rectangle 3"/>
          <p:cNvSpPr>
            <a:spLocks noGrp="1" noChangeArrowheads="1"/>
          </p:cNvSpPr>
          <p:nvPr>
            <p:ph idx="1"/>
          </p:nvPr>
        </p:nvSpPr>
        <p:spPr>
          <a:xfrm>
            <a:off x="381000" y="1104900"/>
            <a:ext cx="8229600" cy="3771636"/>
          </a:xfrm>
        </p:spPr>
        <p:txBody>
          <a:bodyPr/>
          <a:lstStyle/>
          <a:p>
            <a:pPr algn="ctr"/>
            <a:r>
              <a:rPr lang="en-US" sz="2800" dirty="0"/>
              <a:t>What? Is this heresy?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405" y="1638300"/>
            <a:ext cx="6270789" cy="39243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defRPr/>
            </a:pPr>
            <a:r>
              <a:rPr lang="en-US"/>
              <a:t>Designing the Actual RDBMS</a:t>
            </a:r>
          </a:p>
        </p:txBody>
      </p:sp>
      <p:sp>
        <p:nvSpPr>
          <p:cNvPr id="32771" name="Rectangle 3"/>
          <p:cNvSpPr>
            <a:spLocks noGrp="1" noChangeArrowheads="1"/>
          </p:cNvSpPr>
          <p:nvPr>
            <p:ph idx="1"/>
          </p:nvPr>
        </p:nvSpPr>
        <p:spPr>
          <a:xfrm>
            <a:off x="152400" y="1169769"/>
            <a:ext cx="8686800" cy="3429000"/>
          </a:xfrm>
        </p:spPr>
        <p:txBody>
          <a:bodyPr/>
          <a:lstStyle/>
          <a:p>
            <a:r>
              <a:rPr lang="en-US" sz="2800" dirty="0"/>
              <a:t>Visual modeling based upon your </a:t>
            </a:r>
            <a:r>
              <a:rPr lang="en-US" sz="2800" b="1" dirty="0"/>
              <a:t>ERM</a:t>
            </a:r>
            <a:r>
              <a:rPr lang="en-US" sz="2800" dirty="0"/>
              <a:t> and </a:t>
            </a:r>
            <a:r>
              <a:rPr lang="en-US" sz="2800" b="1" dirty="0"/>
              <a:t>Tuple type </a:t>
            </a:r>
            <a:r>
              <a:rPr lang="en-US" sz="2800" dirty="0"/>
              <a:t>model.</a:t>
            </a:r>
          </a:p>
          <a:p>
            <a:r>
              <a:rPr lang="en-US" sz="2800" dirty="0"/>
              <a:t>Implementation of integrity rules based upon your business constraints.</a:t>
            </a:r>
          </a:p>
        </p:txBody>
      </p:sp>
      <p:grpSp>
        <p:nvGrpSpPr>
          <p:cNvPr id="2" name="Group 1"/>
          <p:cNvGrpSpPr/>
          <p:nvPr/>
        </p:nvGrpSpPr>
        <p:grpSpPr>
          <a:xfrm>
            <a:off x="5943600" y="2705100"/>
            <a:ext cx="3086100" cy="1968500"/>
            <a:chOff x="5867400" y="3467100"/>
            <a:chExt cx="3086100" cy="1968500"/>
          </a:xfrm>
        </p:grpSpPr>
        <p:grpSp>
          <p:nvGrpSpPr>
            <p:cNvPr id="32772" name="Group 4"/>
            <p:cNvGrpSpPr>
              <a:grpSpLocks/>
            </p:cNvGrpSpPr>
            <p:nvPr/>
          </p:nvGrpSpPr>
          <p:grpSpPr bwMode="auto">
            <a:xfrm>
              <a:off x="5867400" y="3467100"/>
              <a:ext cx="3086100" cy="1968500"/>
              <a:chOff x="3696" y="2496"/>
              <a:chExt cx="1944" cy="1488"/>
            </a:xfrm>
          </p:grpSpPr>
          <p:grpSp>
            <p:nvGrpSpPr>
              <p:cNvPr id="32775" name="Group 5"/>
              <p:cNvGrpSpPr>
                <a:grpSpLocks/>
              </p:cNvGrpSpPr>
              <p:nvPr/>
            </p:nvGrpSpPr>
            <p:grpSpPr bwMode="auto">
              <a:xfrm>
                <a:off x="3696" y="2496"/>
                <a:ext cx="1944" cy="1488"/>
                <a:chOff x="3552" y="2400"/>
                <a:chExt cx="1968" cy="1488"/>
              </a:xfrm>
            </p:grpSpPr>
            <p:pic>
              <p:nvPicPr>
                <p:cNvPr id="327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 y="2400"/>
                  <a:ext cx="1956"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Rectangle 7"/>
                <p:cNvSpPr>
                  <a:spLocks noChangeArrowheads="1"/>
                </p:cNvSpPr>
                <p:nvPr/>
              </p:nvSpPr>
              <p:spPr bwMode="auto">
                <a:xfrm>
                  <a:off x="3552" y="2400"/>
                  <a:ext cx="1968" cy="1488"/>
                </a:xfrm>
                <a:prstGeom prst="rect">
                  <a:avLst/>
                </a:prstGeom>
                <a:noFill/>
                <a:ln w="6985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32776" name="Picture 8" descr="fxwb2_f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 y="2784"/>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descr="fxwb2_f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 y="3216"/>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descr="fxwb2_f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 y="3312"/>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descr="fxwb2_f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 y="3408"/>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73" name="Picture 12" descr="fxwb2_f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699000"/>
              <a:ext cx="3714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3" descr="fxwb2_f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826000"/>
              <a:ext cx="3714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dirty="0"/>
              <a:t>Populate the Database</a:t>
            </a:r>
          </a:p>
        </p:txBody>
      </p:sp>
      <p:sp>
        <p:nvSpPr>
          <p:cNvPr id="33795" name="Rectangle 3"/>
          <p:cNvSpPr>
            <a:spLocks noGrp="1" noChangeArrowheads="1"/>
          </p:cNvSpPr>
          <p:nvPr>
            <p:ph idx="1"/>
          </p:nvPr>
        </p:nvSpPr>
        <p:spPr>
          <a:xfrm>
            <a:off x="1371600" y="1104900"/>
            <a:ext cx="6362700" cy="3771636"/>
          </a:xfrm>
        </p:spPr>
        <p:txBody>
          <a:bodyPr/>
          <a:lstStyle/>
          <a:p>
            <a:r>
              <a:rPr lang="en-US" sz="3200" dirty="0"/>
              <a:t>Questions and concerns to revisit</a:t>
            </a:r>
          </a:p>
          <a:p>
            <a:pPr lvl="1"/>
            <a:r>
              <a:rPr lang="en-US" sz="2800" dirty="0"/>
              <a:t>Null data</a:t>
            </a:r>
          </a:p>
          <a:p>
            <a:pPr lvl="1"/>
            <a:r>
              <a:rPr lang="en-US" sz="2800" dirty="0"/>
              <a:t>Reporting discrepancies and variations</a:t>
            </a:r>
          </a:p>
          <a:p>
            <a:pPr lvl="1"/>
            <a:r>
              <a:rPr lang="en-US" sz="2800" dirty="0"/>
              <a:t>Measuring or estimating methods</a:t>
            </a:r>
          </a:p>
          <a:p>
            <a:pPr lvl="1"/>
            <a:r>
              <a:rPr lang="en-US" sz="2800" dirty="0"/>
              <a:t>Client utility/efficiency</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a:t>The Last Step?</a:t>
            </a:r>
          </a:p>
        </p:txBody>
      </p:sp>
      <p:sp>
        <p:nvSpPr>
          <p:cNvPr id="34819" name="WordArt 3"/>
          <p:cNvSpPr>
            <a:spLocks noChangeArrowheads="1" noChangeShapeType="1" noTextEdit="1"/>
          </p:cNvSpPr>
          <p:nvPr/>
        </p:nvSpPr>
        <p:spPr bwMode="auto">
          <a:xfrm>
            <a:off x="1600200" y="1651000"/>
            <a:ext cx="5486400" cy="2730500"/>
          </a:xfrm>
          <a:prstGeom prst="rect">
            <a:avLst/>
          </a:prstGeom>
        </p:spPr>
        <p:txBody>
          <a:bodyPr wrap="none" fromWordArt="1">
            <a:prstTxWarp prst="textSlantUp">
              <a:avLst>
                <a:gd name="adj" fmla="val 43750"/>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b="1" kern="10" spc="720">
                <a:ln w="9525">
                  <a:round/>
                  <a:headEnd/>
                  <a:tailEnd/>
                </a:ln>
                <a:gradFill rotWithShape="1">
                  <a:gsLst>
                    <a:gs pos="0">
                      <a:srgbClr val="FFE701"/>
                    </a:gs>
                    <a:gs pos="100000">
                      <a:srgbClr val="FE3E02"/>
                    </a:gs>
                  </a:gsLst>
                  <a:lin ang="5400000" scaled="1"/>
                </a:gradFill>
                <a:latin typeface="Arial"/>
                <a:cs typeface="Arial"/>
              </a:rPr>
              <a:t>Validation!</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316B-84C9-47A7-80FF-8A59FEB8F26B}"/>
              </a:ext>
            </a:extLst>
          </p:cNvPr>
          <p:cNvSpPr>
            <a:spLocks noGrp="1"/>
          </p:cNvSpPr>
          <p:nvPr>
            <p:ph type="title"/>
          </p:nvPr>
        </p:nvSpPr>
        <p:spPr/>
        <p:txBody>
          <a:bodyPr/>
          <a:lstStyle/>
          <a:p>
            <a:r>
              <a:rPr lang="en-US" dirty="0"/>
              <a:t>Professional Hints and Tips</a:t>
            </a:r>
          </a:p>
        </p:txBody>
      </p:sp>
      <p:sp>
        <p:nvSpPr>
          <p:cNvPr id="3" name="Content Placeholder 2">
            <a:extLst>
              <a:ext uri="{FF2B5EF4-FFF2-40B4-BE49-F238E27FC236}">
                <a16:creationId xmlns:a16="http://schemas.microsoft.com/office/drawing/2014/main" id="{3427F455-C6FF-4FD1-894B-55E804CA93DE}"/>
              </a:ext>
            </a:extLst>
          </p:cNvPr>
          <p:cNvSpPr>
            <a:spLocks noGrp="1"/>
          </p:cNvSpPr>
          <p:nvPr>
            <p:ph idx="1"/>
          </p:nvPr>
        </p:nvSpPr>
        <p:spPr/>
        <p:txBody>
          <a:bodyPr/>
          <a:lstStyle/>
          <a:p>
            <a:r>
              <a:rPr lang="en-US" dirty="0"/>
              <a:t>Using Google drive, sharing files/folders and communicating </a:t>
            </a:r>
            <a:r>
              <a:rPr lang="en-US"/>
              <a:t>this in email</a:t>
            </a:r>
            <a:endParaRPr lang="en-US" dirty="0"/>
          </a:p>
        </p:txBody>
      </p:sp>
    </p:spTree>
    <p:extLst>
      <p:ext uri="{BB962C8B-B14F-4D97-AF65-F5344CB8AC3E}">
        <p14:creationId xmlns:p14="http://schemas.microsoft.com/office/powerpoint/2010/main" val="3922783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defRPr/>
            </a:pPr>
            <a:r>
              <a:rPr lang="en-US"/>
              <a:t>Questions?</a:t>
            </a:r>
          </a:p>
        </p:txBody>
      </p:sp>
      <p:pic>
        <p:nvPicPr>
          <p:cNvPr id="3" name="Picture 3" descr="j0245047[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rot="713651">
            <a:off x="2999737" y="1452450"/>
            <a:ext cx="2924175" cy="279400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a:t>Database software...</a:t>
            </a:r>
          </a:p>
        </p:txBody>
      </p:sp>
      <p:sp>
        <p:nvSpPr>
          <p:cNvPr id="6147" name="Rectangle 3"/>
          <p:cNvSpPr>
            <a:spLocks noGrp="1" noChangeArrowheads="1"/>
          </p:cNvSpPr>
          <p:nvPr>
            <p:ph idx="1"/>
          </p:nvPr>
        </p:nvSpPr>
        <p:spPr/>
        <p:txBody>
          <a:bodyPr/>
          <a:lstStyle/>
          <a:p>
            <a:r>
              <a:rPr lang="en-US"/>
              <a:t>Light Duty</a:t>
            </a:r>
          </a:p>
          <a:p>
            <a:endParaRPr lang="en-US"/>
          </a:p>
          <a:p>
            <a:r>
              <a:rPr lang="en-US"/>
              <a:t>Medium Duty</a:t>
            </a:r>
          </a:p>
          <a:p>
            <a:endParaRPr lang="en-US"/>
          </a:p>
          <a:p>
            <a:r>
              <a:rPr lang="en-US"/>
              <a:t>Heavy Duty</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a:t>Database software...</a:t>
            </a:r>
          </a:p>
        </p:txBody>
      </p:sp>
      <p:sp>
        <p:nvSpPr>
          <p:cNvPr id="7171" name="Rectangle 3"/>
          <p:cNvSpPr>
            <a:spLocks noGrp="1" noChangeArrowheads="1"/>
          </p:cNvSpPr>
          <p:nvPr>
            <p:ph type="body" sz="half" idx="1"/>
          </p:nvPr>
        </p:nvSpPr>
        <p:spPr/>
        <p:txBody>
          <a:bodyPr/>
          <a:lstStyle/>
          <a:p>
            <a:r>
              <a:rPr lang="en-US" sz="2800"/>
              <a:t>Light Duty</a:t>
            </a:r>
          </a:p>
          <a:p>
            <a:endParaRPr lang="en-US" sz="2800"/>
          </a:p>
          <a:p>
            <a:r>
              <a:rPr lang="en-US" sz="2800"/>
              <a:t>Medium Duty</a:t>
            </a:r>
          </a:p>
          <a:p>
            <a:endParaRPr lang="en-US" sz="2800"/>
          </a:p>
          <a:p>
            <a:r>
              <a:rPr lang="en-US" sz="2800"/>
              <a:t>Heavy Duty</a:t>
            </a:r>
          </a:p>
        </p:txBody>
      </p:sp>
      <p:pic>
        <p:nvPicPr>
          <p:cNvPr id="7178" name="Picture 10" descr="db2_logo"/>
          <p:cNvPicPr>
            <a:picLocks noGrp="1" noChangeAspect="1" noChangeArrowheads="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05387" y="1936750"/>
            <a:ext cx="3095625" cy="2857500"/>
          </a:xfrm>
          <a:noFill/>
        </p:spPr>
      </p:pic>
      <p:pic>
        <p:nvPicPr>
          <p:cNvPr id="7172" name="Picture 4" descr="Excel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485900"/>
            <a:ext cx="914400" cy="1079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5" descr="Paradox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0513" y="2702636"/>
            <a:ext cx="1682087" cy="38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Access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355152"/>
            <a:ext cx="914400" cy="1066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6" name="Picture 8" descr="Oracle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2313" y="3677401"/>
            <a:ext cx="28194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descr="SQLServe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2087" y="3142086"/>
            <a:ext cx="12192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80513" y="4310839"/>
            <a:ext cx="2109787" cy="769161"/>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819400" y="128210"/>
            <a:ext cx="4419600" cy="952500"/>
          </a:xfrm>
        </p:spPr>
        <p:txBody>
          <a:bodyPr/>
          <a:lstStyle/>
          <a:p>
            <a:pPr>
              <a:defRPr/>
            </a:pPr>
            <a:r>
              <a:rPr lang="en-US" dirty="0"/>
              <a:t>Relational Databases</a:t>
            </a:r>
          </a:p>
        </p:txBody>
      </p:sp>
      <p:sp>
        <p:nvSpPr>
          <p:cNvPr id="8195" name="Rectangle 3"/>
          <p:cNvSpPr>
            <a:spLocks noGrp="1" noChangeArrowheads="1"/>
          </p:cNvSpPr>
          <p:nvPr>
            <p:ph type="body" sz="half" idx="1"/>
          </p:nvPr>
        </p:nvSpPr>
        <p:spPr>
          <a:xfrm>
            <a:off x="152400" y="1028700"/>
            <a:ext cx="4648200" cy="3429000"/>
          </a:xfrm>
        </p:spPr>
        <p:txBody>
          <a:bodyPr/>
          <a:lstStyle/>
          <a:p>
            <a:r>
              <a:rPr lang="en-US" sz="2800" dirty="0"/>
              <a:t>Why are databases important?</a:t>
            </a:r>
          </a:p>
          <a:p>
            <a:pPr lvl="1"/>
            <a:r>
              <a:rPr lang="en-US" sz="2500" dirty="0"/>
              <a:t>Drive many business processes</a:t>
            </a:r>
          </a:p>
          <a:p>
            <a:pPr lvl="1"/>
            <a:r>
              <a:rPr lang="en-US" sz="2500" dirty="0"/>
              <a:t>Store large amounts of data</a:t>
            </a:r>
          </a:p>
          <a:p>
            <a:pPr lvl="1"/>
            <a:r>
              <a:rPr lang="en-US" sz="2500" dirty="0"/>
              <a:t>Retrieve data quickly</a:t>
            </a:r>
          </a:p>
        </p:txBody>
      </p:sp>
      <p:pic>
        <p:nvPicPr>
          <p:cNvPr id="8197" name="Picture 6" descr="Database_Benchmark"/>
          <p:cNvPicPr>
            <a:picLocks noGrp="1" noChangeAspect="1" noChangeArrowheads="1"/>
          </p:cNvPicPr>
          <p:nvPr>
            <p:ph sz="quarter" idx="3"/>
          </p:nvPr>
        </p:nvPicPr>
        <p:blipFill rotWithShape="1">
          <a:blip r:embed="rId2">
            <a:extLst>
              <a:ext uri="{28A0092B-C50C-407E-A947-70E740481C1C}">
                <a14:useLocalDpi xmlns:a14="http://schemas.microsoft.com/office/drawing/2010/main" val="0"/>
              </a:ext>
            </a:extLst>
          </a:blip>
          <a:srcRect b="56219"/>
          <a:stretch/>
        </p:blipFill>
        <p:spPr>
          <a:xfrm>
            <a:off x="4840514" y="1028700"/>
            <a:ext cx="4114800" cy="2286000"/>
          </a:xfrm>
          <a:noFill/>
        </p:spPr>
      </p:pic>
      <p:pic>
        <p:nvPicPr>
          <p:cNvPr id="7" name="Picture 6" descr="Database_Benchmark"/>
          <p:cNvPicPr>
            <a:picLocks noChangeAspect="1" noChangeArrowheads="1"/>
          </p:cNvPicPr>
          <p:nvPr/>
        </p:nvPicPr>
        <p:blipFill rotWithShape="1">
          <a:blip r:embed="rId2">
            <a:extLst>
              <a:ext uri="{28A0092B-C50C-407E-A947-70E740481C1C}">
                <a14:useLocalDpi xmlns:a14="http://schemas.microsoft.com/office/drawing/2010/main" val="0"/>
              </a:ext>
            </a:extLst>
          </a:blip>
          <a:srcRect t="56914" r="-1852" b="-695"/>
          <a:stretch/>
        </p:blipFill>
        <p:spPr bwMode="auto">
          <a:xfrm>
            <a:off x="4838700" y="3314700"/>
            <a:ext cx="4191000" cy="2286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a:t>Spreadsheets vs. Databases</a:t>
            </a:r>
          </a:p>
        </p:txBody>
      </p:sp>
      <p:sp>
        <p:nvSpPr>
          <p:cNvPr id="9219" name="Rectangle 3"/>
          <p:cNvSpPr>
            <a:spLocks noGrp="1" noChangeArrowheads="1"/>
          </p:cNvSpPr>
          <p:nvPr>
            <p:ph idx="1"/>
          </p:nvPr>
        </p:nvSpPr>
        <p:spPr>
          <a:xfrm>
            <a:off x="3352800" y="1562100"/>
            <a:ext cx="2209800" cy="1714500"/>
          </a:xfrm>
        </p:spPr>
        <p:txBody>
          <a:bodyPr/>
          <a:lstStyle/>
          <a:p>
            <a:r>
              <a:rPr lang="en-US" sz="3200" b="1" dirty="0"/>
              <a:t>Integrity!</a:t>
            </a:r>
          </a:p>
          <a:p>
            <a:r>
              <a:rPr lang="en-US" sz="3200" b="1" dirty="0"/>
              <a:t>Structure</a:t>
            </a:r>
            <a:endParaRPr lang="en-US" sz="32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en-US"/>
              <a:t>RDBMS Concepts and Terms</a:t>
            </a:r>
          </a:p>
        </p:txBody>
      </p:sp>
      <p:sp>
        <p:nvSpPr>
          <p:cNvPr id="2" name="Text Placeholder 1"/>
          <p:cNvSpPr>
            <a:spLocks noGrp="1"/>
          </p:cNvSpPr>
          <p:nvPr>
            <p:ph type="body" idx="1"/>
          </p:nvPr>
        </p:nvSpPr>
        <p:spPr/>
        <p:txBody>
          <a:bodyPr/>
          <a:lstStyle/>
          <a:p>
            <a:endParaRPr lang="en-US"/>
          </a:p>
        </p:txBody>
      </p:sp>
    </p:spTree>
  </p:cSld>
  <p:clrMapOvr>
    <a:masterClrMapping/>
  </p:clrMapOvr>
</p:sld>
</file>

<file path=ppt/theme/theme1.xml><?xml version="1.0" encoding="utf-8"?>
<a:theme xmlns:a="http://schemas.openxmlformats.org/drawingml/2006/main" name="ISU_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SU_2018" id="{29AE4A1A-2AF1-4727-ABD8-3CB16DA7254C}" vid="{08F51C65-8849-441C-9C03-41DB57F8816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ISU_2018</Template>
  <TotalTime>876</TotalTime>
  <Words>2939</Words>
  <Application>Microsoft Office PowerPoint</Application>
  <PresentationFormat>On-screen Show (16:10)</PresentationFormat>
  <Paragraphs>322</Paragraphs>
  <Slides>47</Slides>
  <Notes>23</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ＭＳ Ｐゴシック</vt:lpstr>
      <vt:lpstr>Arial</vt:lpstr>
      <vt:lpstr>Calibri</vt:lpstr>
      <vt:lpstr>Swiss 721 Roman</vt:lpstr>
      <vt:lpstr>Technical</vt:lpstr>
      <vt:lpstr>Times New Roman</vt:lpstr>
      <vt:lpstr>ISU_2018</vt:lpstr>
      <vt:lpstr>Understanding RDBMS</vt:lpstr>
      <vt:lpstr>fundamentals</vt:lpstr>
      <vt:lpstr>RDBMS</vt:lpstr>
      <vt:lpstr>BTW</vt:lpstr>
      <vt:lpstr>Database software...</vt:lpstr>
      <vt:lpstr>Database software...</vt:lpstr>
      <vt:lpstr>Relational Databases</vt:lpstr>
      <vt:lpstr>Spreadsheets vs. Databases</vt:lpstr>
      <vt:lpstr>RDBMS Concepts and Terms</vt:lpstr>
      <vt:lpstr>Independence</vt:lpstr>
      <vt:lpstr>Logical Consistency Example</vt:lpstr>
      <vt:lpstr>What Happens When We Add a New Field?</vt:lpstr>
      <vt:lpstr>Integrity</vt:lpstr>
      <vt:lpstr>Integrity Types (cont’d)</vt:lpstr>
      <vt:lpstr>Enforcing Integrity Rules</vt:lpstr>
      <vt:lpstr>Key Fields versus Index fields</vt:lpstr>
      <vt:lpstr>RDBMS Structure</vt:lpstr>
      <vt:lpstr>Database Tables</vt:lpstr>
      <vt:lpstr>Table Structure</vt:lpstr>
      <vt:lpstr>Data Value Types</vt:lpstr>
      <vt:lpstr>(BTW) Raster Data Types Worth Knowing</vt:lpstr>
      <vt:lpstr>Making Sense of all this…</vt:lpstr>
      <vt:lpstr>Database design</vt:lpstr>
      <vt:lpstr>Basic Steps in Database Design</vt:lpstr>
      <vt:lpstr>Reading a Business Statement</vt:lpstr>
      <vt:lpstr>Identify Candidate Classes</vt:lpstr>
      <vt:lpstr>Think Object-Oriented</vt:lpstr>
      <vt:lpstr>Methods</vt:lpstr>
      <vt:lpstr>And now…Verbs</vt:lpstr>
      <vt:lpstr>Create an Entity Relationship Model (ERM)</vt:lpstr>
      <vt:lpstr>Relationships</vt:lpstr>
      <vt:lpstr>Data and Process Inventory</vt:lpstr>
      <vt:lpstr>Develop Tuple Types</vt:lpstr>
      <vt:lpstr>Tuple Types to Tables</vt:lpstr>
      <vt:lpstr>Normalization</vt:lpstr>
      <vt:lpstr>1FN</vt:lpstr>
      <vt:lpstr>Check this (1FN)…</vt:lpstr>
      <vt:lpstr>2FN</vt:lpstr>
      <vt:lpstr>Check this (2FN)…</vt:lpstr>
      <vt:lpstr>3FN</vt:lpstr>
      <vt:lpstr>After Normalization</vt:lpstr>
      <vt:lpstr>De-Normalization</vt:lpstr>
      <vt:lpstr>Designing the Actual RDBMS</vt:lpstr>
      <vt:lpstr>Populate the Database</vt:lpstr>
      <vt:lpstr>The Last Step?</vt:lpstr>
      <vt:lpstr>Professional Hints and Tips</vt:lpstr>
      <vt:lpstr>Questions?</vt:lpstr>
    </vt:vector>
  </TitlesOfParts>
  <Company>ISU-GIS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RDBMS</dc:title>
  <dc:creator>Keith T. Weber</dc:creator>
  <cp:lastModifiedBy>Keith Weber</cp:lastModifiedBy>
  <cp:revision>76</cp:revision>
  <cp:lastPrinted>2021-06-14T15:14:33Z</cp:lastPrinted>
  <dcterms:created xsi:type="dcterms:W3CDTF">2002-11-26T16:24:20Z</dcterms:created>
  <dcterms:modified xsi:type="dcterms:W3CDTF">2023-05-31T16:34:39Z</dcterms:modified>
</cp:coreProperties>
</file>